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70" r:id="rId6"/>
    <p:sldId id="272" r:id="rId7"/>
    <p:sldId id="260" r:id="rId8"/>
    <p:sldId id="261" r:id="rId9"/>
    <p:sldId id="262" r:id="rId10"/>
    <p:sldId id="263" r:id="rId11"/>
    <p:sldId id="271" r:id="rId12"/>
    <p:sldId id="265" r:id="rId13"/>
    <p:sldId id="26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5222"/>
    <a:srgbClr val="2D82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5" d="100"/>
          <a:sy n="65" d="100"/>
        </p:scale>
        <p:origin x="-14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0602B3-1469-480D-92DE-98C11BA028A6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126E9-F90D-4D1A-A036-43667BF232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9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126E9-F90D-4D1A-A036-43667BF2325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90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7ED8F-5B20-4832-886B-AE139FF8F75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CFE7-F68D-48CA-8FD4-062D2F3A7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19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7ED8F-5B20-4832-886B-AE139FF8F75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CFE7-F68D-48CA-8FD4-062D2F3A7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2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7ED8F-5B20-4832-886B-AE139FF8F75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CFE7-F68D-48CA-8FD4-062D2F3A7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26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7ED8F-5B20-4832-886B-AE139FF8F75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CFE7-F68D-48CA-8FD4-062D2F3A7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44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7ED8F-5B20-4832-886B-AE139FF8F75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CFE7-F68D-48CA-8FD4-062D2F3A7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53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7ED8F-5B20-4832-886B-AE139FF8F75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CFE7-F68D-48CA-8FD4-062D2F3A7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48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7ED8F-5B20-4832-886B-AE139FF8F75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CFE7-F68D-48CA-8FD4-062D2F3A7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8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7ED8F-5B20-4832-886B-AE139FF8F75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CFE7-F68D-48CA-8FD4-062D2F3A7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92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7ED8F-5B20-4832-886B-AE139FF8F75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CFE7-F68D-48CA-8FD4-062D2F3A7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7ED8F-5B20-4832-886B-AE139FF8F75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CFE7-F68D-48CA-8FD4-062D2F3A7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63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7ED8F-5B20-4832-886B-AE139FF8F75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CFE7-F68D-48CA-8FD4-062D2F3A7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50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7ED8F-5B20-4832-886B-AE139FF8F75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FCFE7-F68D-48CA-8FD4-062D2F3A7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288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8.png"/><Relationship Id="rId3" Type="http://schemas.openxmlformats.org/officeDocument/2006/relationships/image" Target="../media/image1.jpg"/><Relationship Id="rId7" Type="http://schemas.microsoft.com/office/2007/relationships/hdphoto" Target="../media/hdphoto1.wdp"/><Relationship Id="rId12" Type="http://schemas.microsoft.com/office/2007/relationships/hdphoto" Target="../media/hdphoto3.wdp"/><Relationship Id="rId2" Type="http://schemas.openxmlformats.org/officeDocument/2006/relationships/notesSlide" Target="../notesSlides/notesSlide1.xml"/><Relationship Id="rId16" Type="http://schemas.microsoft.com/office/2007/relationships/hdphoto" Target="../media/hdphoto5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10" Type="http://schemas.openxmlformats.org/officeDocument/2006/relationships/image" Target="../media/image6.png"/><Relationship Id="rId4" Type="http://schemas.openxmlformats.org/officeDocument/2006/relationships/image" Target="../media/image2.gif"/><Relationship Id="rId9" Type="http://schemas.microsoft.com/office/2007/relationships/hdphoto" Target="../media/hdphoto2.wdp"/><Relationship Id="rId14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.jp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microsoft.com/office/2007/relationships/hdphoto" Target="../media/hdphoto6.wdp"/><Relationship Id="rId5" Type="http://schemas.openxmlformats.org/officeDocument/2006/relationships/image" Target="../media/image12.png"/><Relationship Id="rId10" Type="http://schemas.openxmlformats.org/officeDocument/2006/relationships/image" Target="../media/image10.wmf"/><Relationship Id="rId4" Type="http://schemas.openxmlformats.org/officeDocument/2006/relationships/image" Target="../media/image11.png"/><Relationship Id="rId9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1.jp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5.wmf"/><Relationship Id="rId4" Type="http://schemas.openxmlformats.org/officeDocument/2006/relationships/image" Target="../media/image16.jpg"/><Relationship Id="rId9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.jp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jpg"/><Relationship Id="rId5" Type="http://schemas.openxmlformats.org/officeDocument/2006/relationships/image" Target="../media/image17.png"/><Relationship Id="rId10" Type="http://schemas.openxmlformats.org/officeDocument/2006/relationships/image" Target="../media/image19.wmf"/><Relationship Id="rId4" Type="http://schemas.openxmlformats.org/officeDocument/2006/relationships/image" Target="../media/image11.png"/><Relationship Id="rId9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1.jpg"/><Relationship Id="rId7" Type="http://schemas.microsoft.com/office/2007/relationships/hdphoto" Target="../media/hdphoto8.wdp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3.jpeg"/><Relationship Id="rId11" Type="http://schemas.openxmlformats.org/officeDocument/2006/relationships/image" Target="../media/image22.wmf"/><Relationship Id="rId5" Type="http://schemas.openxmlformats.org/officeDocument/2006/relationships/image" Target="../media/image17.png"/><Relationship Id="rId10" Type="http://schemas.openxmlformats.org/officeDocument/2006/relationships/oleObject" Target="../embeddings/oleObject7.bin"/><Relationship Id="rId4" Type="http://schemas.openxmlformats.org/officeDocument/2006/relationships/image" Target="../media/image11.png"/><Relationship Id="rId9" Type="http://schemas.openxmlformats.org/officeDocument/2006/relationships/image" Target="../media/image21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Document1.docx"/><Relationship Id="rId3" Type="http://schemas.openxmlformats.org/officeDocument/2006/relationships/image" Target="../media/image1.jpg"/><Relationship Id="rId7" Type="http://schemas.microsoft.com/office/2007/relationships/hdphoto" Target="../media/hdphoto9.wdp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5.jpeg"/><Relationship Id="rId5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24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image" Target="../media/image1.jpg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8.jpg"/><Relationship Id="rId5" Type="http://schemas.openxmlformats.org/officeDocument/2006/relationships/image" Target="../media/image17.png"/><Relationship Id="rId10" Type="http://schemas.openxmlformats.org/officeDocument/2006/relationships/image" Target="../media/image27.wmf"/><Relationship Id="rId4" Type="http://schemas.openxmlformats.org/officeDocument/2006/relationships/image" Target="../media/image11.png"/><Relationship Id="rId9" Type="http://schemas.openxmlformats.org/officeDocument/2006/relationships/oleObject" Target="../embeddings/oleObject9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image" Target="../media/image1.jpg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1.jpg"/><Relationship Id="rId5" Type="http://schemas.openxmlformats.org/officeDocument/2006/relationships/image" Target="../media/image17.png"/><Relationship Id="rId10" Type="http://schemas.openxmlformats.org/officeDocument/2006/relationships/image" Target="../media/image30.wmf"/><Relationship Id="rId4" Type="http://schemas.openxmlformats.org/officeDocument/2006/relationships/image" Target="../media/image11.png"/><Relationship Id="rId9" Type="http://schemas.openxmlformats.org/officeDocument/2006/relationships/oleObject" Target="../embeddings/oleObject11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image" Target="../media/image1.jpg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7.png"/><Relationship Id="rId5" Type="http://schemas.openxmlformats.org/officeDocument/2006/relationships/image" Target="../media/image11.png"/><Relationship Id="rId4" Type="http://schemas.openxmlformats.org/officeDocument/2006/relationships/image" Target="../media/image33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1.jpg"/><Relationship Id="rId7" Type="http://schemas.microsoft.com/office/2007/relationships/hdphoto" Target="../media/hdphoto10.wdp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6.jpeg"/><Relationship Id="rId11" Type="http://schemas.openxmlformats.org/officeDocument/2006/relationships/image" Target="../media/image35.wmf"/><Relationship Id="rId5" Type="http://schemas.openxmlformats.org/officeDocument/2006/relationships/image" Target="../media/image17.png"/><Relationship Id="rId10" Type="http://schemas.openxmlformats.org/officeDocument/2006/relationships/oleObject" Target="../embeddings/oleObject14.bin"/><Relationship Id="rId4" Type="http://schemas.openxmlformats.org/officeDocument/2006/relationships/image" Target="../media/image11.png"/><Relationship Id="rId9" Type="http://schemas.openxmlformats.org/officeDocument/2006/relationships/image" Target="../media/image34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image" Target="../media/image1.jpg"/><Relationship Id="rId7" Type="http://schemas.microsoft.com/office/2007/relationships/hdphoto" Target="../media/hdphoto11.wdp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8.jpeg"/><Relationship Id="rId5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37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image" Target="../media/image1.jpg"/><Relationship Id="rId7" Type="http://schemas.microsoft.com/office/2007/relationships/hdphoto" Target="../media/hdphoto12.wdp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0.jpeg"/><Relationship Id="rId5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39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989"/>
            <a:ext cx="9144000" cy="68619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65" y="260648"/>
            <a:ext cx="1901288" cy="270868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11754"/>
            <a:ext cx="2012776" cy="260647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56" y="1704157"/>
            <a:ext cx="2041994" cy="2912062"/>
          </a:xfrm>
          <a:prstGeom prst="ellipse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664" y="2080314"/>
            <a:ext cx="2016224" cy="2782389"/>
          </a:xfrm>
          <a:prstGeom prst="ellipse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0" name="TextBox 9"/>
          <p:cNvSpPr txBox="1"/>
          <p:nvPr/>
        </p:nvSpPr>
        <p:spPr>
          <a:xfrm>
            <a:off x="424102" y="5573707"/>
            <a:ext cx="4263347" cy="400110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ru-RU" sz="2000" dirty="0" smtClean="0">
                <a:ln w="19050">
                  <a:solidFill>
                    <a:schemeClr val="accent3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glow rad="63500">
                    <a:schemeClr val="accent3">
                      <a:satMod val="175000"/>
                      <a:alpha val="31000"/>
                    </a:schemeClr>
                  </a:glow>
                  <a:innerShdw blurRad="114300">
                    <a:prstClr val="black"/>
                  </a:innerShdw>
                </a:effectLst>
                <a:latin typeface="GulimChe" panose="020B0609000101010101" pitchFamily="49" charset="-127"/>
                <a:ea typeface="GulimChe" panose="020B0609000101010101" pitchFamily="49" charset="-127"/>
              </a:rPr>
              <a:t>Литературный календарь 2023</a:t>
            </a:r>
            <a:r>
              <a:rPr lang="en-US" sz="2000" dirty="0" smtClean="0">
                <a:ln w="19050">
                  <a:solidFill>
                    <a:schemeClr val="accent3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glow rad="63500">
                    <a:schemeClr val="accent3">
                      <a:satMod val="175000"/>
                      <a:alpha val="31000"/>
                    </a:schemeClr>
                  </a:glow>
                  <a:innerShdw blurRad="114300">
                    <a:prstClr val="black"/>
                  </a:innerShdw>
                </a:effectLst>
                <a:latin typeface="GulimChe" panose="020B0609000101010101" pitchFamily="49" charset="-127"/>
                <a:ea typeface="GulimChe" panose="020B0609000101010101" pitchFamily="49" charset="-127"/>
              </a:rPr>
              <a:t>/</a:t>
            </a:r>
            <a:r>
              <a:rPr lang="ru-RU" sz="2000" dirty="0" smtClean="0">
                <a:ln w="19050">
                  <a:solidFill>
                    <a:schemeClr val="accent3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glow rad="63500">
                    <a:schemeClr val="accent3">
                      <a:satMod val="175000"/>
                      <a:alpha val="31000"/>
                    </a:schemeClr>
                  </a:glow>
                  <a:innerShdw blurRad="114300">
                    <a:prstClr val="black"/>
                  </a:innerShdw>
                </a:effectLst>
                <a:latin typeface="GulimChe" panose="020B0609000101010101" pitchFamily="49" charset="-127"/>
                <a:ea typeface="GulimChe" panose="020B0609000101010101" pitchFamily="49" charset="-127"/>
              </a:rPr>
              <a:t>2024</a:t>
            </a:r>
            <a:endParaRPr lang="ru-RU" sz="2000" dirty="0">
              <a:ln w="19050">
                <a:solidFill>
                  <a:schemeClr val="accent3">
                    <a:lumMod val="60000"/>
                    <a:lumOff val="40000"/>
                  </a:schemeClr>
                </a:solidFill>
                <a:prstDash val="solid"/>
              </a:ln>
              <a:solidFill>
                <a:srgbClr val="92D050"/>
              </a:solidFill>
              <a:effectLst>
                <a:glow rad="63500">
                  <a:schemeClr val="accent3">
                    <a:satMod val="175000"/>
                    <a:alpha val="31000"/>
                  </a:schemeClr>
                </a:glow>
                <a:innerShdw blurRad="114300">
                  <a:prstClr val="black"/>
                </a:innerShdw>
              </a:effectLst>
              <a:latin typeface="GulimChe" panose="020B0609000101010101" pitchFamily="49" charset="-127"/>
              <a:ea typeface="GulimChe" panose="020B0609000101010101" pitchFamily="49" charset="-127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LightScree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654" y="1143082"/>
            <a:ext cx="3731024" cy="943816"/>
          </a:xfrm>
          <a:prstGeom prst="rect">
            <a:avLst/>
          </a:prstGeom>
          <a:effectLst>
            <a:glow rad="63500">
              <a:schemeClr val="accent3">
                <a:satMod val="175000"/>
                <a:alpha val="31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LightScree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499" y="2432244"/>
            <a:ext cx="3104816" cy="799931"/>
          </a:xfrm>
          <a:prstGeom prst="rect">
            <a:avLst/>
          </a:prstGeom>
          <a:effectLst>
            <a:glow rad="63500">
              <a:schemeClr val="accent3">
                <a:satMod val="175000"/>
                <a:alpha val="31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LightScree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326" y="3045899"/>
            <a:ext cx="2053789" cy="717419"/>
          </a:xfrm>
          <a:prstGeom prst="rect">
            <a:avLst/>
          </a:prstGeom>
          <a:effectLst>
            <a:glow rad="63500">
              <a:schemeClr val="accent3">
                <a:satMod val="175000"/>
                <a:alpha val="31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170122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132" y="449204"/>
            <a:ext cx="2055228" cy="30828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223" y="276125"/>
            <a:ext cx="3439045" cy="3429000"/>
          </a:xfrm>
          <a:prstGeom prst="rect">
            <a:avLst/>
          </a:prstGeom>
        </p:spPr>
      </p:pic>
      <p:graphicFrame>
        <p:nvGraphicFramePr>
          <p:cNvPr id="15" name="Объект 1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710686"/>
              </p:ext>
            </p:extLst>
          </p:nvPr>
        </p:nvGraphicFramePr>
        <p:xfrm>
          <a:off x="1835150" y="3705126"/>
          <a:ext cx="1098904" cy="9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2" name="Acrobat Document" showAsIcon="1" r:id="rId9" imgW="914400" imgH="771480" progId="AcroExch.Document.DC">
                  <p:embed/>
                </p:oleObj>
              </mc:Choice>
              <mc:Fallback>
                <p:oleObj name="Acrobat Document" showAsIcon="1" r:id="rId9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835150" y="3705126"/>
                        <a:ext cx="1098904" cy="92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1824" y="4869160"/>
            <a:ext cx="47202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tabLst>
                <a:tab pos="265113" algn="l"/>
              </a:tabLst>
            </a:pPr>
            <a:r>
              <a:rPr lang="ru-RU" sz="1400" dirty="0" smtClean="0"/>
              <a:t>	</a:t>
            </a:r>
            <a:r>
              <a:rPr lang="ru-RU" sz="1600" dirty="0" smtClean="0"/>
              <a:t>Новикова, Н. А. Вслед за «Каравеллой» </a:t>
            </a:r>
            <a:r>
              <a:rPr lang="en-US" sz="1600" dirty="0" smtClean="0"/>
              <a:t>[</a:t>
            </a:r>
            <a:r>
              <a:rPr lang="ru-RU" sz="1600" dirty="0" smtClean="0"/>
              <a:t>Текст</a:t>
            </a:r>
            <a:r>
              <a:rPr lang="en-US" sz="1600" dirty="0" smtClean="0"/>
              <a:t>] / </a:t>
            </a:r>
            <a:endParaRPr lang="ru-RU" sz="1600" dirty="0"/>
          </a:p>
          <a:p>
            <a:pPr algn="just"/>
            <a:r>
              <a:rPr lang="ru-RU" sz="1600" dirty="0" smtClean="0"/>
              <a:t>Н. А. Новикова </a:t>
            </a:r>
            <a:r>
              <a:rPr lang="en-US" sz="1600" dirty="0" smtClean="0"/>
              <a:t>// </a:t>
            </a:r>
            <a:r>
              <a:rPr lang="ru-RU" sz="1600" dirty="0" smtClean="0"/>
              <a:t>Читаем, учимся, играем. – 2013. – </a:t>
            </a:r>
          </a:p>
          <a:p>
            <a:pPr algn="just"/>
            <a:r>
              <a:rPr lang="ru-RU" sz="1600" dirty="0" smtClean="0"/>
              <a:t>№ 7. – С. 13-19.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23677" y="428562"/>
            <a:ext cx="3600400" cy="3240360"/>
          </a:xfrm>
          <a:prstGeom prst="rect">
            <a:avLst/>
          </a:prstGeom>
          <a:ln>
            <a:noFill/>
          </a:ln>
        </p:spPr>
        <p:txBody>
          <a:bodyPr wrap="none">
            <a:prstTxWarp prst="textPlain">
              <a:avLst/>
            </a:prstTxWarp>
            <a:spAutoFit/>
          </a:bodyPr>
          <a:lstStyle/>
          <a:p>
            <a:pPr lvl="0" algn="ctr"/>
            <a:r>
              <a:rPr lang="ru-RU" sz="3200" dirty="0" smtClean="0">
                <a:solidFill>
                  <a:prstClr val="black"/>
                </a:solidFill>
              </a:rPr>
              <a:t>14 </a:t>
            </a:r>
            <a:r>
              <a:rPr lang="ru-RU" sz="2800" dirty="0" smtClean="0">
                <a:solidFill>
                  <a:prstClr val="black"/>
                </a:solidFill>
              </a:rPr>
              <a:t>октября</a:t>
            </a:r>
          </a:p>
          <a:p>
            <a:pPr lvl="0" algn="ctr"/>
            <a:r>
              <a:rPr lang="ru-RU" sz="3200" dirty="0" smtClean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85 лет</a:t>
            </a:r>
          </a:p>
          <a:p>
            <a:pPr lvl="0" algn="ctr"/>
            <a:r>
              <a:rPr lang="ru-RU" sz="2800" dirty="0" smtClean="0">
                <a:solidFill>
                  <a:prstClr val="black"/>
                </a:solidFill>
              </a:rPr>
              <a:t>со дня рождения</a:t>
            </a:r>
          </a:p>
          <a:p>
            <a:pPr algn="ctr"/>
            <a:r>
              <a:rPr lang="ru-RU" sz="3200" b="1" dirty="0" smtClean="0">
                <a:solidFill>
                  <a:srgbClr val="425222"/>
                </a:solidFill>
              </a:rPr>
              <a:t>Владислава Петровича</a:t>
            </a:r>
            <a:endParaRPr lang="ru-RU" sz="3200" b="1" dirty="0">
              <a:solidFill>
                <a:srgbClr val="425222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425222"/>
                </a:solidFill>
              </a:rPr>
              <a:t>Крапивина</a:t>
            </a:r>
            <a:r>
              <a:rPr lang="ru-RU" sz="3200" dirty="0" smtClean="0">
                <a:solidFill>
                  <a:srgbClr val="425222"/>
                </a:solidFill>
              </a:rPr>
              <a:t>,</a:t>
            </a:r>
          </a:p>
          <a:p>
            <a:pPr lvl="0" algn="ctr"/>
            <a:r>
              <a:rPr lang="ru-RU" sz="2600" dirty="0" smtClean="0">
                <a:solidFill>
                  <a:prstClr val="black"/>
                </a:solidFill>
              </a:rPr>
              <a:t>детского </a:t>
            </a:r>
            <a:r>
              <a:rPr lang="ru-RU" sz="2800" dirty="0" smtClean="0">
                <a:solidFill>
                  <a:prstClr val="black"/>
                </a:solidFill>
              </a:rPr>
              <a:t>писателя </a:t>
            </a:r>
          </a:p>
          <a:p>
            <a:pPr lvl="0" algn="ctr"/>
            <a:r>
              <a:rPr lang="ru-RU" sz="2800" dirty="0" smtClean="0">
                <a:solidFill>
                  <a:prstClr val="black"/>
                </a:solidFill>
              </a:rPr>
              <a:t>(</a:t>
            </a:r>
            <a:r>
              <a:rPr lang="ru-RU" sz="2400" dirty="0" smtClean="0">
                <a:solidFill>
                  <a:prstClr val="black"/>
                </a:solidFill>
              </a:rPr>
              <a:t>1938-2020)</a:t>
            </a:r>
            <a:endParaRPr lang="ru-RU" sz="2800" dirty="0" smtClean="0">
              <a:solidFill>
                <a:prstClr val="black"/>
              </a:solidFill>
            </a:endParaRPr>
          </a:p>
          <a:p>
            <a:pPr lvl="0" algn="ctr"/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01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384" y="536743"/>
            <a:ext cx="2767867" cy="3024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970" y="-562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32656"/>
            <a:ext cx="3438525" cy="343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1113" y="270373"/>
            <a:ext cx="386290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9 </a:t>
            </a:r>
            <a:r>
              <a:rPr lang="ru-RU" sz="2800" dirty="0" smtClean="0"/>
              <a:t>ноября</a:t>
            </a:r>
          </a:p>
          <a:p>
            <a:pPr algn="ctr"/>
            <a:r>
              <a:rPr lang="ru-RU" sz="3200" b="1" dirty="0" smtClean="0">
                <a:solidFill>
                  <a:srgbClr val="425222"/>
                </a:solidFill>
              </a:rPr>
              <a:t>205 лет</a:t>
            </a:r>
          </a:p>
          <a:p>
            <a:pPr algn="ctr"/>
            <a:r>
              <a:rPr lang="ru-RU" sz="2800" dirty="0" smtClean="0"/>
              <a:t>со дня рождения</a:t>
            </a:r>
          </a:p>
          <a:p>
            <a:pPr algn="ctr"/>
            <a:r>
              <a:rPr lang="ru-RU" sz="3200" b="1" dirty="0" smtClean="0">
                <a:solidFill>
                  <a:srgbClr val="425222"/>
                </a:solidFill>
              </a:rPr>
              <a:t>Ивана Сергеевича</a:t>
            </a:r>
          </a:p>
          <a:p>
            <a:pPr algn="ctr"/>
            <a:r>
              <a:rPr lang="ru-RU" sz="3200" b="1" dirty="0" smtClean="0">
                <a:solidFill>
                  <a:srgbClr val="425222"/>
                </a:solidFill>
              </a:rPr>
              <a:t>Тургенева,</a:t>
            </a:r>
          </a:p>
          <a:p>
            <a:pPr algn="ctr"/>
            <a:r>
              <a:rPr lang="ru-RU" sz="2800" dirty="0" smtClean="0"/>
              <a:t>русского писателя</a:t>
            </a:r>
          </a:p>
          <a:p>
            <a:pPr algn="ctr"/>
            <a:r>
              <a:rPr lang="ru-RU" sz="2400" dirty="0" smtClean="0"/>
              <a:t>(1818-1883)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5251827"/>
              </p:ext>
            </p:extLst>
          </p:nvPr>
        </p:nvGraphicFramePr>
        <p:xfrm>
          <a:off x="827584" y="3555980"/>
          <a:ext cx="1165728" cy="983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Acrobat Document" showAsIcon="1" r:id="rId7" imgW="914400" imgH="771480" progId="AcroExch.Document.DC">
                  <p:embed/>
                </p:oleObj>
              </mc:Choice>
              <mc:Fallback>
                <p:oleObj name="Acrobat Document" showAsIcon="1" r:id="rId7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584" y="3555980"/>
                        <a:ext cx="1165728" cy="9835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79442" y="4869160"/>
            <a:ext cx="45049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tabLst>
                <a:tab pos="265113" algn="l"/>
              </a:tabLst>
            </a:pPr>
            <a:r>
              <a:rPr lang="ru-RU" sz="1400" dirty="0" smtClean="0"/>
              <a:t>	</a:t>
            </a:r>
            <a:r>
              <a:rPr lang="ru-RU" sz="1600" dirty="0" err="1" smtClean="0"/>
              <a:t>Пешкун</a:t>
            </a:r>
            <a:r>
              <a:rPr lang="ru-RU" sz="1600" dirty="0" smtClean="0"/>
              <a:t>, Л. Г. Записки охотника </a:t>
            </a:r>
            <a:r>
              <a:rPr lang="en-US" sz="1600" dirty="0" smtClean="0"/>
              <a:t>[</a:t>
            </a:r>
            <a:r>
              <a:rPr lang="ru-RU" sz="1600" dirty="0" smtClean="0"/>
              <a:t>Текст</a:t>
            </a:r>
            <a:r>
              <a:rPr lang="en-US" sz="1600" dirty="0" smtClean="0"/>
              <a:t>]</a:t>
            </a:r>
            <a:r>
              <a:rPr lang="ru-RU" sz="1600" dirty="0"/>
              <a:t> </a:t>
            </a:r>
            <a:r>
              <a:rPr lang="en-US" sz="1600" dirty="0" smtClean="0"/>
              <a:t>/ </a:t>
            </a:r>
            <a:endParaRPr lang="ru-RU" sz="1600" dirty="0"/>
          </a:p>
          <a:p>
            <a:pPr algn="just"/>
            <a:r>
              <a:rPr lang="ru-RU" sz="1600" dirty="0" smtClean="0"/>
              <a:t>Л. Г. Пешкун </a:t>
            </a:r>
            <a:r>
              <a:rPr lang="en-US" sz="1600" dirty="0" smtClean="0"/>
              <a:t>// </a:t>
            </a:r>
            <a:r>
              <a:rPr lang="ru-RU" sz="1600" dirty="0" smtClean="0"/>
              <a:t>Читаем, учимся, играем. – 2013. – </a:t>
            </a:r>
          </a:p>
          <a:p>
            <a:pPr algn="just"/>
            <a:r>
              <a:rPr lang="ru-RU" sz="1600" dirty="0" smtClean="0"/>
              <a:t>№ 8. – С. 13-15.</a:t>
            </a:r>
            <a:endParaRPr lang="ru-RU" sz="1600" dirty="0"/>
          </a:p>
        </p:txBody>
      </p:sp>
      <p:graphicFrame>
        <p:nvGraphicFramePr>
          <p:cNvPr id="8" name="Объект 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7957091"/>
              </p:ext>
            </p:extLst>
          </p:nvPr>
        </p:nvGraphicFramePr>
        <p:xfrm>
          <a:off x="3071812" y="3560744"/>
          <a:ext cx="1053653" cy="889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Acrobat Document" showAsIcon="1" r:id="rId9" imgW="914400" imgH="771480" progId="AcroExch.Document.DC">
                  <p:embed/>
                </p:oleObj>
              </mc:Choice>
              <mc:Fallback>
                <p:oleObj name="Acrobat Document" showAsIcon="1" r:id="rId9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071812" y="3560744"/>
                        <a:ext cx="1053653" cy="8890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142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32656"/>
            <a:ext cx="3438525" cy="343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23677" y="428562"/>
            <a:ext cx="3600400" cy="3240360"/>
          </a:xfrm>
          <a:prstGeom prst="rect">
            <a:avLst/>
          </a:prstGeom>
          <a:ln>
            <a:noFill/>
          </a:ln>
        </p:spPr>
        <p:txBody>
          <a:bodyPr wrap="none">
            <a:prstTxWarp prst="textPlain">
              <a:avLst/>
            </a:prstTxWarp>
            <a:spAutoFit/>
          </a:bodyPr>
          <a:lstStyle/>
          <a:p>
            <a:pPr lvl="0" algn="ctr"/>
            <a:r>
              <a:rPr lang="ru-RU" sz="3200" dirty="0" smtClean="0">
                <a:solidFill>
                  <a:prstClr val="black"/>
                </a:solidFill>
              </a:rPr>
              <a:t>10 </a:t>
            </a:r>
            <a:r>
              <a:rPr lang="ru-RU" sz="2800" dirty="0" smtClean="0">
                <a:solidFill>
                  <a:prstClr val="black"/>
                </a:solidFill>
              </a:rPr>
              <a:t>ноября</a:t>
            </a:r>
          </a:p>
          <a:p>
            <a:pPr lvl="0" algn="ctr"/>
            <a:r>
              <a:rPr lang="ru-RU" sz="3200" dirty="0" smtClean="0">
                <a:solidFill>
                  <a:prstClr val="black"/>
                </a:solidFill>
              </a:rPr>
              <a:t>115 лет</a:t>
            </a:r>
          </a:p>
          <a:p>
            <a:pPr lvl="0" algn="ctr"/>
            <a:r>
              <a:rPr lang="ru-RU" sz="2800" dirty="0" smtClean="0">
                <a:solidFill>
                  <a:prstClr val="black"/>
                </a:solidFill>
              </a:rPr>
              <a:t>со дня рождения</a:t>
            </a:r>
          </a:p>
          <a:p>
            <a:pPr algn="ctr"/>
            <a:r>
              <a:rPr lang="ru-RU" sz="3200" b="1" dirty="0" smtClean="0">
                <a:solidFill>
                  <a:srgbClr val="425222"/>
                </a:solidFill>
              </a:rPr>
              <a:t>Николая Николаевича</a:t>
            </a:r>
            <a:endParaRPr lang="ru-RU" sz="3200" b="1" dirty="0">
              <a:solidFill>
                <a:srgbClr val="425222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425222"/>
                </a:solidFill>
              </a:rPr>
              <a:t>Носова</a:t>
            </a:r>
            <a:r>
              <a:rPr lang="ru-RU" sz="3200" dirty="0" smtClean="0">
                <a:solidFill>
                  <a:srgbClr val="425222"/>
                </a:solidFill>
              </a:rPr>
              <a:t>,</a:t>
            </a:r>
          </a:p>
          <a:p>
            <a:pPr lvl="0" algn="ctr"/>
            <a:r>
              <a:rPr lang="ru-RU" sz="2600" dirty="0" smtClean="0">
                <a:solidFill>
                  <a:prstClr val="black"/>
                </a:solidFill>
              </a:rPr>
              <a:t>детского </a:t>
            </a:r>
            <a:r>
              <a:rPr lang="ru-RU" sz="2800" dirty="0" smtClean="0">
                <a:solidFill>
                  <a:prstClr val="black"/>
                </a:solidFill>
              </a:rPr>
              <a:t>писателя </a:t>
            </a:r>
          </a:p>
          <a:p>
            <a:pPr lvl="0" algn="ctr"/>
            <a:r>
              <a:rPr lang="ru-RU" sz="2800" dirty="0" smtClean="0">
                <a:solidFill>
                  <a:prstClr val="black"/>
                </a:solidFill>
              </a:rPr>
              <a:t>(</a:t>
            </a:r>
            <a:r>
              <a:rPr lang="ru-RU" sz="2400" dirty="0" smtClean="0">
                <a:solidFill>
                  <a:prstClr val="black"/>
                </a:solidFill>
              </a:rPr>
              <a:t>1908-1976</a:t>
            </a:r>
            <a:r>
              <a:rPr lang="ru-RU" sz="2800" dirty="0" smtClean="0">
                <a:solidFill>
                  <a:prstClr val="black"/>
                </a:solidFill>
              </a:rPr>
              <a:t>)</a:t>
            </a:r>
          </a:p>
          <a:p>
            <a:pPr lvl="0" algn="ctr"/>
            <a:endParaRPr lang="ru-RU" sz="2400" dirty="0">
              <a:solidFill>
                <a:prstClr val="black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0" t="19677" r="27581" b="3010"/>
          <a:stretch/>
        </p:blipFill>
        <p:spPr>
          <a:xfrm>
            <a:off x="5595148" y="584614"/>
            <a:ext cx="2400339" cy="29282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" name="Объект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0540688"/>
              </p:ext>
            </p:extLst>
          </p:nvPr>
        </p:nvGraphicFramePr>
        <p:xfrm>
          <a:off x="816997" y="3512871"/>
          <a:ext cx="1213019" cy="1023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" name="Acrobat Document" showAsIcon="1" r:id="rId7" imgW="914400" imgH="771480" progId="AcroExch.Document.DC">
                  <p:embed/>
                </p:oleObj>
              </mc:Choice>
              <mc:Fallback>
                <p:oleObj name="Acrobat Document" showAsIcon="1" r:id="rId7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16997" y="3512871"/>
                        <a:ext cx="1213019" cy="10234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85927" y="4581128"/>
            <a:ext cx="4896545" cy="2074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  <a:tabLst>
                <a:tab pos="265113" algn="l"/>
              </a:tabLst>
            </a:pP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	Носов Николай Николаевич: К 100-летию со дня рождения </a:t>
            </a:r>
            <a:r>
              <a:rPr lang="en-US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[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Изоматериалы; текст</a:t>
            </a:r>
            <a:r>
              <a:rPr lang="en-US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]</a:t>
            </a:r>
            <a:r>
              <a:rPr lang="ru-RU" sz="1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 </a:t>
            </a:r>
            <a:r>
              <a:rPr lang="en-US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/ 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авт.-сост.:</a:t>
            </a:r>
            <a:r>
              <a:rPr lang="en-US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 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М. С. Андреева, М. П. Короткова; гл. ред. Т. Д. Жукова; зам. гл. ред. Л. Е. Коршунова. – М. : Русская школьная библиотечная ассоциация, 2008. – 8 л. </a:t>
            </a:r>
            <a:r>
              <a:rPr lang="ru-RU" sz="14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цв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. ил + 16 с. -  (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Профессиональная  </a:t>
            </a:r>
            <a:r>
              <a:rPr lang="ru-RU" sz="1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библиотека школьного библиотекаря. Сер.2. Выставка в школьной библиотеке ; </a:t>
            </a:r>
            <a:r>
              <a:rPr lang="ru-RU" sz="140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Вып</a:t>
            </a:r>
            <a:r>
              <a:rPr lang="ru-RU" sz="1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. 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7. – Прилож</a:t>
            </a:r>
            <a:r>
              <a:rPr lang="ru-RU" sz="1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. к журналу «Школьная библиотека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»).</a:t>
            </a:r>
            <a:endParaRPr lang="ru-RU" sz="1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Trebuchet MS"/>
              <a:cs typeface="Times New Roman"/>
            </a:endParaRPr>
          </a:p>
        </p:txBody>
      </p:sp>
      <p:graphicFrame>
        <p:nvGraphicFramePr>
          <p:cNvPr id="4" name="Объект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8452581"/>
              </p:ext>
            </p:extLst>
          </p:nvPr>
        </p:nvGraphicFramePr>
        <p:xfrm>
          <a:off x="2834199" y="3512871"/>
          <a:ext cx="1224138" cy="10328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2" name="Acrobat Document" showAsIcon="1" r:id="rId9" imgW="914400" imgH="771480" progId="AcroExch.Document.DC">
                  <p:embed/>
                </p:oleObj>
              </mc:Choice>
              <mc:Fallback>
                <p:oleObj name="Acrobat Document" showAsIcon="1" r:id="rId9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834199" y="3512871"/>
                        <a:ext cx="1224138" cy="10328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461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32656"/>
            <a:ext cx="3438525" cy="343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594" y="620688"/>
            <a:ext cx="2671806" cy="28083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30753" y="316684"/>
            <a:ext cx="41814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11 </a:t>
            </a:r>
            <a:r>
              <a:rPr lang="ru-RU" sz="2800" dirty="0" smtClean="0"/>
              <a:t>декабря</a:t>
            </a:r>
          </a:p>
          <a:p>
            <a:pPr algn="ctr"/>
            <a:r>
              <a:rPr lang="ru-RU" sz="3200" b="1" dirty="0" smtClean="0">
                <a:solidFill>
                  <a:srgbClr val="425222"/>
                </a:solidFill>
              </a:rPr>
              <a:t>105 лет</a:t>
            </a:r>
          </a:p>
          <a:p>
            <a:pPr algn="ctr"/>
            <a:r>
              <a:rPr lang="ru-RU" sz="2800" dirty="0" smtClean="0"/>
              <a:t>со дня рождения</a:t>
            </a:r>
          </a:p>
          <a:p>
            <a:pPr algn="ctr"/>
            <a:r>
              <a:rPr lang="ru-RU" sz="3200" b="1" dirty="0" smtClean="0">
                <a:solidFill>
                  <a:srgbClr val="425222"/>
                </a:solidFill>
              </a:rPr>
              <a:t>Александра Исаевича Солженицына,</a:t>
            </a:r>
          </a:p>
          <a:p>
            <a:pPr algn="ctr"/>
            <a:r>
              <a:rPr lang="ru-RU" sz="2800" dirty="0" smtClean="0"/>
              <a:t>русского писателя</a:t>
            </a:r>
          </a:p>
          <a:p>
            <a:pPr algn="ctr"/>
            <a:r>
              <a:rPr lang="ru-RU" sz="2400" dirty="0" smtClean="0"/>
              <a:t>(1918-2008)</a:t>
            </a:r>
            <a:endParaRPr lang="ru-RU" sz="2400" dirty="0"/>
          </a:p>
        </p:txBody>
      </p:sp>
      <p:graphicFrame>
        <p:nvGraphicFramePr>
          <p:cNvPr id="8" name="Объект 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3433765"/>
              </p:ext>
            </p:extLst>
          </p:nvPr>
        </p:nvGraphicFramePr>
        <p:xfrm>
          <a:off x="395534" y="3390311"/>
          <a:ext cx="1169741" cy="986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8" name="Acrobat Document" showAsIcon="1" r:id="rId8" imgW="914400" imgH="771480" progId="AcroExch.Document.DC">
                  <p:embed/>
                </p:oleObj>
              </mc:Choice>
              <mc:Fallback>
                <p:oleObj name="Acrobat Document" showAsIcon="1" r:id="rId8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95534" y="3390311"/>
                        <a:ext cx="1169741" cy="9869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95535" y="4377280"/>
            <a:ext cx="53138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defTabSz="250825"/>
            <a:r>
              <a:rPr lang="ru-RU" sz="1400" dirty="0" smtClean="0"/>
              <a:t>	Кулакова, Е. Ю. «Как пламень, русский ум опасен…»</a:t>
            </a:r>
            <a:r>
              <a:rPr lang="en-US" sz="1400" dirty="0" smtClean="0"/>
              <a:t>[</a:t>
            </a:r>
            <a:r>
              <a:rPr lang="ru-RU" sz="1400" dirty="0" smtClean="0"/>
              <a:t>Текст</a:t>
            </a:r>
            <a:r>
              <a:rPr lang="en-US" sz="1400" dirty="0" smtClean="0"/>
              <a:t>]</a:t>
            </a:r>
            <a:r>
              <a:rPr lang="ru-RU" sz="1400" dirty="0"/>
              <a:t> </a:t>
            </a:r>
            <a:r>
              <a:rPr lang="en-US" sz="1400" dirty="0" smtClean="0"/>
              <a:t>/ </a:t>
            </a:r>
            <a:endParaRPr lang="ru-RU" sz="1400" dirty="0"/>
          </a:p>
          <a:p>
            <a:pPr algn="just"/>
            <a:r>
              <a:rPr lang="ru-RU" sz="1400" dirty="0" smtClean="0"/>
              <a:t>Е. Ю. Кулакова </a:t>
            </a:r>
            <a:r>
              <a:rPr lang="en-US" sz="1400" dirty="0" smtClean="0"/>
              <a:t>// </a:t>
            </a:r>
            <a:r>
              <a:rPr lang="ru-RU" sz="1400" dirty="0" smtClean="0"/>
              <a:t>Читаем, учимся, играем. – 2011. – № 3. – С. 63-72.</a:t>
            </a:r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1265271"/>
              </p:ext>
            </p:extLst>
          </p:nvPr>
        </p:nvGraphicFramePr>
        <p:xfrm>
          <a:off x="3668587" y="3390311"/>
          <a:ext cx="1169741" cy="986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9" name="Acrobat Document" showAsIcon="1" r:id="rId10" imgW="914400" imgH="771480" progId="AcroExch.Document.DC">
                  <p:embed/>
                </p:oleObj>
              </mc:Choice>
              <mc:Fallback>
                <p:oleObj name="Acrobat Document" showAsIcon="1" r:id="rId10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668587" y="3390311"/>
                        <a:ext cx="1169741" cy="9869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395535" y="4900500"/>
            <a:ext cx="5328593" cy="1578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  <a:tabLst>
                <a:tab pos="265113" algn="l"/>
                <a:tab pos="1341438" algn="l"/>
              </a:tabLst>
            </a:pP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	Солженицын Александр Исаевич </a:t>
            </a:r>
            <a:r>
              <a:rPr lang="en-US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[</a:t>
            </a:r>
            <a:r>
              <a:rPr lang="ru-RU" sz="14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Изоматериалы</a:t>
            </a:r>
            <a:r>
              <a:rPr lang="en-US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]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 </a:t>
            </a:r>
            <a:r>
              <a:rPr lang="en-US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/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 сост.:</a:t>
            </a:r>
            <a:r>
              <a:rPr lang="en-US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 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Л. А. </a:t>
            </a:r>
            <a:r>
              <a:rPr lang="ru-RU" sz="14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Кудряшева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; руководитель проекта Л. Е. Коршунова. –  М. : Русская школьная библиотечная ассоциация, 2013. – 8 л. </a:t>
            </a:r>
            <a:r>
              <a:rPr lang="ru-RU" sz="14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цв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. ил + 16 с. -  (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Профессиональная  </a:t>
            </a:r>
            <a:r>
              <a:rPr lang="ru-RU" sz="1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библиотека школьного библиотекаря. Сер.2. Выставка в школьной библиотеке ; </a:t>
            </a:r>
            <a:r>
              <a:rPr lang="ru-RU" sz="140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Вып</a:t>
            </a:r>
            <a:r>
              <a:rPr lang="ru-RU" sz="1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. 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4. 2013).  –  Прилож</a:t>
            </a:r>
            <a:r>
              <a:rPr lang="ru-RU" sz="1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. к журналу «Школьная библиотека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»).</a:t>
            </a:r>
            <a:endParaRPr lang="ru-RU" sz="1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Trebuchet MS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7773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32656"/>
            <a:ext cx="3438525" cy="343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729" y="598587"/>
            <a:ext cx="2219177" cy="29003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26025" y="297752"/>
            <a:ext cx="41814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5 </a:t>
            </a:r>
            <a:r>
              <a:rPr lang="ru-RU" sz="2800" dirty="0" smtClean="0"/>
              <a:t>декабря</a:t>
            </a:r>
          </a:p>
          <a:p>
            <a:pPr algn="ctr"/>
            <a:r>
              <a:rPr lang="ru-RU" sz="3200" b="1" dirty="0" smtClean="0">
                <a:solidFill>
                  <a:srgbClr val="425222"/>
                </a:solidFill>
              </a:rPr>
              <a:t>220 лет</a:t>
            </a:r>
          </a:p>
          <a:p>
            <a:pPr algn="ctr"/>
            <a:r>
              <a:rPr lang="ru-RU" sz="2800" dirty="0" smtClean="0"/>
              <a:t>со дня рождения</a:t>
            </a:r>
          </a:p>
          <a:p>
            <a:pPr algn="ctr"/>
            <a:r>
              <a:rPr lang="ru-RU" sz="3200" b="1" dirty="0" smtClean="0">
                <a:solidFill>
                  <a:srgbClr val="425222"/>
                </a:solidFill>
              </a:rPr>
              <a:t>Федора Ивановича Тютчева,</a:t>
            </a:r>
          </a:p>
          <a:p>
            <a:pPr algn="ctr"/>
            <a:r>
              <a:rPr lang="ru-RU" sz="2800" dirty="0" smtClean="0"/>
              <a:t>русского поэта</a:t>
            </a:r>
          </a:p>
          <a:p>
            <a:pPr algn="ctr"/>
            <a:r>
              <a:rPr lang="ru-RU" sz="2400" dirty="0" smtClean="0"/>
              <a:t>(1803-1873)</a:t>
            </a:r>
            <a:endParaRPr lang="ru-RU" sz="2400" dirty="0"/>
          </a:p>
        </p:txBody>
      </p:sp>
      <p:graphicFrame>
        <p:nvGraphicFramePr>
          <p:cNvPr id="6" name="Объект 5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5643760"/>
              </p:ext>
            </p:extLst>
          </p:nvPr>
        </p:nvGraphicFramePr>
        <p:xfrm>
          <a:off x="1619671" y="3764831"/>
          <a:ext cx="1394177" cy="117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8" name="Документ" showAsIcon="1" r:id="rId8" imgW="914400" imgH="771480" progId="Word.Document.12">
                  <p:embed/>
                </p:oleObj>
              </mc:Choice>
              <mc:Fallback>
                <p:oleObj name="Документ" showAsIcon="1" r:id="rId8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619671" y="3764831"/>
                        <a:ext cx="1394177" cy="1176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72084" y="4941168"/>
            <a:ext cx="626469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265113" algn="l"/>
              </a:tabLst>
            </a:pPr>
            <a:r>
              <a:rPr lang="ru-RU" dirty="0" smtClean="0"/>
              <a:t>	</a:t>
            </a:r>
            <a:r>
              <a:rPr lang="ru-RU" sz="1400" dirty="0" smtClean="0"/>
              <a:t>Эмих</a:t>
            </a:r>
            <a:r>
              <a:rPr lang="ru-RU" sz="1400" dirty="0"/>
              <a:t>, И. К. Парадоксы Ф. Тютчева / И. К. Эмих, Е. Н. Кайгородова . - Читаем, учимся, играем: Сборник сценариев для массовых библиотек. </a:t>
            </a:r>
            <a:r>
              <a:rPr lang="ru-RU" sz="1400" dirty="0" err="1"/>
              <a:t>Вып</a:t>
            </a:r>
            <a:r>
              <a:rPr lang="ru-RU" sz="1400" dirty="0"/>
              <a:t>. 2. / под ред. Н. И. Быковой. – М.: Либерея, 1996. – 42-46. </a:t>
            </a:r>
            <a:endParaRPr lang="ru-RU" sz="1400" dirty="0" smtClean="0"/>
          </a:p>
          <a:p>
            <a:pPr>
              <a:tabLst>
                <a:tab pos="265113" algn="l"/>
              </a:tabLst>
            </a:pPr>
            <a:endParaRPr lang="ru-RU" sz="1400" dirty="0"/>
          </a:p>
          <a:p>
            <a:pPr>
              <a:tabLst>
                <a:tab pos="265113" algn="l"/>
              </a:tabLst>
            </a:pPr>
            <a:r>
              <a:rPr lang="ru-RU" sz="1400" dirty="0" smtClean="0"/>
              <a:t>	Янцен</a:t>
            </a:r>
            <a:r>
              <a:rPr lang="ru-RU" sz="1400" dirty="0"/>
              <a:t>, Е. Г. «Я встретил Вас…» / Е. Г. Янцен // Читаем, учимся, играем. – 2008. - № 9. – С. 32-39.</a:t>
            </a:r>
          </a:p>
        </p:txBody>
      </p:sp>
    </p:spTree>
    <p:extLst>
      <p:ext uri="{BB962C8B-B14F-4D97-AF65-F5344CB8AC3E}">
        <p14:creationId xmlns:p14="http://schemas.microsoft.com/office/powerpoint/2010/main" val="236893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32656"/>
            <a:ext cx="3438525" cy="343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657" y="629047"/>
            <a:ext cx="2335321" cy="28393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79512" y="296953"/>
            <a:ext cx="467077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 smtClean="0"/>
              <a:t>30 </a:t>
            </a:r>
            <a:r>
              <a:rPr lang="ru-RU" sz="2800" dirty="0" smtClean="0"/>
              <a:t>января</a:t>
            </a:r>
          </a:p>
          <a:p>
            <a:pPr lvl="0" algn="ctr"/>
            <a:r>
              <a:rPr lang="ru-RU" sz="3200" dirty="0" smtClean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130 лет</a:t>
            </a:r>
            <a:endParaRPr lang="ru-RU" sz="3200" dirty="0">
              <a:ln>
                <a:solidFill>
                  <a:srgbClr val="425222"/>
                </a:solidFill>
              </a:ln>
              <a:solidFill>
                <a:srgbClr val="425222"/>
              </a:solidFill>
            </a:endParaRPr>
          </a:p>
          <a:p>
            <a:pPr lvl="0" algn="ctr"/>
            <a:r>
              <a:rPr lang="ru-RU" sz="2800" dirty="0">
                <a:solidFill>
                  <a:prstClr val="black"/>
                </a:solidFill>
              </a:rPr>
              <a:t>со дня рождения</a:t>
            </a:r>
          </a:p>
          <a:p>
            <a:pPr lvl="0" algn="ctr"/>
            <a:r>
              <a:rPr lang="ru-RU" sz="3200" b="1" dirty="0" smtClean="0">
                <a:solidFill>
                  <a:srgbClr val="425222"/>
                </a:solidFill>
              </a:rPr>
              <a:t>Виталия Валентиновича</a:t>
            </a:r>
            <a:endParaRPr lang="ru-RU" sz="3200" b="1" dirty="0">
              <a:solidFill>
                <a:srgbClr val="425222"/>
              </a:solidFill>
            </a:endParaRPr>
          </a:p>
          <a:p>
            <a:pPr lvl="0" algn="ctr"/>
            <a:r>
              <a:rPr lang="ru-RU" sz="3200" b="1" dirty="0" smtClean="0">
                <a:solidFill>
                  <a:srgbClr val="425222"/>
                </a:solidFill>
              </a:rPr>
              <a:t>Бианки</a:t>
            </a:r>
            <a:r>
              <a:rPr lang="ru-RU" sz="3200" dirty="0" smtClean="0">
                <a:solidFill>
                  <a:prstClr val="black"/>
                </a:solidFill>
              </a:rPr>
              <a:t>,</a:t>
            </a:r>
          </a:p>
          <a:p>
            <a:pPr lvl="0" algn="ctr"/>
            <a:r>
              <a:rPr lang="ru-RU" sz="2800" dirty="0" smtClean="0">
                <a:solidFill>
                  <a:prstClr val="black"/>
                </a:solidFill>
              </a:rPr>
              <a:t>писателя</a:t>
            </a:r>
            <a:endParaRPr lang="ru-RU" sz="2800" dirty="0">
              <a:solidFill>
                <a:prstClr val="black"/>
              </a:solidFill>
            </a:endParaRPr>
          </a:p>
          <a:p>
            <a:pPr lvl="0" algn="ctr"/>
            <a:r>
              <a:rPr lang="ru-RU" sz="2400" dirty="0" smtClean="0">
                <a:solidFill>
                  <a:prstClr val="black"/>
                </a:solidFill>
              </a:rPr>
              <a:t>(1894-1959)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5" y="4797152"/>
            <a:ext cx="5328593" cy="1826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  <a:tabLst>
                <a:tab pos="442913" algn="l"/>
              </a:tabLst>
            </a:pP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	Бианки Виталий Валентинович: К 115-летию со дня рождения </a:t>
            </a:r>
            <a:r>
              <a:rPr lang="en-US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[</a:t>
            </a:r>
            <a:r>
              <a:rPr lang="ru-RU" sz="14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Изоматериалы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; текст</a:t>
            </a:r>
            <a:r>
              <a:rPr lang="en-US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]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 </a:t>
            </a:r>
            <a:r>
              <a:rPr lang="en-US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/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авт.-сост.:</a:t>
            </a:r>
            <a:r>
              <a:rPr lang="en-US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 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М. С. Андреева; М.П. Короткова; гл. ред. Т.Д. Жукова; зам. гл. ред. Л.Е. Коршунова. – М. : Русская школьная библиотечная ассоциация, 2008. – 8 л. </a:t>
            </a:r>
            <a:r>
              <a:rPr lang="ru-RU" sz="14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цв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. ил + 16 с. -  (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Профессиональная  </a:t>
            </a:r>
            <a:r>
              <a:rPr lang="ru-RU" sz="1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библиотека школьного библиотекаря. Сер.2. Выставка в школьной библиотеке ; </a:t>
            </a:r>
            <a:r>
              <a:rPr lang="ru-RU" sz="140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Вып</a:t>
            </a:r>
            <a:r>
              <a:rPr lang="ru-RU" sz="1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. 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8. 2013). – Прилож</a:t>
            </a:r>
            <a:r>
              <a:rPr lang="ru-RU" sz="1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. к журналу «Школьная библиотека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»).</a:t>
            </a:r>
            <a:endParaRPr lang="ru-RU" sz="1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Trebuchet MS"/>
              <a:cs typeface="Times New Roman"/>
            </a:endParaRP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8898524"/>
              </p:ext>
            </p:extLst>
          </p:nvPr>
        </p:nvGraphicFramePr>
        <p:xfrm>
          <a:off x="395535" y="3590162"/>
          <a:ext cx="1259822" cy="1062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0" name="Acrobat Document" showAsIcon="1" r:id="rId7" imgW="914400" imgH="771480" progId="AcroExch.Document.DC">
                  <p:embed/>
                </p:oleObj>
              </mc:Choice>
              <mc:Fallback>
                <p:oleObj name="Acrobat Document" showAsIcon="1" r:id="rId7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5535" y="3590162"/>
                        <a:ext cx="1259822" cy="1062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9514738"/>
              </p:ext>
            </p:extLst>
          </p:nvPr>
        </p:nvGraphicFramePr>
        <p:xfrm>
          <a:off x="3777588" y="3568323"/>
          <a:ext cx="1226460" cy="10348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1" name="Acrobat Document" showAsIcon="1" r:id="rId9" imgW="914400" imgH="771480" progId="AcroExch.Document.DC">
                  <p:embed/>
                </p:oleObj>
              </mc:Choice>
              <mc:Fallback>
                <p:oleObj name="Acrobat Document" showAsIcon="1" r:id="rId9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777588" y="3568323"/>
                        <a:ext cx="1226460" cy="10348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4039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32656"/>
            <a:ext cx="3438525" cy="343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030" y="781605"/>
            <a:ext cx="2316575" cy="26642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60436" y="301594"/>
            <a:ext cx="417646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 smtClean="0"/>
              <a:t>19 </a:t>
            </a:r>
            <a:r>
              <a:rPr lang="ru-RU" sz="2800" dirty="0" smtClean="0"/>
              <a:t>февраля</a:t>
            </a:r>
          </a:p>
          <a:p>
            <a:pPr lvl="0" algn="ctr"/>
            <a:r>
              <a:rPr lang="ru-RU" sz="3200" dirty="0" smtClean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125 </a:t>
            </a:r>
            <a:r>
              <a:rPr lang="ru-RU" sz="3200" dirty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лет</a:t>
            </a:r>
          </a:p>
          <a:p>
            <a:pPr lvl="0" algn="ctr"/>
            <a:r>
              <a:rPr lang="ru-RU" sz="2800" dirty="0">
                <a:solidFill>
                  <a:prstClr val="black"/>
                </a:solidFill>
              </a:rPr>
              <a:t>со дня рождения</a:t>
            </a:r>
          </a:p>
          <a:p>
            <a:pPr lvl="0" algn="ctr"/>
            <a:r>
              <a:rPr lang="ru-RU" sz="3200" b="1" dirty="0" smtClean="0">
                <a:solidFill>
                  <a:srgbClr val="425222"/>
                </a:solidFill>
              </a:rPr>
              <a:t>Юрия Карловича</a:t>
            </a:r>
            <a:endParaRPr lang="ru-RU" sz="3200" b="1" dirty="0">
              <a:solidFill>
                <a:srgbClr val="425222"/>
              </a:solidFill>
            </a:endParaRPr>
          </a:p>
          <a:p>
            <a:pPr lvl="0" algn="ctr"/>
            <a:r>
              <a:rPr lang="ru-RU" sz="3200" b="1" dirty="0" smtClean="0">
                <a:solidFill>
                  <a:srgbClr val="425222"/>
                </a:solidFill>
              </a:rPr>
              <a:t>Олеши</a:t>
            </a:r>
            <a:r>
              <a:rPr lang="ru-RU" sz="3200" dirty="0" smtClean="0">
                <a:solidFill>
                  <a:prstClr val="black"/>
                </a:solidFill>
              </a:rPr>
              <a:t>,</a:t>
            </a:r>
            <a:endParaRPr lang="ru-RU" sz="3200" dirty="0">
              <a:solidFill>
                <a:prstClr val="black"/>
              </a:solidFill>
            </a:endParaRPr>
          </a:p>
          <a:p>
            <a:pPr lvl="0" algn="ctr"/>
            <a:r>
              <a:rPr lang="ru-RU" sz="2800" dirty="0" smtClean="0">
                <a:solidFill>
                  <a:prstClr val="black"/>
                </a:solidFill>
              </a:rPr>
              <a:t>русского писателя, поэта, драматурга</a:t>
            </a:r>
            <a:endParaRPr lang="ru-RU" sz="2800" dirty="0">
              <a:solidFill>
                <a:prstClr val="black"/>
              </a:solidFill>
            </a:endParaRPr>
          </a:p>
          <a:p>
            <a:pPr lvl="0" algn="ctr"/>
            <a:r>
              <a:rPr lang="ru-RU" sz="2400" dirty="0">
                <a:solidFill>
                  <a:prstClr val="black"/>
                </a:solidFill>
              </a:rPr>
              <a:t>(</a:t>
            </a:r>
            <a:r>
              <a:rPr lang="ru-RU" sz="2400" dirty="0" smtClean="0">
                <a:solidFill>
                  <a:prstClr val="black"/>
                </a:solidFill>
              </a:rPr>
              <a:t>1899-1960)</a:t>
            </a:r>
            <a:endParaRPr lang="ru-RU" sz="2400" dirty="0">
              <a:solidFill>
                <a:prstClr val="black"/>
              </a:solidFill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4264927"/>
              </p:ext>
            </p:extLst>
          </p:nvPr>
        </p:nvGraphicFramePr>
        <p:xfrm>
          <a:off x="395534" y="4025627"/>
          <a:ext cx="1129123" cy="915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2" name="Acrobat Document" showAsIcon="1" r:id="rId7" imgW="914400" imgH="771480" progId="AcroExch.Document.DC">
                  <p:embed/>
                </p:oleObj>
              </mc:Choice>
              <mc:Fallback>
                <p:oleObj name="Acrobat Document" showAsIcon="1" r:id="rId7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5534" y="4025627"/>
                        <a:ext cx="1129123" cy="9155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395534" y="4941168"/>
            <a:ext cx="4896545" cy="1578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250825">
              <a:lnSpc>
                <a:spcPct val="115000"/>
              </a:lnSpc>
              <a:spcAft>
                <a:spcPts val="1000"/>
              </a:spcAft>
            </a:pP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	</a:t>
            </a:r>
            <a:r>
              <a:rPr lang="ru-RU" sz="14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Олеша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 Юрий Карлович </a:t>
            </a:r>
            <a:r>
              <a:rPr lang="en-US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[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Изоматериалы; текст</a:t>
            </a:r>
            <a:r>
              <a:rPr lang="en-US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]</a:t>
            </a:r>
            <a:r>
              <a:rPr lang="ru-RU" sz="1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 </a:t>
            </a:r>
            <a:r>
              <a:rPr lang="en-US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/ 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авт.-сост.:.. Шевченко М. Н.: руководитель проекта Л. Е. Коршунова. – М.: Русская школьная библиотечная ассоциация, 2014. – 8 л. </a:t>
            </a:r>
            <a:r>
              <a:rPr lang="ru-RU" sz="14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цв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. ил. + 24 с. – (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Профессиональная  </a:t>
            </a:r>
            <a:r>
              <a:rPr lang="ru-RU" sz="1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библиотека школьного библиотекаря. Сер.2. Выставка в школьной 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библиотеке; </a:t>
            </a:r>
            <a:r>
              <a:rPr lang="ru-RU" sz="14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Вып</a:t>
            </a:r>
            <a:r>
              <a:rPr lang="ru-RU" sz="1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. 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1, 2014). – Прилож</a:t>
            </a:r>
            <a:r>
              <a:rPr lang="ru-RU" sz="1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. к журналу «Школьная библиотека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»).</a:t>
            </a:r>
            <a:endParaRPr lang="ru-RU" sz="1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Trebuchet MS"/>
              <a:cs typeface="Times New Roman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1069152"/>
              </p:ext>
            </p:extLst>
          </p:nvPr>
        </p:nvGraphicFramePr>
        <p:xfrm>
          <a:off x="3707904" y="4025627"/>
          <a:ext cx="1085086" cy="915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3" name="Acrobat Document" showAsIcon="1" r:id="rId9" imgW="914400" imgH="771480" progId="AcroExch.Document.DC">
                  <p:embed/>
                </p:oleObj>
              </mc:Choice>
              <mc:Fallback>
                <p:oleObj name="Acrobat Document" showAsIcon="1" r:id="rId9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707904" y="4025627"/>
                        <a:ext cx="1085086" cy="9155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92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2" r="9903"/>
          <a:stretch/>
        </p:blipFill>
        <p:spPr>
          <a:xfrm>
            <a:off x="5561532" y="633977"/>
            <a:ext cx="2467572" cy="28295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32656"/>
            <a:ext cx="3438525" cy="343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1266" y="260648"/>
            <a:ext cx="417646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 smtClean="0"/>
              <a:t>3 </a:t>
            </a:r>
            <a:r>
              <a:rPr lang="ru-RU" sz="2800" dirty="0" smtClean="0"/>
              <a:t>марта</a:t>
            </a:r>
          </a:p>
          <a:p>
            <a:pPr lvl="0" algn="ctr"/>
            <a:r>
              <a:rPr lang="ru-RU" sz="3200" dirty="0" smtClean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95 </a:t>
            </a:r>
            <a:r>
              <a:rPr lang="ru-RU" sz="3200" dirty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лет</a:t>
            </a:r>
          </a:p>
          <a:p>
            <a:pPr lvl="0" algn="ctr"/>
            <a:r>
              <a:rPr lang="ru-RU" sz="2800" dirty="0">
                <a:solidFill>
                  <a:prstClr val="black"/>
                </a:solidFill>
              </a:rPr>
              <a:t>со дня рождения</a:t>
            </a:r>
          </a:p>
          <a:p>
            <a:pPr lvl="0" algn="ctr"/>
            <a:r>
              <a:rPr lang="ru-RU" sz="3200" b="1" dirty="0" smtClean="0">
                <a:solidFill>
                  <a:srgbClr val="425222"/>
                </a:solidFill>
              </a:rPr>
              <a:t>Ирины Петровны</a:t>
            </a:r>
            <a:endParaRPr lang="ru-RU" sz="3200" b="1" dirty="0">
              <a:solidFill>
                <a:srgbClr val="425222"/>
              </a:solidFill>
            </a:endParaRPr>
          </a:p>
          <a:p>
            <a:pPr lvl="0" algn="ctr"/>
            <a:r>
              <a:rPr lang="ru-RU" sz="3200" b="1" dirty="0" smtClean="0">
                <a:solidFill>
                  <a:srgbClr val="425222"/>
                </a:solidFill>
              </a:rPr>
              <a:t>Токмаковой</a:t>
            </a:r>
            <a:r>
              <a:rPr lang="ru-RU" sz="3200" dirty="0" smtClean="0">
                <a:solidFill>
                  <a:prstClr val="black"/>
                </a:solidFill>
              </a:rPr>
              <a:t>,</a:t>
            </a:r>
            <a:endParaRPr lang="ru-RU" sz="3200" dirty="0">
              <a:solidFill>
                <a:prstClr val="black"/>
              </a:solidFill>
            </a:endParaRPr>
          </a:p>
          <a:p>
            <a:pPr lvl="0" algn="ctr"/>
            <a:r>
              <a:rPr lang="ru-RU" sz="2800" dirty="0" smtClean="0">
                <a:solidFill>
                  <a:prstClr val="black"/>
                </a:solidFill>
              </a:rPr>
              <a:t>детской писательницы, переводчика</a:t>
            </a:r>
            <a:endParaRPr lang="ru-RU" sz="2800" dirty="0">
              <a:solidFill>
                <a:prstClr val="black"/>
              </a:solidFill>
            </a:endParaRPr>
          </a:p>
          <a:p>
            <a:pPr lvl="0" algn="ctr"/>
            <a:r>
              <a:rPr lang="ru-RU" sz="2400" dirty="0">
                <a:solidFill>
                  <a:prstClr val="black"/>
                </a:solidFill>
              </a:rPr>
              <a:t>(</a:t>
            </a:r>
            <a:r>
              <a:rPr lang="ru-RU" sz="2400" dirty="0" smtClean="0">
                <a:solidFill>
                  <a:prstClr val="black"/>
                </a:solidFill>
              </a:rPr>
              <a:t>1929-2018)</a:t>
            </a:r>
            <a:endParaRPr lang="ru-RU" sz="2400" dirty="0">
              <a:solidFill>
                <a:prstClr val="black"/>
              </a:solidFill>
            </a:endParaRPr>
          </a:p>
        </p:txBody>
      </p:sp>
      <p:graphicFrame>
        <p:nvGraphicFramePr>
          <p:cNvPr id="6" name="Объект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9288132"/>
              </p:ext>
            </p:extLst>
          </p:nvPr>
        </p:nvGraphicFramePr>
        <p:xfrm>
          <a:off x="3635896" y="3764831"/>
          <a:ext cx="1119940" cy="9449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6" name="Acrobat Document" showAsIcon="1" r:id="rId7" imgW="914400" imgH="771480" progId="AcroExch.Document.DC">
                  <p:embed/>
                </p:oleObj>
              </mc:Choice>
              <mc:Fallback>
                <p:oleObj name="Acrobat Document" showAsIcon="1" r:id="rId7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35896" y="3764831"/>
                        <a:ext cx="1119940" cy="9449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95535" y="4797152"/>
            <a:ext cx="4896545" cy="1826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Токмакова Ирина Петровна </a:t>
            </a:r>
            <a:r>
              <a:rPr lang="en-US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[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Изоматериалы; текст</a:t>
            </a:r>
            <a:r>
              <a:rPr lang="en-US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]</a:t>
            </a:r>
            <a:r>
              <a:rPr lang="ru-RU" sz="1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 </a:t>
            </a:r>
            <a:r>
              <a:rPr lang="en-US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/ 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авт.-сост.:</a:t>
            </a:r>
            <a:r>
              <a:rPr lang="en-US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 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М. С. Андреева, М. П. Короткова; гл. ред. Т. Д. Жукова; зам. гл. ред. Л. Е. Коршунова. – М. : Русская школьная библиотечная ассоциация, 2009. – 8 л. </a:t>
            </a:r>
            <a:r>
              <a:rPr lang="ru-RU" sz="14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цв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. ил. + 16 с. – (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Профессиональная  </a:t>
            </a:r>
            <a:r>
              <a:rPr lang="ru-RU" sz="1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библиотека школьного библиотекаря. Сер.2. Выставка в школьной 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библиотеке; </a:t>
            </a:r>
            <a:r>
              <a:rPr lang="ru-RU" sz="14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Вып</a:t>
            </a:r>
            <a:r>
              <a:rPr lang="ru-RU" sz="1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. 6. 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– Прилож</a:t>
            </a:r>
            <a:r>
              <a:rPr lang="ru-RU" sz="1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. к журналу «Школьная библиотека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»).</a:t>
            </a:r>
            <a:endParaRPr lang="ru-RU" sz="1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Trebuchet MS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0896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32656"/>
            <a:ext cx="3438525" cy="343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803" y="677974"/>
            <a:ext cx="2179030" cy="275102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  <a:softEdge rad="3175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395535" y="4797152"/>
            <a:ext cx="4896545" cy="1826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250825">
              <a:lnSpc>
                <a:spcPct val="115000"/>
              </a:lnSpc>
              <a:spcAft>
                <a:spcPts val="1000"/>
              </a:spcAft>
            </a:pP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	Бондарев Юрий Васильевич </a:t>
            </a:r>
            <a:r>
              <a:rPr lang="en-US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[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Изоматериалы; текст</a:t>
            </a:r>
            <a:r>
              <a:rPr lang="en-US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]</a:t>
            </a:r>
            <a:r>
              <a:rPr lang="ru-RU" sz="1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 </a:t>
            </a:r>
            <a:r>
              <a:rPr lang="en-US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/ 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авт.-сост.:</a:t>
            </a:r>
            <a:r>
              <a:rPr lang="en-US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 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Л. А. </a:t>
            </a:r>
            <a:r>
              <a:rPr lang="ru-RU" sz="14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Кудряшева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.; руководитель проекта Л. Е. Коршунова. – М.: Русская школьная библиотечная ассоциация, 2013. – 8 л. </a:t>
            </a:r>
            <a:r>
              <a:rPr lang="ru-RU" sz="14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цв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. ил. + 24 с. – (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Профессиональная  </a:t>
            </a:r>
            <a:r>
              <a:rPr lang="ru-RU" sz="1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библиотека школьного библиотекаря. Сер.2. Выставка в школьной 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библиотеке; </a:t>
            </a:r>
            <a:r>
              <a:rPr lang="ru-RU" sz="14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Вып</a:t>
            </a:r>
            <a:r>
              <a:rPr lang="ru-RU" sz="1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. 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8, 2013). – Прилож</a:t>
            </a:r>
            <a:r>
              <a:rPr lang="ru-RU" sz="1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. к журналу «Школьная библиотека</a:t>
            </a:r>
            <a:r>
              <a:rPr lang="ru-RU" sz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Trebuchet MS"/>
                <a:cs typeface="Times New Roman"/>
              </a:rPr>
              <a:t>»).</a:t>
            </a:r>
            <a:endParaRPr lang="ru-RU" sz="1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Trebuchet MS"/>
              <a:cs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7898" y="260648"/>
            <a:ext cx="41764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 smtClean="0"/>
              <a:t>15 </a:t>
            </a:r>
            <a:r>
              <a:rPr lang="ru-RU" sz="2800" dirty="0" smtClean="0"/>
              <a:t>марта</a:t>
            </a:r>
          </a:p>
          <a:p>
            <a:pPr lvl="0" algn="ctr"/>
            <a:r>
              <a:rPr lang="ru-RU" sz="3200" dirty="0" smtClean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100 </a:t>
            </a:r>
            <a:r>
              <a:rPr lang="ru-RU" sz="3200" dirty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лет</a:t>
            </a:r>
          </a:p>
          <a:p>
            <a:pPr lvl="0" algn="ctr"/>
            <a:r>
              <a:rPr lang="ru-RU" sz="2800" dirty="0">
                <a:solidFill>
                  <a:prstClr val="black"/>
                </a:solidFill>
              </a:rPr>
              <a:t>со дня рождения</a:t>
            </a:r>
          </a:p>
          <a:p>
            <a:pPr lvl="0" algn="ctr"/>
            <a:r>
              <a:rPr lang="ru-RU" sz="3200" b="1" dirty="0" smtClean="0">
                <a:solidFill>
                  <a:srgbClr val="425222"/>
                </a:solidFill>
              </a:rPr>
              <a:t>Юрия Васильевича</a:t>
            </a:r>
            <a:endParaRPr lang="ru-RU" sz="3200" b="1" dirty="0">
              <a:solidFill>
                <a:srgbClr val="425222"/>
              </a:solidFill>
            </a:endParaRPr>
          </a:p>
          <a:p>
            <a:pPr lvl="0" algn="ctr"/>
            <a:r>
              <a:rPr lang="ru-RU" sz="3200" b="1" dirty="0" smtClean="0">
                <a:solidFill>
                  <a:srgbClr val="425222"/>
                </a:solidFill>
              </a:rPr>
              <a:t>Бондарева</a:t>
            </a:r>
            <a:r>
              <a:rPr lang="ru-RU" sz="3200" dirty="0" smtClean="0">
                <a:solidFill>
                  <a:prstClr val="black"/>
                </a:solidFill>
              </a:rPr>
              <a:t>,</a:t>
            </a:r>
            <a:endParaRPr lang="ru-RU" sz="3200" dirty="0">
              <a:solidFill>
                <a:prstClr val="black"/>
              </a:solidFill>
            </a:endParaRPr>
          </a:p>
          <a:p>
            <a:pPr lvl="0" algn="ctr"/>
            <a:r>
              <a:rPr lang="ru-RU" sz="2800" dirty="0" smtClean="0">
                <a:solidFill>
                  <a:prstClr val="black"/>
                </a:solidFill>
              </a:rPr>
              <a:t>русского писателя</a:t>
            </a:r>
            <a:endParaRPr lang="ru-RU" sz="2800" dirty="0">
              <a:solidFill>
                <a:prstClr val="black"/>
              </a:solidFill>
            </a:endParaRPr>
          </a:p>
          <a:p>
            <a:pPr lvl="0" algn="ctr"/>
            <a:r>
              <a:rPr lang="ru-RU" sz="2400" dirty="0">
                <a:solidFill>
                  <a:prstClr val="black"/>
                </a:solidFill>
              </a:rPr>
              <a:t>(</a:t>
            </a:r>
            <a:r>
              <a:rPr lang="ru-RU" sz="2400" dirty="0" smtClean="0">
                <a:solidFill>
                  <a:prstClr val="black"/>
                </a:solidFill>
              </a:rPr>
              <a:t>1924-2020)</a:t>
            </a:r>
            <a:endParaRPr lang="ru-RU" sz="2400" dirty="0">
              <a:solidFill>
                <a:prstClr val="black"/>
              </a:solidFill>
            </a:endParaRPr>
          </a:p>
        </p:txBody>
      </p:sp>
      <p:graphicFrame>
        <p:nvGraphicFramePr>
          <p:cNvPr id="5" name="Объект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8974529"/>
              </p:ext>
            </p:extLst>
          </p:nvPr>
        </p:nvGraphicFramePr>
        <p:xfrm>
          <a:off x="277898" y="3764831"/>
          <a:ext cx="1196901" cy="1009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3" name="Acrobat Document" showAsIcon="1" r:id="rId8" imgW="914400" imgH="771480" progId="AcroExch.Document.DC">
                  <p:embed/>
                </p:oleObj>
              </mc:Choice>
              <mc:Fallback>
                <p:oleObj name="Acrobat Document" showAsIcon="1" r:id="rId8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77898" y="3764831"/>
                        <a:ext cx="1196901" cy="1009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0370250"/>
              </p:ext>
            </p:extLst>
          </p:nvPr>
        </p:nvGraphicFramePr>
        <p:xfrm>
          <a:off x="3635896" y="3764831"/>
          <a:ext cx="1152129" cy="9721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4" name="Acrobat Document" showAsIcon="1" r:id="rId10" imgW="914400" imgH="771480" progId="AcroExch.Document.DC">
                  <p:embed/>
                </p:oleObj>
              </mc:Choice>
              <mc:Fallback>
                <p:oleObj name="Acrobat Document" showAsIcon="1" r:id="rId10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635896" y="3764831"/>
                        <a:ext cx="1152129" cy="9721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4730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714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32656"/>
            <a:ext cx="3438525" cy="343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458" y="911335"/>
            <a:ext cx="2897719" cy="2517663"/>
          </a:xfrm>
          <a:prstGeom prst="ellipse">
            <a:avLst/>
          </a:prstGeom>
          <a:effectLst>
            <a:softEdge rad="127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72962" y="332656"/>
            <a:ext cx="4176464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 smtClean="0"/>
              <a:t>1 </a:t>
            </a:r>
            <a:r>
              <a:rPr lang="ru-RU" sz="2800" dirty="0" smtClean="0"/>
              <a:t>апреля</a:t>
            </a:r>
          </a:p>
          <a:p>
            <a:pPr lvl="0" algn="ctr"/>
            <a:r>
              <a:rPr lang="ru-RU" sz="3200" dirty="0" smtClean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215 </a:t>
            </a:r>
            <a:r>
              <a:rPr lang="ru-RU" sz="3200" dirty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лет</a:t>
            </a:r>
          </a:p>
          <a:p>
            <a:pPr lvl="0" algn="ctr"/>
            <a:r>
              <a:rPr lang="ru-RU" sz="2800" dirty="0">
                <a:solidFill>
                  <a:prstClr val="black"/>
                </a:solidFill>
              </a:rPr>
              <a:t>со дня рождения</a:t>
            </a:r>
          </a:p>
          <a:p>
            <a:pPr lvl="0" algn="ctr"/>
            <a:r>
              <a:rPr lang="ru-RU" sz="3200" b="1" dirty="0" smtClean="0">
                <a:solidFill>
                  <a:srgbClr val="425222"/>
                </a:solidFill>
              </a:rPr>
              <a:t>Николая Васильевича</a:t>
            </a:r>
            <a:endParaRPr lang="ru-RU" sz="3200" b="1" dirty="0">
              <a:solidFill>
                <a:srgbClr val="425222"/>
              </a:solidFill>
            </a:endParaRPr>
          </a:p>
          <a:p>
            <a:pPr lvl="0" algn="ctr"/>
            <a:r>
              <a:rPr lang="ru-RU" sz="3200" b="1" dirty="0" smtClean="0">
                <a:solidFill>
                  <a:srgbClr val="425222"/>
                </a:solidFill>
              </a:rPr>
              <a:t>Гоголя</a:t>
            </a:r>
            <a:r>
              <a:rPr lang="ru-RU" sz="3200" dirty="0" smtClean="0">
                <a:solidFill>
                  <a:prstClr val="black"/>
                </a:solidFill>
              </a:rPr>
              <a:t>,</a:t>
            </a:r>
            <a:endParaRPr lang="ru-RU" sz="3200" dirty="0">
              <a:solidFill>
                <a:prstClr val="black"/>
              </a:solidFill>
            </a:endParaRPr>
          </a:p>
          <a:p>
            <a:pPr lvl="0" algn="ctr"/>
            <a:r>
              <a:rPr lang="ru-RU" sz="2800" dirty="0" smtClean="0">
                <a:solidFill>
                  <a:prstClr val="black"/>
                </a:solidFill>
              </a:rPr>
              <a:t>русского писателя, драматурга </a:t>
            </a:r>
          </a:p>
          <a:p>
            <a:pPr lvl="0" algn="ctr"/>
            <a:r>
              <a:rPr lang="ru-RU" sz="2400" dirty="0" smtClean="0">
                <a:solidFill>
                  <a:prstClr val="black"/>
                </a:solidFill>
              </a:rPr>
              <a:t>(1809-1852)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2962" y="5455089"/>
            <a:ext cx="56255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 smtClean="0"/>
              <a:t>Бойкова</a:t>
            </a:r>
            <a:r>
              <a:rPr lang="ru-RU" sz="1600" dirty="0" smtClean="0"/>
              <a:t>, М. Е. Большая гоголевская игра. </a:t>
            </a:r>
            <a:r>
              <a:rPr lang="en-US" sz="1600" dirty="0" smtClean="0"/>
              <a:t>VI-XI </a:t>
            </a:r>
            <a:r>
              <a:rPr lang="ru-RU" sz="1600" dirty="0" smtClean="0"/>
              <a:t>классы </a:t>
            </a:r>
            <a:r>
              <a:rPr lang="en-US" sz="1600" dirty="0" smtClean="0"/>
              <a:t>[</a:t>
            </a:r>
            <a:r>
              <a:rPr lang="ru-RU" sz="1600" dirty="0" smtClean="0"/>
              <a:t>Текст</a:t>
            </a:r>
            <a:r>
              <a:rPr lang="en-US" sz="1600" dirty="0" smtClean="0"/>
              <a:t>] /</a:t>
            </a:r>
          </a:p>
          <a:p>
            <a:r>
              <a:rPr lang="ru-RU" sz="1600" dirty="0" smtClean="0"/>
              <a:t>М. Е. </a:t>
            </a:r>
            <a:r>
              <a:rPr lang="ru-RU" sz="1600" dirty="0" err="1" smtClean="0"/>
              <a:t>Бойкова</a:t>
            </a:r>
            <a:r>
              <a:rPr lang="ru-RU" sz="1600" dirty="0" smtClean="0"/>
              <a:t> </a:t>
            </a:r>
            <a:r>
              <a:rPr lang="en-US" sz="1600" dirty="0" smtClean="0"/>
              <a:t>//</a:t>
            </a:r>
            <a:r>
              <a:rPr lang="ru-RU" sz="1600" dirty="0" smtClean="0"/>
              <a:t> Уроки литературы. – 2015. - № 2. – С. 6-11.</a:t>
            </a:r>
            <a:r>
              <a:rPr lang="en-US" sz="1600" dirty="0" smtClean="0"/>
              <a:t> </a:t>
            </a:r>
            <a:endParaRPr lang="ru-RU" sz="1600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2413826"/>
              </p:ext>
            </p:extLst>
          </p:nvPr>
        </p:nvGraphicFramePr>
        <p:xfrm>
          <a:off x="1892298" y="4293096"/>
          <a:ext cx="1057382" cy="892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3" name="Acrobat Document" showAsIcon="1" r:id="rId8" imgW="914400" imgH="771480" progId="AcroExch.Document.DC">
                  <p:embed/>
                </p:oleObj>
              </mc:Choice>
              <mc:Fallback>
                <p:oleObj name="Acrobat Document" showAsIcon="1" r:id="rId8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892298" y="4293096"/>
                        <a:ext cx="1057382" cy="8921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092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32656"/>
            <a:ext cx="3438525" cy="343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7256"/>
          <a:stretch/>
        </p:blipFill>
        <p:spPr>
          <a:xfrm>
            <a:off x="5835310" y="727089"/>
            <a:ext cx="1920015" cy="264330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  <a:softEdge rad="6350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173021" y="260648"/>
            <a:ext cx="417646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 smtClean="0"/>
              <a:t>1 </a:t>
            </a:r>
            <a:r>
              <a:rPr lang="ru-RU" sz="2800" dirty="0" smtClean="0"/>
              <a:t>мая</a:t>
            </a:r>
          </a:p>
          <a:p>
            <a:pPr lvl="0" algn="ctr"/>
            <a:r>
              <a:rPr lang="ru-RU" sz="3200" dirty="0" smtClean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100 </a:t>
            </a:r>
            <a:r>
              <a:rPr lang="ru-RU" sz="3200" dirty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лет</a:t>
            </a:r>
          </a:p>
          <a:p>
            <a:pPr lvl="0" algn="ctr"/>
            <a:r>
              <a:rPr lang="ru-RU" sz="2800" dirty="0">
                <a:solidFill>
                  <a:prstClr val="black"/>
                </a:solidFill>
              </a:rPr>
              <a:t>со дня рождения</a:t>
            </a:r>
          </a:p>
          <a:p>
            <a:pPr lvl="0" algn="ctr"/>
            <a:r>
              <a:rPr lang="ru-RU" sz="3200" b="1" dirty="0" smtClean="0">
                <a:solidFill>
                  <a:srgbClr val="425222"/>
                </a:solidFill>
              </a:rPr>
              <a:t>Виктора Петровича</a:t>
            </a:r>
            <a:endParaRPr lang="ru-RU" sz="3200" b="1" dirty="0">
              <a:solidFill>
                <a:srgbClr val="425222"/>
              </a:solidFill>
            </a:endParaRPr>
          </a:p>
          <a:p>
            <a:pPr lvl="0" algn="ctr"/>
            <a:r>
              <a:rPr lang="ru-RU" sz="3200" b="1" dirty="0" smtClean="0">
                <a:solidFill>
                  <a:srgbClr val="425222"/>
                </a:solidFill>
              </a:rPr>
              <a:t>Астафьева</a:t>
            </a:r>
            <a:r>
              <a:rPr lang="ru-RU" sz="3200" dirty="0" smtClean="0">
                <a:solidFill>
                  <a:prstClr val="black"/>
                </a:solidFill>
              </a:rPr>
              <a:t>,</a:t>
            </a:r>
            <a:endParaRPr lang="ru-RU" sz="3200" dirty="0">
              <a:solidFill>
                <a:prstClr val="black"/>
              </a:solidFill>
            </a:endParaRPr>
          </a:p>
          <a:p>
            <a:pPr lvl="0" algn="ctr"/>
            <a:r>
              <a:rPr lang="ru-RU" sz="2800" dirty="0" smtClean="0">
                <a:solidFill>
                  <a:prstClr val="black"/>
                </a:solidFill>
              </a:rPr>
              <a:t>русского писателя</a:t>
            </a:r>
          </a:p>
          <a:p>
            <a:pPr lvl="0" algn="ctr"/>
            <a:r>
              <a:rPr lang="ru-RU" sz="2400" dirty="0" smtClean="0">
                <a:solidFill>
                  <a:prstClr val="black"/>
                </a:solidFill>
              </a:rPr>
              <a:t>(1924-2001)</a:t>
            </a:r>
            <a:endParaRPr lang="ru-RU" sz="2400" dirty="0">
              <a:solidFill>
                <a:prstClr val="black"/>
              </a:solidFill>
            </a:endParaRPr>
          </a:p>
        </p:txBody>
      </p:sp>
      <p:graphicFrame>
        <p:nvGraphicFramePr>
          <p:cNvPr id="6" name="Объект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733206"/>
              </p:ext>
            </p:extLst>
          </p:nvPr>
        </p:nvGraphicFramePr>
        <p:xfrm>
          <a:off x="1752098" y="4005064"/>
          <a:ext cx="1109457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5" name="Acrobat Document" showAsIcon="1" r:id="rId8" imgW="914400" imgH="771480" progId="AcroExch.Document.DC">
                  <p:embed/>
                </p:oleObj>
              </mc:Choice>
              <mc:Fallback>
                <p:oleObj name="Acrobat Document" showAsIcon="1" r:id="rId8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752098" y="4005064"/>
                        <a:ext cx="1109457" cy="9361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74291" y="5455090"/>
            <a:ext cx="51064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Макарова, Б. А. С любовью к русской деревне </a:t>
            </a:r>
            <a:r>
              <a:rPr lang="en-US" sz="1600" dirty="0" smtClean="0"/>
              <a:t>[</a:t>
            </a:r>
            <a:r>
              <a:rPr lang="ru-RU" sz="1600" dirty="0" smtClean="0"/>
              <a:t>Текст</a:t>
            </a:r>
            <a:r>
              <a:rPr lang="en-US" sz="1600" dirty="0" smtClean="0"/>
              <a:t>] /</a:t>
            </a:r>
          </a:p>
          <a:p>
            <a:r>
              <a:rPr lang="ru-RU" sz="1600" dirty="0" smtClean="0"/>
              <a:t>Б. А. Макарова </a:t>
            </a:r>
            <a:r>
              <a:rPr lang="en-US" sz="1600" dirty="0" smtClean="0"/>
              <a:t>//</a:t>
            </a:r>
            <a:r>
              <a:rPr lang="ru-RU" sz="1600" dirty="0" smtClean="0"/>
              <a:t> Читаем, учимся, играем. – 2009. - № 2.</a:t>
            </a:r>
          </a:p>
          <a:p>
            <a:r>
              <a:rPr lang="ru-RU" sz="1600" dirty="0" smtClean="0"/>
              <a:t> – С. 58-62.</a:t>
            </a:r>
            <a:r>
              <a:rPr lang="en-US" sz="1600" dirty="0" smtClean="0"/>
              <a:t>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50506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379" y="-4935"/>
            <a:ext cx="916637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6730" y="404664"/>
            <a:ext cx="856895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425222"/>
                </a:solidFill>
              </a:rPr>
              <a:t> </a:t>
            </a:r>
            <a:r>
              <a:rPr lang="ru-RU" dirty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ББК 83.3(0)</a:t>
            </a:r>
          </a:p>
          <a:p>
            <a:r>
              <a:rPr lang="ru-RU" dirty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      </a:t>
            </a:r>
            <a:r>
              <a:rPr lang="en-US" dirty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  </a:t>
            </a:r>
            <a:r>
              <a:rPr lang="ru-RU" dirty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 </a:t>
            </a:r>
            <a:r>
              <a:rPr lang="ru-RU" dirty="0" smtClean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В27  		</a:t>
            </a:r>
            <a:r>
              <a:rPr lang="ru-RU" sz="2400" dirty="0" smtClean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Великие мастера слова</a:t>
            </a:r>
            <a:endParaRPr lang="en-US" sz="2400" dirty="0">
              <a:ln>
                <a:solidFill>
                  <a:srgbClr val="425222"/>
                </a:solidFill>
              </a:ln>
              <a:solidFill>
                <a:srgbClr val="425222"/>
              </a:solidFill>
            </a:endParaRPr>
          </a:p>
          <a:p>
            <a:pPr algn="ctr"/>
            <a:r>
              <a:rPr lang="ru-RU" dirty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 </a:t>
            </a:r>
            <a:r>
              <a:rPr lang="ru-RU" sz="2000" dirty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Литературный календарь </a:t>
            </a:r>
            <a:r>
              <a:rPr lang="ru-RU" sz="2000" dirty="0" smtClean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2023</a:t>
            </a:r>
            <a:r>
              <a:rPr lang="en-US" sz="2000" dirty="0" smtClean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/20</a:t>
            </a:r>
            <a:r>
              <a:rPr lang="ru-RU" sz="2000" dirty="0" smtClean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24</a:t>
            </a:r>
            <a:endParaRPr lang="ru-RU" sz="2000" dirty="0">
              <a:ln>
                <a:solidFill>
                  <a:srgbClr val="425222"/>
                </a:solidFill>
              </a:ln>
              <a:solidFill>
                <a:srgbClr val="425222"/>
              </a:solidFill>
            </a:endParaRPr>
          </a:p>
          <a:p>
            <a:pPr algn="ctr"/>
            <a:r>
              <a:rPr lang="ru-RU" dirty="0" smtClean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Презентация</a:t>
            </a:r>
            <a:endParaRPr lang="ru-RU" dirty="0">
              <a:ln>
                <a:solidFill>
                  <a:srgbClr val="425222"/>
                </a:solidFill>
              </a:ln>
              <a:solidFill>
                <a:srgbClr val="425222"/>
              </a:solidFill>
            </a:endParaRPr>
          </a:p>
          <a:p>
            <a:pPr algn="ctr"/>
            <a:endParaRPr lang="ru-RU" dirty="0" smtClean="0">
              <a:ln>
                <a:solidFill>
                  <a:srgbClr val="425222"/>
                </a:solidFill>
              </a:ln>
              <a:solidFill>
                <a:srgbClr val="425222"/>
              </a:solidFill>
            </a:endParaRPr>
          </a:p>
          <a:p>
            <a:pPr algn="ctr"/>
            <a:endParaRPr lang="ru-RU" dirty="0" smtClean="0">
              <a:ln>
                <a:solidFill>
                  <a:srgbClr val="425222"/>
                </a:solidFill>
              </a:ln>
              <a:solidFill>
                <a:srgbClr val="425222"/>
              </a:solidFill>
            </a:endParaRPr>
          </a:p>
          <a:p>
            <a:pPr algn="ctr"/>
            <a:endParaRPr lang="ru-RU" dirty="0">
              <a:ln>
                <a:solidFill>
                  <a:srgbClr val="425222"/>
                </a:solidFill>
              </a:ln>
              <a:solidFill>
                <a:srgbClr val="425222"/>
              </a:solidFill>
            </a:endParaRPr>
          </a:p>
          <a:p>
            <a:pPr algn="ctr"/>
            <a:r>
              <a:rPr lang="ru-RU" dirty="0" smtClean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Составитель</a:t>
            </a:r>
            <a:endParaRPr lang="ru-RU" dirty="0">
              <a:ln>
                <a:solidFill>
                  <a:srgbClr val="425222"/>
                </a:solidFill>
              </a:ln>
              <a:solidFill>
                <a:srgbClr val="425222"/>
              </a:solidFill>
            </a:endParaRPr>
          </a:p>
          <a:p>
            <a:pPr algn="ctr"/>
            <a:r>
              <a:rPr lang="ru-RU" dirty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Палатова Татьяна Николаевна,</a:t>
            </a:r>
          </a:p>
          <a:p>
            <a:pPr algn="ctr"/>
            <a:r>
              <a:rPr lang="ru-RU" dirty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заведующая библиотекой  МБОУ ДПО «НМЦ»</a:t>
            </a:r>
          </a:p>
          <a:p>
            <a:pPr algn="ctr"/>
            <a:endParaRPr lang="ru-RU" dirty="0">
              <a:ln>
                <a:solidFill>
                  <a:srgbClr val="425222"/>
                </a:solidFill>
              </a:ln>
              <a:solidFill>
                <a:srgbClr val="425222"/>
              </a:solidFill>
            </a:endParaRPr>
          </a:p>
          <a:p>
            <a:pPr marL="271463" indent="-85725" algn="just"/>
            <a:r>
              <a:rPr lang="ru-RU" dirty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		       	</a:t>
            </a:r>
            <a:endParaRPr lang="ru-RU" dirty="0" smtClean="0">
              <a:ln>
                <a:solidFill>
                  <a:srgbClr val="425222"/>
                </a:solidFill>
              </a:ln>
              <a:solidFill>
                <a:srgbClr val="425222"/>
              </a:solidFill>
            </a:endParaRPr>
          </a:p>
          <a:p>
            <a:pPr marL="271463" indent="-85725" algn="just"/>
            <a:endParaRPr lang="ru-RU" dirty="0">
              <a:ln>
                <a:solidFill>
                  <a:srgbClr val="425222"/>
                </a:solidFill>
              </a:ln>
              <a:solidFill>
                <a:srgbClr val="425222"/>
              </a:solidFill>
            </a:endParaRPr>
          </a:p>
          <a:p>
            <a:pPr marL="271463" indent="-85725" algn="just"/>
            <a:endParaRPr lang="ru-RU" dirty="0" smtClean="0">
              <a:ln>
                <a:solidFill>
                  <a:srgbClr val="425222"/>
                </a:solidFill>
              </a:ln>
              <a:solidFill>
                <a:srgbClr val="425222"/>
              </a:solidFill>
            </a:endParaRPr>
          </a:p>
          <a:p>
            <a:pPr marL="271463" indent="-85725" algn="just"/>
            <a:endParaRPr lang="ru-RU" dirty="0">
              <a:ln>
                <a:solidFill>
                  <a:srgbClr val="425222"/>
                </a:solidFill>
              </a:ln>
              <a:solidFill>
                <a:srgbClr val="425222"/>
              </a:solidFill>
            </a:endParaRPr>
          </a:p>
          <a:p>
            <a:pPr marL="271463" indent="-85725" algn="just"/>
            <a:endParaRPr lang="ru-RU" dirty="0" smtClean="0">
              <a:ln>
                <a:solidFill>
                  <a:srgbClr val="425222"/>
                </a:solidFill>
              </a:ln>
              <a:solidFill>
                <a:srgbClr val="425222"/>
              </a:solidFill>
            </a:endParaRPr>
          </a:p>
          <a:p>
            <a:pPr marL="271463" indent="-85725" algn="just"/>
            <a:endParaRPr lang="ru-RU" dirty="0">
              <a:ln>
                <a:solidFill>
                  <a:srgbClr val="425222"/>
                </a:solidFill>
              </a:ln>
              <a:solidFill>
                <a:srgbClr val="425222"/>
              </a:solidFill>
            </a:endParaRPr>
          </a:p>
          <a:p>
            <a:pPr marL="271463" indent="-85725" algn="just"/>
            <a:endParaRPr lang="ru-RU" dirty="0" smtClean="0">
              <a:ln>
                <a:solidFill>
                  <a:srgbClr val="425222"/>
                </a:solidFill>
              </a:ln>
              <a:solidFill>
                <a:srgbClr val="425222"/>
              </a:solidFill>
            </a:endParaRPr>
          </a:p>
          <a:p>
            <a:pPr marL="271463" indent="-85725" algn="just"/>
            <a:endParaRPr lang="ru-RU" dirty="0">
              <a:ln>
                <a:solidFill>
                  <a:srgbClr val="425222"/>
                </a:solidFill>
              </a:ln>
              <a:solidFill>
                <a:srgbClr val="425222"/>
              </a:solidFill>
            </a:endParaRPr>
          </a:p>
          <a:p>
            <a:pPr marL="271463" indent="-85725" algn="ctr"/>
            <a:r>
              <a:rPr lang="ru-RU" dirty="0" smtClean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Ленинск-</a:t>
            </a:r>
            <a:r>
              <a:rPr lang="ru-RU" dirty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К</a:t>
            </a:r>
            <a:r>
              <a:rPr lang="ru-RU" dirty="0" smtClean="0">
                <a:ln>
                  <a:solidFill>
                    <a:srgbClr val="425222"/>
                  </a:solidFill>
                </a:ln>
                <a:solidFill>
                  <a:srgbClr val="425222"/>
                </a:solidFill>
              </a:rPr>
              <a:t>узнецкий 2023</a:t>
            </a:r>
            <a:endParaRPr lang="ru-RU" dirty="0">
              <a:ln>
                <a:solidFill>
                  <a:srgbClr val="425222"/>
                </a:solidFill>
              </a:ln>
              <a:solidFill>
                <a:srgbClr val="4252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84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2229</TotalTime>
  <Words>369</Words>
  <Application>Microsoft Office PowerPoint</Application>
  <PresentationFormat>Экран (4:3)</PresentationFormat>
  <Paragraphs>119</Paragraphs>
  <Slides>13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Тема Office</vt:lpstr>
      <vt:lpstr>Acrobat Document</vt:lpstr>
      <vt:lpstr>Adobe Acrobat Document</vt:lpstr>
      <vt:lpstr>Документ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Ученик 1</dc:creator>
  <cp:lastModifiedBy>Ученик 1</cp:lastModifiedBy>
  <cp:revision>123</cp:revision>
  <dcterms:created xsi:type="dcterms:W3CDTF">2018-09-18T08:08:46Z</dcterms:created>
  <dcterms:modified xsi:type="dcterms:W3CDTF">2023-10-12T07:05:50Z</dcterms:modified>
</cp:coreProperties>
</file>