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7" r:id="rId3"/>
    <p:sldId id="258" r:id="rId4"/>
    <p:sldId id="261" r:id="rId5"/>
    <p:sldId id="276" r:id="rId6"/>
    <p:sldId id="277" r:id="rId7"/>
    <p:sldId id="278" r:id="rId8"/>
    <p:sldId id="279" r:id="rId9"/>
    <p:sldId id="281" r:id="rId10"/>
    <p:sldId id="280" r:id="rId11"/>
    <p:sldId id="275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A8E1"/>
    <a:srgbClr val="0C788E"/>
    <a:srgbClr val="000099"/>
    <a:srgbClr val="025198"/>
    <a:srgbClr val="8FD9A8"/>
    <a:srgbClr val="A6C1DA"/>
    <a:srgbClr val="C4D1DA"/>
    <a:srgbClr val="422C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5" autoAdjust="0"/>
    <p:restoredTop sz="94652" autoAdjust="0"/>
  </p:normalViewPr>
  <p:slideViewPr>
    <p:cSldViewPr>
      <p:cViewPr varScale="1">
        <p:scale>
          <a:sx n="97" d="100"/>
          <a:sy n="97" d="100"/>
        </p:scale>
        <p:origin x="12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5713C9-B72F-472C-9853-C41BDB2DA567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ACB79134-866F-478E-A7B1-83963D65F0BA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Городское методическое объединение учителей английского языка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A4F095-863B-4C28-B78D-F1E21ADA2845}" type="parTrans" cxnId="{DAB91EDF-9AE3-49B6-A9A0-215F18A6291C}">
      <dgm:prSet/>
      <dgm:spPr/>
      <dgm:t>
        <a:bodyPr/>
        <a:lstStyle/>
        <a:p>
          <a:endParaRPr lang="ru-RU"/>
        </a:p>
      </dgm:t>
    </dgm:pt>
    <dgm:pt modelId="{DBC5C219-4D71-4403-8EA6-D034AFAC424A}" type="sibTrans" cxnId="{DAB91EDF-9AE3-49B6-A9A0-215F18A6291C}">
      <dgm:prSet/>
      <dgm:spPr/>
      <dgm:t>
        <a:bodyPr/>
        <a:lstStyle/>
        <a:p>
          <a:endParaRPr lang="ru-RU"/>
        </a:p>
      </dgm:t>
    </dgm:pt>
    <dgm:pt modelId="{0047D431-1BF0-4B8C-9A64-C087C7E5E137}">
      <dgm:prSet phldrT="[Текст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Постоянно действующий семинар</a:t>
          </a:r>
        </a:p>
        <a:p>
          <a:pPr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b="1" dirty="0"/>
        </a:p>
      </dgm:t>
    </dgm:pt>
    <dgm:pt modelId="{49554711-85B2-409D-92CD-8A42FABDBCC9}" type="parTrans" cxnId="{FC085818-B595-47B6-8DC1-9318FF663289}">
      <dgm:prSet/>
      <dgm:spPr/>
      <dgm:t>
        <a:bodyPr/>
        <a:lstStyle/>
        <a:p>
          <a:endParaRPr lang="ru-RU"/>
        </a:p>
      </dgm:t>
    </dgm:pt>
    <dgm:pt modelId="{17423680-3F7C-4BBC-8AB0-7BDCBAAD20FB}" type="sibTrans" cxnId="{FC085818-B595-47B6-8DC1-9318FF663289}">
      <dgm:prSet/>
      <dgm:spPr/>
      <dgm:t>
        <a:bodyPr/>
        <a:lstStyle/>
        <a:p>
          <a:endParaRPr lang="ru-RU"/>
        </a:p>
      </dgm:t>
    </dgm:pt>
    <dgm:pt modelId="{B6A06192-D50D-4977-A555-6437326F4E13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Проблемно-творческая группа</a:t>
          </a:r>
        </a:p>
        <a:p>
          <a:pPr algn="ctr"/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Творческая группа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06F8A2-99F1-46E0-A654-3A26BEB376C4}" type="parTrans" cxnId="{11837813-70EA-466F-B14B-FA5934A09090}">
      <dgm:prSet/>
      <dgm:spPr/>
      <dgm:t>
        <a:bodyPr/>
        <a:lstStyle/>
        <a:p>
          <a:endParaRPr lang="ru-RU"/>
        </a:p>
      </dgm:t>
    </dgm:pt>
    <dgm:pt modelId="{CF23B793-D1F9-4644-A837-21EE31296918}" type="sibTrans" cxnId="{11837813-70EA-466F-B14B-FA5934A09090}">
      <dgm:prSet/>
      <dgm:spPr/>
      <dgm:t>
        <a:bodyPr/>
        <a:lstStyle/>
        <a:p>
          <a:endParaRPr lang="ru-RU"/>
        </a:p>
      </dgm:t>
    </dgm:pt>
    <dgm:pt modelId="{D3884572-D299-4319-A993-4AFCBA615A2F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Школа молодого специалиста</a:t>
          </a:r>
        </a:p>
        <a:p>
          <a:pPr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dirty="0"/>
        </a:p>
      </dgm:t>
    </dgm:pt>
    <dgm:pt modelId="{7F94CABB-23EF-46D3-8534-9912C7292A25}" type="parTrans" cxnId="{0DC7093C-924D-4E7C-9760-2DF424BA37AD}">
      <dgm:prSet/>
      <dgm:spPr/>
      <dgm:t>
        <a:bodyPr/>
        <a:lstStyle/>
        <a:p>
          <a:endParaRPr lang="ru-RU"/>
        </a:p>
      </dgm:t>
    </dgm:pt>
    <dgm:pt modelId="{0C1755A5-E2DA-4B05-8868-8EBC28F0781E}" type="sibTrans" cxnId="{0DC7093C-924D-4E7C-9760-2DF424BA37AD}">
      <dgm:prSet/>
      <dgm:spPr/>
      <dgm:t>
        <a:bodyPr/>
        <a:lstStyle/>
        <a:p>
          <a:endParaRPr lang="ru-RU"/>
        </a:p>
      </dgm:t>
    </dgm:pt>
    <dgm:pt modelId="{1DDC325E-7E6B-430E-8A5C-151BDC3CDCA1}" type="pres">
      <dgm:prSet presAssocID="{455713C9-B72F-472C-9853-C41BDB2DA56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24EEE79-52F2-4E2F-B6D7-8B98AC9A82B5}" type="pres">
      <dgm:prSet presAssocID="{455713C9-B72F-472C-9853-C41BDB2DA567}" presName="Name1" presStyleCnt="0"/>
      <dgm:spPr/>
    </dgm:pt>
    <dgm:pt modelId="{BE48D2E6-4609-4D6A-9232-3C19EFBC1261}" type="pres">
      <dgm:prSet presAssocID="{455713C9-B72F-472C-9853-C41BDB2DA567}" presName="cycle" presStyleCnt="0"/>
      <dgm:spPr/>
    </dgm:pt>
    <dgm:pt modelId="{5267EA50-9A17-4A07-BA0E-23FE2D73195B}" type="pres">
      <dgm:prSet presAssocID="{455713C9-B72F-472C-9853-C41BDB2DA567}" presName="srcNode" presStyleLbl="node1" presStyleIdx="0" presStyleCnt="4"/>
      <dgm:spPr/>
    </dgm:pt>
    <dgm:pt modelId="{995F620A-DE07-460F-9AC0-5F388DABC6D0}" type="pres">
      <dgm:prSet presAssocID="{455713C9-B72F-472C-9853-C41BDB2DA567}" presName="conn" presStyleLbl="parChTrans1D2" presStyleIdx="0" presStyleCnt="1" custScaleX="99298" custScaleY="97515"/>
      <dgm:spPr/>
      <dgm:t>
        <a:bodyPr/>
        <a:lstStyle/>
        <a:p>
          <a:endParaRPr lang="ru-RU"/>
        </a:p>
      </dgm:t>
    </dgm:pt>
    <dgm:pt modelId="{EF2E13FA-FA56-4694-BCD2-3E125C1873B1}" type="pres">
      <dgm:prSet presAssocID="{455713C9-B72F-472C-9853-C41BDB2DA567}" presName="extraNode" presStyleLbl="node1" presStyleIdx="0" presStyleCnt="4"/>
      <dgm:spPr/>
    </dgm:pt>
    <dgm:pt modelId="{A5183D1F-E016-4160-9E30-3EE37BF6DE47}" type="pres">
      <dgm:prSet presAssocID="{455713C9-B72F-472C-9853-C41BDB2DA567}" presName="dstNode" presStyleLbl="node1" presStyleIdx="0" presStyleCnt="4"/>
      <dgm:spPr/>
    </dgm:pt>
    <dgm:pt modelId="{2D7E710F-C562-4EBF-A1B9-9C15F29125F7}" type="pres">
      <dgm:prSet presAssocID="{ACB79134-866F-478E-A7B1-83963D65F0BA}" presName="text_1" presStyleLbl="node1" presStyleIdx="0" presStyleCnt="4" custLinFactNeighborX="1675" custLinFactNeighborY="-157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85B652-5D62-415A-AB08-D1CDF9CB8E8C}" type="pres">
      <dgm:prSet presAssocID="{ACB79134-866F-478E-A7B1-83963D65F0BA}" presName="accent_1" presStyleCnt="0"/>
      <dgm:spPr/>
    </dgm:pt>
    <dgm:pt modelId="{5BF926A9-200A-4C18-B74E-B02F4781B6DA}" type="pres">
      <dgm:prSet presAssocID="{ACB79134-866F-478E-A7B1-83963D65F0BA}" presName="accentRepeatNode" presStyleLbl="solidFgAcc1" presStyleIdx="0" presStyleCnt="4"/>
      <dgm:spPr>
        <a:solidFill>
          <a:schemeClr val="accent2"/>
        </a:solidFill>
      </dgm:spPr>
    </dgm:pt>
    <dgm:pt modelId="{955A7E93-4509-4F59-95F8-A1BE241E9D50}" type="pres">
      <dgm:prSet presAssocID="{0047D431-1BF0-4B8C-9A64-C087C7E5E137}" presName="text_2" presStyleLbl="node1" presStyleIdx="1" presStyleCnt="4" custLinFactNeighborX="566" custLinFactNeighborY="-284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385328-B8B3-4285-9EBE-95543830BCF3}" type="pres">
      <dgm:prSet presAssocID="{0047D431-1BF0-4B8C-9A64-C087C7E5E137}" presName="accent_2" presStyleCnt="0"/>
      <dgm:spPr/>
    </dgm:pt>
    <dgm:pt modelId="{9C862255-D820-4A9C-933A-6D95AC5D78DA}" type="pres">
      <dgm:prSet presAssocID="{0047D431-1BF0-4B8C-9A64-C087C7E5E137}" presName="accentRepeatNode" presStyleLbl="solidFgAcc1" presStyleIdx="1" presStyleCnt="4" custLinFactNeighborX="-16632" custLinFactNeighborY="-19995"/>
      <dgm:spPr>
        <a:solidFill>
          <a:schemeClr val="accent2"/>
        </a:solidFill>
      </dgm:spPr>
    </dgm:pt>
    <dgm:pt modelId="{7FC0EE21-B301-45A4-B07A-1E655E1CDE3C}" type="pres">
      <dgm:prSet presAssocID="{B6A06192-D50D-4977-A555-6437326F4E13}" presName="text_3" presStyleLbl="node1" presStyleIdx="2" presStyleCnt="4" custLinFactNeighborX="566" custLinFactNeighborY="-430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AD14EE-FEB6-4C27-B700-D24A4CA7966D}" type="pres">
      <dgm:prSet presAssocID="{B6A06192-D50D-4977-A555-6437326F4E13}" presName="accent_3" presStyleCnt="0"/>
      <dgm:spPr/>
    </dgm:pt>
    <dgm:pt modelId="{E6D6630D-761B-46F3-A69C-7DE7536972B0}" type="pres">
      <dgm:prSet presAssocID="{B6A06192-D50D-4977-A555-6437326F4E13}" presName="accentRepeatNode" presStyleLbl="solidFgAcc1" presStyleIdx="2" presStyleCnt="4" custLinFactNeighborX="2014" custLinFactNeighborY="-31939"/>
      <dgm:spPr>
        <a:solidFill>
          <a:schemeClr val="accent2"/>
        </a:solidFill>
      </dgm:spPr>
      <dgm:t>
        <a:bodyPr/>
        <a:lstStyle/>
        <a:p>
          <a:endParaRPr lang="ru-RU"/>
        </a:p>
      </dgm:t>
    </dgm:pt>
    <dgm:pt modelId="{A53DEA4C-D3D0-41F0-AECA-1FE164976E66}" type="pres">
      <dgm:prSet presAssocID="{D3884572-D299-4319-A993-4AFCBA615A2F}" presName="text_4" presStyleLbl="node1" presStyleIdx="3" presStyleCnt="4" custLinFactNeighborX="879" custLinFactNeighborY="-625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E09CBB-5C00-481F-8FC3-990C11B3E558}" type="pres">
      <dgm:prSet presAssocID="{D3884572-D299-4319-A993-4AFCBA615A2F}" presName="accent_4" presStyleCnt="0"/>
      <dgm:spPr/>
    </dgm:pt>
    <dgm:pt modelId="{9AA2DCAF-5781-4F18-A087-076001D5D5F8}" type="pres">
      <dgm:prSet presAssocID="{D3884572-D299-4319-A993-4AFCBA615A2F}" presName="accentRepeatNode" presStyleLbl="solidFgAcc1" presStyleIdx="3" presStyleCnt="4" custScaleY="92392" custLinFactNeighborX="31653" custLinFactNeighborY="-48325"/>
      <dgm:spPr>
        <a:prstGeom prst="ellipse">
          <a:avLst/>
        </a:prstGeom>
      </dgm:spPr>
      <dgm:t>
        <a:bodyPr/>
        <a:lstStyle/>
        <a:p>
          <a:endParaRPr lang="ru-RU"/>
        </a:p>
      </dgm:t>
    </dgm:pt>
  </dgm:ptLst>
  <dgm:cxnLst>
    <dgm:cxn modelId="{0DC7093C-924D-4E7C-9760-2DF424BA37AD}" srcId="{455713C9-B72F-472C-9853-C41BDB2DA567}" destId="{D3884572-D299-4319-A993-4AFCBA615A2F}" srcOrd="3" destOrd="0" parTransId="{7F94CABB-23EF-46D3-8534-9912C7292A25}" sibTransId="{0C1755A5-E2DA-4B05-8868-8EBC28F0781E}"/>
    <dgm:cxn modelId="{FE97DE1E-3CEC-48EA-B76A-3ADB3A5774C4}" type="presOf" srcId="{DBC5C219-4D71-4403-8EA6-D034AFAC424A}" destId="{995F620A-DE07-460F-9AC0-5F388DABC6D0}" srcOrd="0" destOrd="0" presId="urn:microsoft.com/office/officeart/2008/layout/VerticalCurvedList"/>
    <dgm:cxn modelId="{A2D12570-7700-4307-AC60-316D7D364EE9}" type="presOf" srcId="{B6A06192-D50D-4977-A555-6437326F4E13}" destId="{7FC0EE21-B301-45A4-B07A-1E655E1CDE3C}" srcOrd="0" destOrd="0" presId="urn:microsoft.com/office/officeart/2008/layout/VerticalCurvedList"/>
    <dgm:cxn modelId="{FC085818-B595-47B6-8DC1-9318FF663289}" srcId="{455713C9-B72F-472C-9853-C41BDB2DA567}" destId="{0047D431-1BF0-4B8C-9A64-C087C7E5E137}" srcOrd="1" destOrd="0" parTransId="{49554711-85B2-409D-92CD-8A42FABDBCC9}" sibTransId="{17423680-3F7C-4BBC-8AB0-7BDCBAAD20FB}"/>
    <dgm:cxn modelId="{053E8E5E-201D-458B-924D-55489476BD1B}" type="presOf" srcId="{455713C9-B72F-472C-9853-C41BDB2DA567}" destId="{1DDC325E-7E6B-430E-8A5C-151BDC3CDCA1}" srcOrd="0" destOrd="0" presId="urn:microsoft.com/office/officeart/2008/layout/VerticalCurvedList"/>
    <dgm:cxn modelId="{6519890B-52BF-4444-80A5-3AE58E526CAE}" type="presOf" srcId="{D3884572-D299-4319-A993-4AFCBA615A2F}" destId="{A53DEA4C-D3D0-41F0-AECA-1FE164976E66}" srcOrd="0" destOrd="0" presId="urn:microsoft.com/office/officeart/2008/layout/VerticalCurvedList"/>
    <dgm:cxn modelId="{DAB91EDF-9AE3-49B6-A9A0-215F18A6291C}" srcId="{455713C9-B72F-472C-9853-C41BDB2DA567}" destId="{ACB79134-866F-478E-A7B1-83963D65F0BA}" srcOrd="0" destOrd="0" parTransId="{ADA4F095-863B-4C28-B78D-F1E21ADA2845}" sibTransId="{DBC5C219-4D71-4403-8EA6-D034AFAC424A}"/>
    <dgm:cxn modelId="{5956DDE5-05A8-4BFB-AC65-4D1CDB3D3D83}" type="presOf" srcId="{0047D431-1BF0-4B8C-9A64-C087C7E5E137}" destId="{955A7E93-4509-4F59-95F8-A1BE241E9D50}" srcOrd="0" destOrd="0" presId="urn:microsoft.com/office/officeart/2008/layout/VerticalCurvedList"/>
    <dgm:cxn modelId="{49E82B7B-C762-4B1C-8FE0-DF9F8F509DAE}" type="presOf" srcId="{ACB79134-866F-478E-A7B1-83963D65F0BA}" destId="{2D7E710F-C562-4EBF-A1B9-9C15F29125F7}" srcOrd="0" destOrd="0" presId="urn:microsoft.com/office/officeart/2008/layout/VerticalCurvedList"/>
    <dgm:cxn modelId="{11837813-70EA-466F-B14B-FA5934A09090}" srcId="{455713C9-B72F-472C-9853-C41BDB2DA567}" destId="{B6A06192-D50D-4977-A555-6437326F4E13}" srcOrd="2" destOrd="0" parTransId="{0606F8A2-99F1-46E0-A654-3A26BEB376C4}" sibTransId="{CF23B793-D1F9-4644-A837-21EE31296918}"/>
    <dgm:cxn modelId="{85A14A3D-D458-4A25-B237-E6D5CB718B4F}" type="presParOf" srcId="{1DDC325E-7E6B-430E-8A5C-151BDC3CDCA1}" destId="{224EEE79-52F2-4E2F-B6D7-8B98AC9A82B5}" srcOrd="0" destOrd="0" presId="urn:microsoft.com/office/officeart/2008/layout/VerticalCurvedList"/>
    <dgm:cxn modelId="{3E345B90-BA42-4409-A5C2-A9F03F8B2350}" type="presParOf" srcId="{224EEE79-52F2-4E2F-B6D7-8B98AC9A82B5}" destId="{BE48D2E6-4609-4D6A-9232-3C19EFBC1261}" srcOrd="0" destOrd="0" presId="urn:microsoft.com/office/officeart/2008/layout/VerticalCurvedList"/>
    <dgm:cxn modelId="{C3D814F5-327C-4C26-A830-E2A6AE2438CF}" type="presParOf" srcId="{BE48D2E6-4609-4D6A-9232-3C19EFBC1261}" destId="{5267EA50-9A17-4A07-BA0E-23FE2D73195B}" srcOrd="0" destOrd="0" presId="urn:microsoft.com/office/officeart/2008/layout/VerticalCurvedList"/>
    <dgm:cxn modelId="{3897B8E2-0FD9-48FE-A97B-6F8DD2EDA289}" type="presParOf" srcId="{BE48D2E6-4609-4D6A-9232-3C19EFBC1261}" destId="{995F620A-DE07-460F-9AC0-5F388DABC6D0}" srcOrd="1" destOrd="0" presId="urn:microsoft.com/office/officeart/2008/layout/VerticalCurvedList"/>
    <dgm:cxn modelId="{586D9EAE-3D6F-428C-8DAF-C03BE9CCF16F}" type="presParOf" srcId="{BE48D2E6-4609-4D6A-9232-3C19EFBC1261}" destId="{EF2E13FA-FA56-4694-BCD2-3E125C1873B1}" srcOrd="2" destOrd="0" presId="urn:microsoft.com/office/officeart/2008/layout/VerticalCurvedList"/>
    <dgm:cxn modelId="{380EDD02-8944-4C3A-8262-A0CC7E8108B0}" type="presParOf" srcId="{BE48D2E6-4609-4D6A-9232-3C19EFBC1261}" destId="{A5183D1F-E016-4160-9E30-3EE37BF6DE47}" srcOrd="3" destOrd="0" presId="urn:microsoft.com/office/officeart/2008/layout/VerticalCurvedList"/>
    <dgm:cxn modelId="{16EC844D-995E-4B5E-9BCF-39DDB9D0A33E}" type="presParOf" srcId="{224EEE79-52F2-4E2F-B6D7-8B98AC9A82B5}" destId="{2D7E710F-C562-4EBF-A1B9-9C15F29125F7}" srcOrd="1" destOrd="0" presId="urn:microsoft.com/office/officeart/2008/layout/VerticalCurvedList"/>
    <dgm:cxn modelId="{42279523-8381-422D-B921-39EB25BFF825}" type="presParOf" srcId="{224EEE79-52F2-4E2F-B6D7-8B98AC9A82B5}" destId="{5A85B652-5D62-415A-AB08-D1CDF9CB8E8C}" srcOrd="2" destOrd="0" presId="urn:microsoft.com/office/officeart/2008/layout/VerticalCurvedList"/>
    <dgm:cxn modelId="{016C01C3-4269-4EE2-9F2C-C4D2284ED638}" type="presParOf" srcId="{5A85B652-5D62-415A-AB08-D1CDF9CB8E8C}" destId="{5BF926A9-200A-4C18-B74E-B02F4781B6DA}" srcOrd="0" destOrd="0" presId="urn:microsoft.com/office/officeart/2008/layout/VerticalCurvedList"/>
    <dgm:cxn modelId="{1E60F28D-CADB-4114-B8D6-35693D6E63FC}" type="presParOf" srcId="{224EEE79-52F2-4E2F-B6D7-8B98AC9A82B5}" destId="{955A7E93-4509-4F59-95F8-A1BE241E9D50}" srcOrd="3" destOrd="0" presId="urn:microsoft.com/office/officeart/2008/layout/VerticalCurvedList"/>
    <dgm:cxn modelId="{2347C727-9A47-4D63-AA2D-6E048FA87436}" type="presParOf" srcId="{224EEE79-52F2-4E2F-B6D7-8B98AC9A82B5}" destId="{C0385328-B8B3-4285-9EBE-95543830BCF3}" srcOrd="4" destOrd="0" presId="urn:microsoft.com/office/officeart/2008/layout/VerticalCurvedList"/>
    <dgm:cxn modelId="{FEB72EC1-FF4F-452B-ADA6-841DE67F399E}" type="presParOf" srcId="{C0385328-B8B3-4285-9EBE-95543830BCF3}" destId="{9C862255-D820-4A9C-933A-6D95AC5D78DA}" srcOrd="0" destOrd="0" presId="urn:microsoft.com/office/officeart/2008/layout/VerticalCurvedList"/>
    <dgm:cxn modelId="{A321FAE8-927F-4D21-9645-278DEED36C1C}" type="presParOf" srcId="{224EEE79-52F2-4E2F-B6D7-8B98AC9A82B5}" destId="{7FC0EE21-B301-45A4-B07A-1E655E1CDE3C}" srcOrd="5" destOrd="0" presId="urn:microsoft.com/office/officeart/2008/layout/VerticalCurvedList"/>
    <dgm:cxn modelId="{18C13717-1445-4CC5-96CA-4BE591054504}" type="presParOf" srcId="{224EEE79-52F2-4E2F-B6D7-8B98AC9A82B5}" destId="{B1AD14EE-FEB6-4C27-B700-D24A4CA7966D}" srcOrd="6" destOrd="0" presId="urn:microsoft.com/office/officeart/2008/layout/VerticalCurvedList"/>
    <dgm:cxn modelId="{3EEB5CC9-A268-4B0B-9D77-1529A3BEE1E6}" type="presParOf" srcId="{B1AD14EE-FEB6-4C27-B700-D24A4CA7966D}" destId="{E6D6630D-761B-46F3-A69C-7DE7536972B0}" srcOrd="0" destOrd="0" presId="urn:microsoft.com/office/officeart/2008/layout/VerticalCurvedList"/>
    <dgm:cxn modelId="{49E04F89-E4E8-406D-B71E-7F1919978A84}" type="presParOf" srcId="{224EEE79-52F2-4E2F-B6D7-8B98AC9A82B5}" destId="{A53DEA4C-D3D0-41F0-AECA-1FE164976E66}" srcOrd="7" destOrd="0" presId="urn:microsoft.com/office/officeart/2008/layout/VerticalCurvedList"/>
    <dgm:cxn modelId="{077FB7ED-22CE-4FE7-97C3-699B0B9B3089}" type="presParOf" srcId="{224EEE79-52F2-4E2F-B6D7-8B98AC9A82B5}" destId="{02E09CBB-5C00-481F-8FC3-990C11B3E558}" srcOrd="8" destOrd="0" presId="urn:microsoft.com/office/officeart/2008/layout/VerticalCurvedList"/>
    <dgm:cxn modelId="{6B6A3D69-7AA6-4258-8603-50D3D69BD666}" type="presParOf" srcId="{02E09CBB-5C00-481F-8FC3-990C11B3E558}" destId="{9AA2DCAF-5781-4F18-A087-076001D5D5F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5F620A-DE07-460F-9AC0-5F388DABC6D0}">
      <dsp:nvSpPr>
        <dsp:cNvPr id="0" name=""/>
        <dsp:cNvSpPr/>
      </dsp:nvSpPr>
      <dsp:spPr>
        <a:xfrm>
          <a:off x="-5513124" y="-765703"/>
          <a:ext cx="6545482" cy="6427951"/>
        </a:xfrm>
        <a:prstGeom prst="blockArc">
          <a:avLst>
            <a:gd name="adj1" fmla="val 18900000"/>
            <a:gd name="adj2" fmla="val 2700000"/>
            <a:gd name="adj3" fmla="val 328"/>
          </a:avLst>
        </a:pr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7E710F-C562-4EBF-A1B9-9C15F29125F7}">
      <dsp:nvSpPr>
        <dsp:cNvPr id="0" name=""/>
        <dsp:cNvSpPr/>
      </dsp:nvSpPr>
      <dsp:spPr>
        <a:xfrm>
          <a:off x="620881" y="257713"/>
          <a:ext cx="7265818" cy="753284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792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Городское методическое объединение учителей английского языка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0881" y="257713"/>
        <a:ext cx="7265818" cy="753284"/>
      </dsp:txXfrm>
    </dsp:sp>
    <dsp:sp modelId="{5BF926A9-200A-4C18-B74E-B02F4781B6DA}">
      <dsp:nvSpPr>
        <dsp:cNvPr id="0" name=""/>
        <dsp:cNvSpPr/>
      </dsp:nvSpPr>
      <dsp:spPr>
        <a:xfrm>
          <a:off x="81743" y="282285"/>
          <a:ext cx="941605" cy="941605"/>
        </a:xfrm>
        <a:prstGeom prst="ellipse">
          <a:avLst/>
        </a:prstGeom>
        <a:solidFill>
          <a:schemeClr val="accent2"/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5A7E93-4509-4F59-95F8-A1BE241E9D50}">
      <dsp:nvSpPr>
        <dsp:cNvPr id="0" name=""/>
        <dsp:cNvSpPr/>
      </dsp:nvSpPr>
      <dsp:spPr>
        <a:xfrm>
          <a:off x="1023101" y="1292146"/>
          <a:ext cx="6833942" cy="753284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792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Постоянно действующий семинар</a:t>
          </a:r>
        </a:p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b="1" kern="1200" dirty="0"/>
        </a:p>
      </dsp:txBody>
      <dsp:txXfrm>
        <a:off x="1023101" y="1292146"/>
        <a:ext cx="6833942" cy="753284"/>
      </dsp:txXfrm>
    </dsp:sp>
    <dsp:sp modelId="{9C862255-D820-4A9C-933A-6D95AC5D78DA}">
      <dsp:nvSpPr>
        <dsp:cNvPr id="0" name=""/>
        <dsp:cNvSpPr/>
      </dsp:nvSpPr>
      <dsp:spPr>
        <a:xfrm>
          <a:off x="357010" y="1224134"/>
          <a:ext cx="941605" cy="941605"/>
        </a:xfrm>
        <a:prstGeom prst="ellipse">
          <a:avLst/>
        </a:prstGeom>
        <a:solidFill>
          <a:schemeClr val="accent2"/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C0EE21-B301-45A4-B07A-1E655E1CDE3C}">
      <dsp:nvSpPr>
        <dsp:cNvPr id="0" name=""/>
        <dsp:cNvSpPr/>
      </dsp:nvSpPr>
      <dsp:spPr>
        <a:xfrm>
          <a:off x="1023101" y="2312259"/>
          <a:ext cx="6833942" cy="753284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792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Проблемно-творческая группа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Творческая группа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23101" y="2312259"/>
        <a:ext cx="6833942" cy="753284"/>
      </dsp:txXfrm>
    </dsp:sp>
    <dsp:sp modelId="{E6D6630D-761B-46F3-A69C-7DE7536972B0}">
      <dsp:nvSpPr>
        <dsp:cNvPr id="0" name=""/>
        <dsp:cNvSpPr/>
      </dsp:nvSpPr>
      <dsp:spPr>
        <a:xfrm>
          <a:off x="532582" y="2241791"/>
          <a:ext cx="941605" cy="941605"/>
        </a:xfrm>
        <a:prstGeom prst="ellipse">
          <a:avLst/>
        </a:prstGeom>
        <a:solidFill>
          <a:schemeClr val="accent2"/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3DEA4C-D3D0-41F0-AECA-1FE164976E66}">
      <dsp:nvSpPr>
        <dsp:cNvPr id="0" name=""/>
        <dsp:cNvSpPr/>
      </dsp:nvSpPr>
      <dsp:spPr>
        <a:xfrm>
          <a:off x="616412" y="3295762"/>
          <a:ext cx="7265818" cy="753284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792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Школа молодого специалиста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/>
        </a:p>
      </dsp:txBody>
      <dsp:txXfrm>
        <a:off x="616412" y="3295762"/>
        <a:ext cx="7265818" cy="753284"/>
      </dsp:txXfrm>
    </dsp:sp>
    <dsp:sp modelId="{9AA2DCAF-5781-4F18-A087-076001D5D5F8}">
      <dsp:nvSpPr>
        <dsp:cNvPr id="0" name=""/>
        <dsp:cNvSpPr/>
      </dsp:nvSpPr>
      <dsp:spPr>
        <a:xfrm>
          <a:off x="379789" y="3253441"/>
          <a:ext cx="941605" cy="8699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AF57D15E-AEBA-4A17-B134-AD53326379FB}" type="datetimeFigureOut">
              <a:rPr lang="ru-RU"/>
              <a:pPr>
                <a:defRPr/>
              </a:pPr>
              <a:t>21.12.2015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8695F94-9BCD-4ACF-8E86-FD2B5DEFEB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212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BD6E25-BDBB-43A6-BA9B-1530661B2B16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3879288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AF7129-7E64-4BFF-A514-48824CDB8B0C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1012250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F5FF92-F489-4D2D-84C3-465FC518BCA7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1389015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AA973-4EC0-49E2-86E7-C979DA79FFED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980555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CCF28A-C2F0-449B-A619-2BC62E7A5995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3006417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666BF6-1BD9-4358-97DE-BC84D4E4A98F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1582311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ED3493-0196-48E3-84B8-5E8317DC51FA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1226567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527916-6695-48F4-A9B7-1FA3A3744ECF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3375399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8232D7-8869-4DE1-97F4-C20DAB354185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2855433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6F1FD5-6AC9-4CEC-A436-AE27FDE70D59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258773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0195D1-9FE2-4169-9DED-3E280E677BD2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276630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29323C3-95AA-4C3D-9864-49C54414571B}" type="slidenum">
              <a:rPr lang="es-ES" altLang="ru-RU" smtClean="0"/>
              <a:pPr>
                <a:defRPr/>
              </a:pPr>
              <a:t>‹#›</a:t>
            </a:fld>
            <a:endParaRPr lang="es-ES" altLang="ru-RU"/>
          </a:p>
        </p:txBody>
      </p:sp>
    </p:spTree>
    <p:extLst>
      <p:ext uri="{BB962C8B-B14F-4D97-AF65-F5344CB8AC3E}">
        <p14:creationId xmlns:p14="http://schemas.microsoft.com/office/powerpoint/2010/main" val="3359465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539551" y="1315696"/>
            <a:ext cx="8137028" cy="33843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alt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Городское </a:t>
            </a:r>
            <a:r>
              <a:rPr lang="ru-RU" alt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методическое </a:t>
            </a:r>
            <a:r>
              <a:rPr lang="ru-RU" alt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объединение как </a:t>
            </a:r>
            <a:r>
              <a:rPr lang="ru-RU" alt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форма </a:t>
            </a:r>
            <a:r>
              <a:rPr lang="ru-RU" alt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повышения </a:t>
            </a:r>
            <a:r>
              <a:rPr lang="ru-RU" alt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профессиональной </a:t>
            </a:r>
            <a:r>
              <a:rPr lang="ru-RU" alt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компетентности </a:t>
            </a:r>
            <a:r>
              <a:rPr lang="ru-RU" alt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учителей английского </a:t>
            </a:r>
            <a:r>
              <a:rPr lang="ru-RU" alt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языка</a:t>
            </a:r>
            <a:endParaRPr lang="es-ES" altLang="ru-RU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1" name="Rectangle 125"/>
          <p:cNvSpPr>
            <a:spLocks noChangeArrowheads="1"/>
          </p:cNvSpPr>
          <p:nvPr/>
        </p:nvSpPr>
        <p:spPr bwMode="auto">
          <a:xfrm>
            <a:off x="287524" y="4749366"/>
            <a:ext cx="8568952" cy="2060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Власова Светлана Анатольевна</a:t>
            </a:r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кандидат филологических наук,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оцент кафедры английской филологии № 2 </a:t>
            </a:r>
            <a:r>
              <a:rPr lang="ru-RU" alt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КемГУ</a:t>
            </a:r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ru-RU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методист МБОУ ДПО «НМЦ»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46162" y="209391"/>
            <a:ext cx="67661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</a:t>
            </a:r>
            <a:r>
              <a:rPr lang="ru-RU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бюджетное образовательное учреждение дополнительного </a:t>
            </a:r>
            <a:endParaRPr lang="ru-RU" alt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профессионального </a:t>
            </a:r>
            <a:r>
              <a:rPr lang="ru-RU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образования </a:t>
            </a:r>
          </a:p>
          <a:p>
            <a:pPr algn="ctr">
              <a:defRPr/>
            </a:pPr>
            <a:r>
              <a:rPr lang="ru-RU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«Научно-методический центр»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5861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Функции методической службы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научно-методическая;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организационно-методическая;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информационная;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экспертная;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образовательная;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консультационная.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819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6597650"/>
            <a:ext cx="9144000" cy="261348"/>
          </a:xfr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1403648" y="4581128"/>
            <a:ext cx="7265818" cy="753284"/>
            <a:chOff x="616412" y="3295762"/>
            <a:chExt cx="7265818" cy="75328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616412" y="3295762"/>
              <a:ext cx="7265818" cy="753284"/>
            </a:xfrm>
            <a:prstGeom prst="rect">
              <a:avLst/>
            </a:prstGeom>
            <a:solidFill>
              <a:srgbClr val="EEA8E1"/>
            </a:solidFill>
          </p:spPr>
          <p:style>
            <a:lnRef idx="2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Прямоугольник 13"/>
            <p:cNvSpPr/>
            <p:nvPr/>
          </p:nvSpPr>
          <p:spPr>
            <a:xfrm>
              <a:off x="616412" y="3295762"/>
              <a:ext cx="7265818" cy="7532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97920" tIns="48260" rIns="48260" bIns="48260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400" b="1" kern="1200" dirty="0" smtClean="0"/>
                <a:t>Научное общество педагогов и обучающихся</a:t>
              </a:r>
            </a:p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400" b="1" kern="1200" dirty="0"/>
            </a:p>
          </p:txBody>
        </p:sp>
      </p:grp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3250942"/>
              </p:ext>
            </p:extLst>
          </p:nvPr>
        </p:nvGraphicFramePr>
        <p:xfrm>
          <a:off x="755576" y="260647"/>
          <a:ext cx="7886700" cy="4896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0" y="6543675"/>
            <a:ext cx="9144000" cy="306388"/>
          </a:xfrm>
          <a:prstGeom prst="rect">
            <a:avLst/>
          </a:prstGeom>
          <a:solidFill>
            <a:srgbClr val="C4D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43648" y="3501008"/>
            <a:ext cx="1080120" cy="99212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dk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Овал 5"/>
          <p:cNvSpPr/>
          <p:nvPr/>
        </p:nvSpPr>
        <p:spPr>
          <a:xfrm>
            <a:off x="521590" y="4453714"/>
            <a:ext cx="1044115" cy="100811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dk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r>
              <a:rPr lang="ru-RU" altLang="ru-RU" sz="36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Городское </a:t>
            </a:r>
            <a:r>
              <a:rPr lang="ru-RU" altLang="ru-RU" sz="3600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методическое объединение учителей английского языка</a:t>
            </a:r>
            <a:br>
              <a:rPr lang="ru-RU" altLang="ru-RU" sz="3600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altLang="ru-RU" sz="3600" b="1" dirty="0" smtClean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55788"/>
            <a:ext cx="8229600" cy="4525962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dirty="0" smtClean="0"/>
              <a:t> 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706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799579" y="1196753"/>
            <a:ext cx="7732861" cy="496855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Цель: содействие росту профессионального мастерства учителей английского языка образовательных организаций города,</a:t>
            </a:r>
            <a:b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их творческого потенциала.</a:t>
            </a:r>
          </a:p>
          <a:p>
            <a:pPr>
              <a:defRPr/>
            </a:pP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накомить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учителей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современными научно-методическими идеями и положительным педагогическим опытом;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пределять пути обновления содержания, форм и методов работы;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повысить эффективность использования информационно-коммуникационных технологий.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endParaRPr lang="ru-RU" altLang="ru-RU" sz="3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55788"/>
            <a:ext cx="8229600" cy="4525962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dirty="0" smtClean="0"/>
              <a:t> 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706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799579" y="1052737"/>
            <a:ext cx="7732861" cy="504055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400" b="1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ru-RU" sz="2400" b="1" dirty="0">
              <a:solidFill>
                <a:schemeClr val="tx1"/>
              </a:solidFill>
            </a:endParaRPr>
          </a:p>
          <a:p>
            <a:pPr>
              <a:defRPr/>
            </a:pPr>
            <a:endParaRPr lang="ru-RU" sz="24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«</a:t>
            </a:r>
            <a:r>
              <a:rPr lang="ru-RU" sz="2400" b="1" dirty="0" err="1" smtClean="0">
                <a:solidFill>
                  <a:schemeClr val="tx1"/>
                </a:solidFill>
              </a:rPr>
              <a:t>Компетентностный</a:t>
            </a:r>
            <a:r>
              <a:rPr lang="ru-RU" sz="2400" b="1" dirty="0" smtClean="0">
                <a:solidFill>
                  <a:schemeClr val="tx1"/>
                </a:solidFill>
              </a:rPr>
              <a:t> подход в преподавании иностранного языка в условиях введения единого государственного экзамена»</a:t>
            </a:r>
          </a:p>
          <a:p>
            <a:pPr>
              <a:defRPr/>
            </a:pPr>
            <a:endParaRPr lang="ru-RU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Цель: поиск новых форм и методов обучения.</a:t>
            </a:r>
          </a:p>
          <a:p>
            <a:pPr>
              <a:defRPr/>
            </a:pPr>
            <a:endParaRPr lang="ru-RU" sz="24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Задачи:</a:t>
            </a:r>
          </a:p>
          <a:p>
            <a:pPr marL="342900" indent="-342900">
              <a:buFont typeface="Wingdings" panose="05000000000000000000" pitchFamily="2" charset="2"/>
              <a:buChar char="ü"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повысить уровень теоретических знаний учителей;</a:t>
            </a:r>
          </a:p>
          <a:p>
            <a:pPr marL="342900" indent="-342900">
              <a:buFont typeface="Wingdings" panose="05000000000000000000" pitchFamily="2" charset="2"/>
              <a:buChar char="ü"/>
              <a:defRPr/>
            </a:pP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ru-RU" sz="2400" dirty="0" smtClean="0">
                <a:solidFill>
                  <a:schemeClr val="tx1"/>
                </a:solidFill>
              </a:rPr>
              <a:t>ктивизировать реализацию </a:t>
            </a:r>
            <a:r>
              <a:rPr lang="ru-RU" sz="2400" dirty="0" err="1" smtClean="0">
                <a:solidFill>
                  <a:schemeClr val="tx1"/>
                </a:solidFill>
              </a:rPr>
              <a:t>компетентностного</a:t>
            </a:r>
            <a:r>
              <a:rPr lang="ru-RU" sz="2400" dirty="0" smtClean="0">
                <a:solidFill>
                  <a:schemeClr val="tx1"/>
                </a:solidFill>
              </a:rPr>
              <a:t> подхода;</a:t>
            </a:r>
          </a:p>
          <a:p>
            <a:pPr marL="342900" indent="-342900">
              <a:buFont typeface="Wingdings" panose="05000000000000000000" pitchFamily="2" charset="2"/>
              <a:buChar char="ü"/>
              <a:defRPr/>
            </a:pPr>
            <a:r>
              <a:rPr lang="ru-RU" sz="2400" dirty="0">
                <a:solidFill>
                  <a:schemeClr val="tx1"/>
                </a:solidFill>
              </a:rPr>
              <a:t>р</a:t>
            </a:r>
            <a:r>
              <a:rPr lang="ru-RU" sz="2400" dirty="0" smtClean="0">
                <a:solidFill>
                  <a:schemeClr val="tx1"/>
                </a:solidFill>
              </a:rPr>
              <a:t>азработать методические рекомендации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для педагогов.</a:t>
            </a:r>
          </a:p>
          <a:p>
            <a:pPr marL="342900" indent="-342900">
              <a:buFont typeface="Wingdings" panose="05000000000000000000" pitchFamily="2" charset="2"/>
              <a:buChar char="ü"/>
              <a:defRPr/>
            </a:pPr>
            <a:endParaRPr lang="ru-RU" sz="2400" dirty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47688" y="215677"/>
            <a:ext cx="8229600" cy="981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r>
              <a:rPr lang="ru-RU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Постоянно действующий семинар</a:t>
            </a:r>
          </a:p>
          <a:p>
            <a:pPr algn="ctr" fontAlgn="auto">
              <a:spcAft>
                <a:spcPts val="0"/>
              </a:spcAft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</a:pPr>
            <a:endParaRPr lang="ru-RU" altLang="ru-RU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64477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endParaRPr lang="ru-RU" altLang="ru-RU" sz="3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55788"/>
            <a:ext cx="8229600" cy="4525962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dirty="0" smtClean="0"/>
              <a:t> 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706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799579" y="1052737"/>
            <a:ext cx="7732861" cy="518457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4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«Организация </a:t>
            </a:r>
            <a:r>
              <a:rPr lang="ru-RU" sz="2400" b="1" dirty="0">
                <a:solidFill>
                  <a:schemeClr val="tx1"/>
                </a:solidFill>
              </a:rPr>
              <a:t>внеклассной </a:t>
            </a:r>
            <a:r>
              <a:rPr lang="ru-RU" sz="2400" b="1" dirty="0" smtClean="0">
                <a:solidFill>
                  <a:schemeClr val="tx1"/>
                </a:solidFill>
              </a:rPr>
              <a:t>деятельности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в </a:t>
            </a:r>
            <a:r>
              <a:rPr lang="ru-RU" sz="2400" b="1" dirty="0">
                <a:solidFill>
                  <a:schemeClr val="tx1"/>
                </a:solidFill>
              </a:rPr>
              <a:t>процессе обучения иностранному </a:t>
            </a:r>
            <a:r>
              <a:rPr lang="ru-RU" sz="2400" b="1" dirty="0" smtClean="0">
                <a:solidFill>
                  <a:schemeClr val="tx1"/>
                </a:solidFill>
              </a:rPr>
              <a:t>языку»</a:t>
            </a:r>
          </a:p>
          <a:p>
            <a:pPr>
              <a:defRPr/>
            </a:pPr>
            <a:endParaRPr lang="ru-RU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Цель: </a:t>
            </a:r>
            <a:r>
              <a:rPr lang="ru-RU" sz="2400" dirty="0">
                <a:solidFill>
                  <a:schemeClr val="tx1"/>
                </a:solidFill>
              </a:rPr>
              <a:t>совершенствование профессионального мастерства </a:t>
            </a:r>
            <a:r>
              <a:rPr lang="ru-RU" sz="2400" dirty="0" smtClean="0">
                <a:solidFill>
                  <a:schemeClr val="tx1"/>
                </a:solidFill>
              </a:rPr>
              <a:t>в организации внеклассной деятельности.</a:t>
            </a:r>
            <a:endParaRPr lang="ru-RU" sz="24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Задачи: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ru-RU" sz="2400" dirty="0" smtClean="0">
                <a:solidFill>
                  <a:schemeClr val="tx1"/>
                </a:solidFill>
              </a:rPr>
              <a:t>рганизовать </a:t>
            </a:r>
            <a:r>
              <a:rPr lang="ru-RU" sz="2400" dirty="0">
                <a:solidFill>
                  <a:schemeClr val="tx1"/>
                </a:solidFill>
              </a:rPr>
              <a:t>деятельность по внедрению новых </a:t>
            </a:r>
            <a:r>
              <a:rPr lang="ru-RU" sz="2400" dirty="0" smtClean="0">
                <a:solidFill>
                  <a:schemeClr val="tx1"/>
                </a:solidFill>
              </a:rPr>
              <a:t>форм;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с</a:t>
            </a:r>
            <a:r>
              <a:rPr lang="ru-RU" sz="2400" dirty="0" smtClean="0">
                <a:solidFill>
                  <a:schemeClr val="tx1"/>
                </a:solidFill>
              </a:rPr>
              <a:t>оздать условия для личного роста;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с</a:t>
            </a:r>
            <a:r>
              <a:rPr lang="ru-RU" sz="2400" dirty="0" smtClean="0">
                <a:solidFill>
                  <a:schemeClr val="tx1"/>
                </a:solidFill>
              </a:rPr>
              <a:t>оставить методическое пособие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«Внеклассная работа на английском языке».</a:t>
            </a:r>
            <a:endParaRPr lang="ru-RU" sz="2400" dirty="0">
              <a:solidFill>
                <a:schemeClr val="tx1"/>
              </a:solidFill>
            </a:endParaRPr>
          </a:p>
          <a:p>
            <a:endParaRPr lang="ru-RU" sz="2400" dirty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-1"/>
            <a:ext cx="8229600" cy="8367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Творческая группа</a:t>
            </a:r>
            <a:endParaRPr lang="ru-RU" altLang="ru-RU" sz="3600" b="1" dirty="0" smtClean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12904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endParaRPr lang="ru-RU" altLang="ru-RU" sz="3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55788"/>
            <a:ext cx="8229600" cy="4525962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dirty="0" smtClean="0"/>
              <a:t> 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706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799579" y="1052735"/>
            <a:ext cx="7859216" cy="518457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400" b="1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ru-RU" sz="2400" b="1" dirty="0">
              <a:solidFill>
                <a:schemeClr val="tx1"/>
              </a:solidFill>
            </a:endParaRPr>
          </a:p>
          <a:p>
            <a:pPr>
              <a:defRPr/>
            </a:pPr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Цель: обеспечение методических условий для </a:t>
            </a:r>
            <a:r>
              <a:rPr lang="ru-RU" sz="2400" dirty="0">
                <a:solidFill>
                  <a:schemeClr val="tx1"/>
                </a:solidFill>
              </a:rPr>
              <a:t>адаптации и эффективного включения в образовательный процесс молодых </a:t>
            </a:r>
            <a:r>
              <a:rPr lang="ru-RU" sz="2400" dirty="0" smtClean="0">
                <a:solidFill>
                  <a:schemeClr val="tx1"/>
                </a:solidFill>
              </a:rPr>
              <a:t>специалистов.</a:t>
            </a: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Задачи: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tx1"/>
                </a:solidFill>
              </a:rPr>
              <a:t>знакомить </a:t>
            </a:r>
            <a:r>
              <a:rPr lang="ru-RU" sz="2400" dirty="0">
                <a:solidFill>
                  <a:schemeClr val="tx1"/>
                </a:solidFill>
              </a:rPr>
              <a:t>молодых </a:t>
            </a:r>
            <a:r>
              <a:rPr lang="ru-RU" sz="2400" dirty="0" smtClean="0">
                <a:solidFill>
                  <a:schemeClr val="tx1"/>
                </a:solidFill>
              </a:rPr>
              <a:t>специалистов с </a:t>
            </a:r>
            <a:r>
              <a:rPr lang="ru-RU" sz="2400" dirty="0">
                <a:solidFill>
                  <a:schemeClr val="tx1"/>
                </a:solidFill>
              </a:rPr>
              <a:t>приоритетными направлениями деятельности образовательных организаций, с образовательными </a:t>
            </a:r>
            <a:r>
              <a:rPr lang="ru-RU" sz="2400" dirty="0" smtClean="0">
                <a:solidFill>
                  <a:schemeClr val="tx1"/>
                </a:solidFill>
              </a:rPr>
              <a:t>технологиями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и методами;</a:t>
            </a:r>
            <a:endParaRPr lang="ru-RU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с</a:t>
            </a:r>
            <a:r>
              <a:rPr lang="ru-RU" sz="2400" dirty="0" smtClean="0">
                <a:solidFill>
                  <a:schemeClr val="tx1"/>
                </a:solidFill>
              </a:rPr>
              <a:t>формировать </a:t>
            </a:r>
            <a:r>
              <a:rPr lang="ru-RU" sz="2400" dirty="0">
                <a:solidFill>
                  <a:schemeClr val="tx1"/>
                </a:solidFill>
              </a:rPr>
              <a:t>у молодых специалистов </a:t>
            </a:r>
            <a:r>
              <a:rPr lang="ru-RU" sz="2400" dirty="0" smtClean="0">
                <a:solidFill>
                  <a:schemeClr val="tx1"/>
                </a:solidFill>
              </a:rPr>
              <a:t>потребность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в </a:t>
            </a:r>
            <a:r>
              <a:rPr lang="ru-RU" sz="2400" dirty="0">
                <a:solidFill>
                  <a:schemeClr val="tx1"/>
                </a:solidFill>
              </a:rPr>
              <a:t>непрерывном </a:t>
            </a:r>
            <a:r>
              <a:rPr lang="ru-RU" sz="2400" dirty="0" smtClean="0">
                <a:solidFill>
                  <a:schemeClr val="tx1"/>
                </a:solidFill>
              </a:rPr>
              <a:t>самообразовании;</a:t>
            </a:r>
            <a:endParaRPr lang="ru-RU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с</a:t>
            </a:r>
            <a:r>
              <a:rPr lang="ru-RU" sz="2400" dirty="0" smtClean="0">
                <a:solidFill>
                  <a:schemeClr val="tx1"/>
                </a:solidFill>
              </a:rPr>
              <a:t>пособствовать </a:t>
            </a:r>
            <a:r>
              <a:rPr lang="ru-RU" sz="2400" dirty="0">
                <a:solidFill>
                  <a:schemeClr val="tx1"/>
                </a:solidFill>
              </a:rPr>
              <a:t>формированию индивидуального стиля педагогической деятельности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29195" y="215676"/>
            <a:ext cx="8229600" cy="981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/>
            <a:r>
              <a:rPr lang="ru-RU" altLang="ru-RU" sz="3600" b="1" dirty="0" smtClean="0">
                <a:solidFill>
                  <a:schemeClr val="accent5"/>
                </a:solidFill>
              </a:rPr>
              <a:t/>
            </a:r>
            <a:br>
              <a:rPr lang="ru-RU" altLang="ru-RU" sz="3600" b="1" dirty="0" smtClean="0">
                <a:solidFill>
                  <a:schemeClr val="accent5"/>
                </a:solidFill>
              </a:rPr>
            </a:br>
            <a:r>
              <a:rPr lang="ru-RU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Школа молодого специалиста</a:t>
            </a:r>
            <a:endParaRPr lang="ru-RU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</a:pPr>
            <a:endParaRPr lang="ru-RU" altLang="ru-RU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80756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600" b="1" dirty="0" smtClean="0"/>
              <a:t/>
            </a:r>
            <a:br>
              <a:rPr lang="ru-RU" altLang="ru-RU" sz="3600" b="1" dirty="0" smtClean="0"/>
            </a:br>
            <a:endParaRPr lang="ru-RU" altLang="ru-RU" sz="3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55788"/>
            <a:ext cx="8229600" cy="4525962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dirty="0" smtClean="0"/>
              <a:t> 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706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799579" y="1052737"/>
            <a:ext cx="7732861" cy="5040560"/>
          </a:xfrm>
          <a:prstGeom prst="rect">
            <a:avLst/>
          </a:prstGeom>
          <a:solidFill>
            <a:srgbClr val="EEA8E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400" b="1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ru-RU" sz="2400" b="1" dirty="0">
              <a:solidFill>
                <a:schemeClr val="tx1"/>
              </a:solidFill>
            </a:endParaRPr>
          </a:p>
          <a:p>
            <a:pPr>
              <a:defRPr/>
            </a:pPr>
            <a:endParaRPr lang="ru-RU" sz="24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«Лингвист»</a:t>
            </a:r>
            <a:endParaRPr lang="ru-RU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Цель: </a:t>
            </a:r>
            <a:r>
              <a:rPr lang="ru-RU" sz="2400" dirty="0" err="1" smtClean="0">
                <a:solidFill>
                  <a:schemeClr val="tx1"/>
                </a:solidFill>
              </a:rPr>
              <a:t>пропагандирование</a:t>
            </a:r>
            <a:r>
              <a:rPr lang="ru-RU" sz="2400" dirty="0" smtClean="0">
                <a:solidFill>
                  <a:schemeClr val="tx1"/>
                </a:solidFill>
              </a:rPr>
              <a:t> достижений лингвистической науки.</a:t>
            </a:r>
            <a:endParaRPr lang="ru-RU" sz="24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Задачи: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с</a:t>
            </a:r>
            <a:r>
              <a:rPr lang="ru-RU" sz="2400" dirty="0" smtClean="0">
                <a:solidFill>
                  <a:schemeClr val="tx1"/>
                </a:solidFill>
              </a:rPr>
              <a:t>оздавать условия для самоопределения, самореализации и развития;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ru-RU" sz="2400" dirty="0" smtClean="0">
                <a:solidFill>
                  <a:schemeClr val="tx1"/>
                </a:solidFill>
              </a:rPr>
              <a:t>казывать научно-методическую и организационную поддержку членов научного общества;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tx1"/>
                </a:solidFill>
              </a:rPr>
              <a:t>готовить </a:t>
            </a:r>
            <a:r>
              <a:rPr lang="ru-RU" sz="2400" dirty="0">
                <a:solidFill>
                  <a:schemeClr val="tx1"/>
                </a:solidFill>
              </a:rPr>
              <a:t>членов научного </a:t>
            </a:r>
            <a:r>
              <a:rPr lang="ru-RU" sz="2400" dirty="0" smtClean="0">
                <a:solidFill>
                  <a:schemeClr val="tx1"/>
                </a:solidFill>
              </a:rPr>
              <a:t>общества к участию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в научно-практических конференциях различного уровня.</a:t>
            </a:r>
            <a:endParaRPr lang="ru-RU" sz="2400" dirty="0">
              <a:solidFill>
                <a:schemeClr val="tx1"/>
              </a:solidFill>
            </a:endParaRPr>
          </a:p>
          <a:p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ru-RU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70384" y="0"/>
            <a:ext cx="8568952" cy="837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/>
            <a:r>
              <a:rPr lang="ru-RU" altLang="ru-RU" sz="3600" b="1" dirty="0" smtClean="0">
                <a:solidFill>
                  <a:schemeClr val="accent5"/>
                </a:solidFill>
              </a:rPr>
              <a:t/>
            </a:r>
            <a:br>
              <a:rPr lang="ru-RU" altLang="ru-RU" sz="3600" b="1" dirty="0" smtClean="0">
                <a:solidFill>
                  <a:schemeClr val="accent5"/>
                </a:solidFill>
              </a:rPr>
            </a:br>
            <a:r>
              <a:rPr lang="ru-RU" sz="39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Научное общество педагогов и обучающихся</a:t>
            </a:r>
            <a:endParaRPr lang="ru-RU" altLang="ru-RU" sz="3600" b="1" dirty="0" smtClean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384860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639472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Городские конкурсы</a:t>
            </a: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Фестиваль методических объединений учителей английского языка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образовательных организаций города»;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«Умники и умницы»;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«Поэтический конкурс чтецов произведений англоязычных авторов»;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«Конкурс перевода сказок на английском языке»;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«Конкурс сочинений на английском языке»;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«Конкурс праздничных открыток»;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«Фестиваль-конкурс театральных постановок на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английском языке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6597650"/>
            <a:ext cx="9109075" cy="260350"/>
          </a:xfrm>
          <a:noFill/>
        </p:spPr>
      </p:pic>
    </p:spTree>
    <p:extLst>
      <p:ext uri="{BB962C8B-B14F-4D97-AF65-F5344CB8AC3E}">
        <p14:creationId xmlns:p14="http://schemas.microsoft.com/office/powerpoint/2010/main" val="227663453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6597650"/>
            <a:ext cx="9109075" cy="260350"/>
          </a:xfr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11760" y="1292141"/>
            <a:ext cx="2448272" cy="3498693"/>
          </a:xfrm>
          <a:prstGeom prst="rect">
            <a:avLst/>
          </a:prstGeom>
          <a:ln w="9525">
            <a:solidFill>
              <a:schemeClr val="accent5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370384" y="188640"/>
            <a:ext cx="8568952" cy="837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/>
            <a:r>
              <a:rPr lang="ru-RU" altLang="ru-RU" sz="3200" b="1" dirty="0" smtClean="0">
                <a:solidFill>
                  <a:schemeClr val="accent5"/>
                </a:solidFill>
              </a:rPr>
              <a:t>Информационные продукты</a:t>
            </a:r>
          </a:p>
          <a:p>
            <a:pPr algn="ctr" fontAlgn="auto"/>
            <a:r>
              <a:rPr lang="ru-RU" altLang="ru-RU" sz="3200" b="1" dirty="0" smtClean="0">
                <a:solidFill>
                  <a:schemeClr val="accent5"/>
                </a:solidFill>
              </a:rPr>
              <a:t>как результат работы ГМО</a:t>
            </a:r>
          </a:p>
          <a:p>
            <a:pPr algn="ctr" fontAlgn="auto"/>
            <a:r>
              <a:rPr lang="ru-RU" altLang="ru-RU" sz="3200" b="1" dirty="0" smtClean="0">
                <a:solidFill>
                  <a:schemeClr val="accent5"/>
                </a:solidFill>
              </a:rPr>
              <a:t>учителей английского языка</a:t>
            </a:r>
            <a:endParaRPr lang="ru-RU" altLang="ru-RU" sz="3200" b="1" dirty="0" smtClean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5928" y="1292141"/>
            <a:ext cx="2363408" cy="3353041"/>
          </a:xfrm>
          <a:prstGeom prst="rect">
            <a:avLst/>
          </a:prstGeom>
          <a:ln w="9525">
            <a:solidFill>
              <a:schemeClr val="accent5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Z:\Власова\ScanImage001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4194444" y="3312051"/>
            <a:ext cx="3232754" cy="2289050"/>
          </a:xfrm>
          <a:prstGeom prst="rect">
            <a:avLst/>
          </a:prstGeom>
          <a:ln w="9525">
            <a:solidFill>
              <a:schemeClr val="accent5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624" y="2679036"/>
            <a:ext cx="2405152" cy="3372031"/>
          </a:xfrm>
          <a:prstGeom prst="rect">
            <a:avLst/>
          </a:prstGeom>
          <a:ln w="9525">
            <a:solidFill>
              <a:schemeClr val="accent5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86591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539551" y="3717032"/>
            <a:ext cx="8137028" cy="2736304"/>
          </a:xfrm>
        </p:spPr>
        <p:txBody>
          <a:bodyPr>
            <a:normAutofit/>
          </a:bodyPr>
          <a:lstStyle/>
          <a:p>
            <a:pPr fontAlgn="base"/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>г. Ленинск-Кузнецкий, </a:t>
            </a:r>
            <a:b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</a:b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>ул. им.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>Мациенко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>, 2</a:t>
            </a:r>
            <a:b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</a:b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>тел: 8(38456) 3-42-25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/>
            </a:r>
            <a:b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</a:b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>факс: 8(38456) 7-23-78</a:t>
            </a:r>
            <a:b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</a:b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>e-mail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>: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Arial" charset="0"/>
              </a:rPr>
              <a:t>centri@yandex.ru</a:t>
            </a:r>
            <a:endParaRPr lang="es-ES" alt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8901" y="209391"/>
            <a:ext cx="67661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бюджетное образовательное учреждение дополнительного </a:t>
            </a:r>
            <a:endParaRPr lang="ru-RU" alt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профессионального </a:t>
            </a:r>
            <a:r>
              <a:rPr lang="ru-RU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образования </a:t>
            </a:r>
          </a:p>
          <a:p>
            <a:pPr algn="ctr">
              <a:defRPr/>
            </a:pPr>
            <a:r>
              <a:rPr lang="ru-RU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«Научно-методический центр»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2288" y="2688341"/>
            <a:ext cx="90394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4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FFC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Приглашаем к сотрудничеству!</a:t>
            </a:r>
            <a:endParaRPr lang="ru-RU" sz="4400" b="1" dirty="0">
              <a:ln w="18000">
                <a:solidFill>
                  <a:srgbClr val="002060"/>
                </a:solidFill>
                <a:prstDash val="solid"/>
                <a:miter lim="800000"/>
              </a:ln>
              <a:solidFill>
                <a:srgbClr val="FFFFCC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120169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11163</TotalTime>
  <Words>217</Words>
  <Application>Microsoft Office PowerPoint</Application>
  <PresentationFormat>Экран (4:3)</PresentationFormat>
  <Paragraphs>99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Тема Office</vt:lpstr>
      <vt:lpstr> Городское методическое объединение как форма повышения профессиональной компетентности учителей английского языка</vt:lpstr>
      <vt:lpstr>Функции методической службы  - научно-методическая; - организационно-методическая; - информационная; - экспертная; - образовательная; - консультационная.  </vt:lpstr>
      <vt:lpstr>Презентация PowerPoint</vt:lpstr>
      <vt:lpstr> Городское методическое объединение учителей английского языка </vt:lpstr>
      <vt:lpstr> </vt:lpstr>
      <vt:lpstr> </vt:lpstr>
      <vt:lpstr> </vt:lpstr>
      <vt:lpstr> </vt:lpstr>
      <vt:lpstr>Городские конкурсы - «Фестиваль методических объединений учителей английского языка образовательных организаций города»; - «Умники и умницы»; - «Поэтический конкурс чтецов произведений англоязычных авторов»; - «Конкурс перевода сказок на английском языке»; - «Конкурс сочинений на английском языке»; - «Конкурс праздничных открыток»; - «Фестиваль-конкурс театральных постановок на английском языке». </vt:lpstr>
      <vt:lpstr>Презентация PowerPoint</vt:lpstr>
      <vt:lpstr>г. Ленинск-Кузнецкий,  ул. им. Мациенко, 2 тел: 8(38456) 3-42-25 факс: 8(38456) 7-23-78 e-mail: centri@yandex.ru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Admin</cp:lastModifiedBy>
  <cp:revision>793</cp:revision>
  <dcterms:created xsi:type="dcterms:W3CDTF">2010-05-23T14:28:12Z</dcterms:created>
  <dcterms:modified xsi:type="dcterms:W3CDTF">2015-12-21T10:26:00Z</dcterms:modified>
</cp:coreProperties>
</file>