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9"/>
  </p:notesMasterIdLst>
  <p:sldIdLst>
    <p:sldId id="257" r:id="rId3"/>
    <p:sldId id="259" r:id="rId4"/>
    <p:sldId id="276" r:id="rId5"/>
    <p:sldId id="277" r:id="rId6"/>
    <p:sldId id="278" r:id="rId7"/>
    <p:sldId id="266" r:id="rId8"/>
    <p:sldId id="280" r:id="rId9"/>
    <p:sldId id="260" r:id="rId10"/>
    <p:sldId id="287" r:id="rId11"/>
    <p:sldId id="286" r:id="rId12"/>
    <p:sldId id="272" r:id="rId13"/>
    <p:sldId id="263" r:id="rId14"/>
    <p:sldId id="261" r:id="rId15"/>
    <p:sldId id="281" r:id="rId16"/>
    <p:sldId id="273" r:id="rId17"/>
    <p:sldId id="292" r:id="rId18"/>
    <p:sldId id="291" r:id="rId19"/>
    <p:sldId id="282" r:id="rId20"/>
    <p:sldId id="264" r:id="rId21"/>
    <p:sldId id="262" r:id="rId22"/>
    <p:sldId id="284" r:id="rId23"/>
    <p:sldId id="290" r:id="rId24"/>
    <p:sldId id="293" r:id="rId25"/>
    <p:sldId id="285" r:id="rId26"/>
    <p:sldId id="288" r:id="rId27"/>
    <p:sldId id="28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42D"/>
    <a:srgbClr val="420000"/>
    <a:srgbClr val="100000"/>
    <a:srgbClr val="0054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23" autoAdjust="0"/>
  </p:normalViewPr>
  <p:slideViewPr>
    <p:cSldViewPr>
      <p:cViewPr varScale="1">
        <p:scale>
          <a:sx n="81" d="100"/>
          <a:sy n="81" d="100"/>
        </p:scale>
        <p:origin x="118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59D4A-C636-44FE-B282-A5C4D7CEC13E}" type="datetimeFigureOut">
              <a:rPr lang="ru-RU" smtClean="0"/>
              <a:t>25.08.2017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329BFE-882D-4F6D-958D-38604EEAE2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04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881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1320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790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661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069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121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598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849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611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673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0915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9BFE-882D-4F6D-958D-38604EEAE2B9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148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186871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0244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6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658843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575407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7" indent="0">
              <a:buNone/>
              <a:defRPr sz="2000" b="1"/>
            </a:lvl2pPr>
            <a:lvl3pPr marL="914275" indent="0">
              <a:buNone/>
              <a:defRPr sz="1800" b="1"/>
            </a:lvl3pPr>
            <a:lvl4pPr marL="1371412" indent="0">
              <a:buNone/>
              <a:defRPr sz="1600" b="1"/>
            </a:lvl4pPr>
            <a:lvl5pPr marL="1828549" indent="0">
              <a:buNone/>
              <a:defRPr sz="1600" b="1"/>
            </a:lvl5pPr>
            <a:lvl6pPr marL="2285686" indent="0">
              <a:buNone/>
              <a:defRPr sz="1600" b="1"/>
            </a:lvl6pPr>
            <a:lvl7pPr marL="2742824" indent="0">
              <a:buNone/>
              <a:defRPr sz="1600" b="1"/>
            </a:lvl7pPr>
            <a:lvl8pPr marL="3199961" indent="0">
              <a:buNone/>
              <a:defRPr sz="1600" b="1"/>
            </a:lvl8pPr>
            <a:lvl9pPr marL="365709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7" indent="0">
              <a:buNone/>
              <a:defRPr sz="2000" b="1"/>
            </a:lvl2pPr>
            <a:lvl3pPr marL="914275" indent="0">
              <a:buNone/>
              <a:defRPr sz="1800" b="1"/>
            </a:lvl3pPr>
            <a:lvl4pPr marL="1371412" indent="0">
              <a:buNone/>
              <a:defRPr sz="1600" b="1"/>
            </a:lvl4pPr>
            <a:lvl5pPr marL="1828549" indent="0">
              <a:buNone/>
              <a:defRPr sz="1600" b="1"/>
            </a:lvl5pPr>
            <a:lvl6pPr marL="2285686" indent="0">
              <a:buNone/>
              <a:defRPr sz="1600" b="1"/>
            </a:lvl6pPr>
            <a:lvl7pPr marL="2742824" indent="0">
              <a:buNone/>
              <a:defRPr sz="1600" b="1"/>
            </a:lvl7pPr>
            <a:lvl8pPr marL="3199961" indent="0">
              <a:buNone/>
              <a:defRPr sz="1600" b="1"/>
            </a:lvl8pPr>
            <a:lvl9pPr marL="365709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061605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627751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439168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7" indent="0">
              <a:buNone/>
              <a:defRPr sz="1200"/>
            </a:lvl2pPr>
            <a:lvl3pPr marL="914275" indent="0">
              <a:buNone/>
              <a:defRPr sz="1000"/>
            </a:lvl3pPr>
            <a:lvl4pPr marL="1371412" indent="0">
              <a:buNone/>
              <a:defRPr sz="900"/>
            </a:lvl4pPr>
            <a:lvl5pPr marL="1828549" indent="0">
              <a:buNone/>
              <a:defRPr sz="900"/>
            </a:lvl5pPr>
            <a:lvl6pPr marL="2285686" indent="0">
              <a:buNone/>
              <a:defRPr sz="900"/>
            </a:lvl6pPr>
            <a:lvl7pPr marL="2742824" indent="0">
              <a:buNone/>
              <a:defRPr sz="900"/>
            </a:lvl7pPr>
            <a:lvl8pPr marL="3199961" indent="0">
              <a:buNone/>
              <a:defRPr sz="900"/>
            </a:lvl8pPr>
            <a:lvl9pPr marL="365709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748340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7" indent="0">
              <a:buNone/>
              <a:defRPr sz="2800"/>
            </a:lvl2pPr>
            <a:lvl3pPr marL="914275" indent="0">
              <a:buNone/>
              <a:defRPr sz="2400"/>
            </a:lvl3pPr>
            <a:lvl4pPr marL="1371412" indent="0">
              <a:buNone/>
              <a:defRPr sz="2000"/>
            </a:lvl4pPr>
            <a:lvl5pPr marL="1828549" indent="0">
              <a:buNone/>
              <a:defRPr sz="2000"/>
            </a:lvl5pPr>
            <a:lvl6pPr marL="2285686" indent="0">
              <a:buNone/>
              <a:defRPr sz="2000"/>
            </a:lvl6pPr>
            <a:lvl7pPr marL="2742824" indent="0">
              <a:buNone/>
              <a:defRPr sz="2000"/>
            </a:lvl7pPr>
            <a:lvl8pPr marL="3199961" indent="0">
              <a:buNone/>
              <a:defRPr sz="2000"/>
            </a:lvl8pPr>
            <a:lvl9pPr marL="3657098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7" indent="0">
              <a:buNone/>
              <a:defRPr sz="1200"/>
            </a:lvl2pPr>
            <a:lvl3pPr marL="914275" indent="0">
              <a:buNone/>
              <a:defRPr sz="1000"/>
            </a:lvl3pPr>
            <a:lvl4pPr marL="1371412" indent="0">
              <a:buNone/>
              <a:defRPr sz="900"/>
            </a:lvl4pPr>
            <a:lvl5pPr marL="1828549" indent="0">
              <a:buNone/>
              <a:defRPr sz="900"/>
            </a:lvl5pPr>
            <a:lvl6pPr marL="2285686" indent="0">
              <a:buNone/>
              <a:defRPr sz="900"/>
            </a:lvl6pPr>
            <a:lvl7pPr marL="2742824" indent="0">
              <a:buNone/>
              <a:defRPr sz="900"/>
            </a:lvl7pPr>
            <a:lvl8pPr marL="3199961" indent="0">
              <a:buNone/>
              <a:defRPr sz="900"/>
            </a:lvl8pPr>
            <a:lvl9pPr marL="365709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541748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868825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727528"/>
      </p:ext>
    </p:extLst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3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0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76701"/>
      </p:ext>
    </p:extLst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210908"/>
      </p:ext>
    </p:extLst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02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0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0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0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0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0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0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682300"/>
      </p:ext>
    </p:extLst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9750" y="2016125"/>
            <a:ext cx="4784725" cy="5702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76875" y="2016125"/>
            <a:ext cx="4784725" cy="5702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685123"/>
      </p:ext>
    </p:extLst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11" indent="0">
              <a:buNone/>
              <a:defRPr sz="2000" b="1"/>
            </a:lvl2pPr>
            <a:lvl3pPr marL="914025" indent="0">
              <a:buNone/>
              <a:defRPr sz="1800" b="1"/>
            </a:lvl3pPr>
            <a:lvl4pPr marL="1371035" indent="0">
              <a:buNone/>
              <a:defRPr sz="1600" b="1"/>
            </a:lvl4pPr>
            <a:lvl5pPr marL="1828047" indent="0">
              <a:buNone/>
              <a:defRPr sz="1600" b="1"/>
            </a:lvl5pPr>
            <a:lvl6pPr marL="2285058" indent="0">
              <a:buNone/>
              <a:defRPr sz="1600" b="1"/>
            </a:lvl6pPr>
            <a:lvl7pPr marL="2742071" indent="0">
              <a:buNone/>
              <a:defRPr sz="1600" b="1"/>
            </a:lvl7pPr>
            <a:lvl8pPr marL="3199082" indent="0">
              <a:buNone/>
              <a:defRPr sz="1600" b="1"/>
            </a:lvl8pPr>
            <a:lvl9pPr marL="365609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11" indent="0">
              <a:buNone/>
              <a:defRPr sz="2000" b="1"/>
            </a:lvl2pPr>
            <a:lvl3pPr marL="914025" indent="0">
              <a:buNone/>
              <a:defRPr sz="1800" b="1"/>
            </a:lvl3pPr>
            <a:lvl4pPr marL="1371035" indent="0">
              <a:buNone/>
              <a:defRPr sz="1600" b="1"/>
            </a:lvl4pPr>
            <a:lvl5pPr marL="1828047" indent="0">
              <a:buNone/>
              <a:defRPr sz="1600" b="1"/>
            </a:lvl5pPr>
            <a:lvl6pPr marL="2285058" indent="0">
              <a:buNone/>
              <a:defRPr sz="1600" b="1"/>
            </a:lvl6pPr>
            <a:lvl7pPr marL="2742071" indent="0">
              <a:buNone/>
              <a:defRPr sz="1600" b="1"/>
            </a:lvl7pPr>
            <a:lvl8pPr marL="3199082" indent="0">
              <a:buNone/>
              <a:defRPr sz="1600" b="1"/>
            </a:lvl8pPr>
            <a:lvl9pPr marL="365609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921594"/>
      </p:ext>
    </p:extLst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222481"/>
      </p:ext>
    </p:extLst>
  </p:cSld>
  <p:clrMapOvr>
    <a:masterClrMapping/>
  </p:clrMapOvr>
  <p:transition spd="med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856386"/>
      </p:ext>
    </p:extLst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2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11" indent="0">
              <a:buNone/>
              <a:defRPr sz="1200"/>
            </a:lvl2pPr>
            <a:lvl3pPr marL="914025" indent="0">
              <a:buNone/>
              <a:defRPr sz="1000"/>
            </a:lvl3pPr>
            <a:lvl4pPr marL="1371035" indent="0">
              <a:buNone/>
              <a:defRPr sz="900"/>
            </a:lvl4pPr>
            <a:lvl5pPr marL="1828047" indent="0">
              <a:buNone/>
              <a:defRPr sz="900"/>
            </a:lvl5pPr>
            <a:lvl6pPr marL="2285058" indent="0">
              <a:buNone/>
              <a:defRPr sz="900"/>
            </a:lvl6pPr>
            <a:lvl7pPr marL="2742071" indent="0">
              <a:buNone/>
              <a:defRPr sz="900"/>
            </a:lvl7pPr>
            <a:lvl8pPr marL="3199082" indent="0">
              <a:buNone/>
              <a:defRPr sz="900"/>
            </a:lvl8pPr>
            <a:lvl9pPr marL="365609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811518"/>
      </p:ext>
    </p:extLst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11" indent="0">
              <a:buNone/>
              <a:defRPr sz="2800"/>
            </a:lvl2pPr>
            <a:lvl3pPr marL="914025" indent="0">
              <a:buNone/>
              <a:defRPr sz="2400"/>
            </a:lvl3pPr>
            <a:lvl4pPr marL="1371035" indent="0">
              <a:buNone/>
              <a:defRPr sz="2000"/>
            </a:lvl4pPr>
            <a:lvl5pPr marL="1828047" indent="0">
              <a:buNone/>
              <a:defRPr sz="2000"/>
            </a:lvl5pPr>
            <a:lvl6pPr marL="2285058" indent="0">
              <a:buNone/>
              <a:defRPr sz="2000"/>
            </a:lvl6pPr>
            <a:lvl7pPr marL="2742071" indent="0">
              <a:buNone/>
              <a:defRPr sz="2000"/>
            </a:lvl7pPr>
            <a:lvl8pPr marL="3199082" indent="0">
              <a:buNone/>
              <a:defRPr sz="2000"/>
            </a:lvl8pPr>
            <a:lvl9pPr marL="3656094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11" indent="0">
              <a:buNone/>
              <a:defRPr sz="1200"/>
            </a:lvl2pPr>
            <a:lvl3pPr marL="914025" indent="0">
              <a:buNone/>
              <a:defRPr sz="1000"/>
            </a:lvl3pPr>
            <a:lvl4pPr marL="1371035" indent="0">
              <a:buNone/>
              <a:defRPr sz="900"/>
            </a:lvl4pPr>
            <a:lvl5pPr marL="1828047" indent="0">
              <a:buNone/>
              <a:defRPr sz="900"/>
            </a:lvl5pPr>
            <a:lvl6pPr marL="2285058" indent="0">
              <a:buNone/>
              <a:defRPr sz="900"/>
            </a:lvl6pPr>
            <a:lvl7pPr marL="2742071" indent="0">
              <a:buNone/>
              <a:defRPr sz="900"/>
            </a:lvl7pPr>
            <a:lvl8pPr marL="3199082" indent="0">
              <a:buNone/>
              <a:defRPr sz="900"/>
            </a:lvl8pPr>
            <a:lvl9pPr marL="365609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567398"/>
      </p:ext>
    </p:extLst>
  </p:cSld>
  <p:clrMapOvr>
    <a:masterClrMapping/>
  </p:clrMapOvr>
  <p:transition spd="med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601430"/>
      </p:ext>
    </p:extLst>
  </p:cSld>
  <p:clrMapOvr>
    <a:masterClrMapping/>
  </p:clrMapOvr>
  <p:transition spd="med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831139" y="346075"/>
            <a:ext cx="2430462" cy="7372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9750" y="346075"/>
            <a:ext cx="7138988" cy="7372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347425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7030A0"/>
            </a:gs>
            <a:gs pos="25000">
              <a:schemeClr val="accent1">
                <a:lumMod val="45000"/>
                <a:lumOff val="55000"/>
              </a:schemeClr>
            </a:gs>
            <a:gs pos="54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21000"/>
                <a:lumOff val="79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27" tIns="45714" rIns="91427" bIns="45714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0" cy="4525963"/>
          </a:xfrm>
          <a:prstGeom prst="rect">
            <a:avLst/>
          </a:prstGeom>
        </p:spPr>
        <p:txBody>
          <a:bodyPr vert="horz" lIns="91427" tIns="45714" rIns="91427" bIns="4571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27" tIns="45714" rIns="91427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DEAFB-AAB5-4914-AC8E-DF9597FBF933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27" tIns="45714" rIns="91427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27" tIns="45714" rIns="91427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D8B5A-916E-4938-B57D-962F8EFC2B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579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pull/>
  </p:transition>
  <p:txStyles>
    <p:titleStyle>
      <a:lvl1pPr algn="ctr" defTabSz="91427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3" indent="-342853" algn="l" defTabSz="91427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48" indent="-285711" algn="l" defTabSz="91427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43" indent="-228568" algn="l" defTabSz="91427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80" indent="-228568" algn="l" defTabSz="91427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17" indent="-228568" algn="l" defTabSz="91427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55" indent="-228568" algn="l" defTabSz="91427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92" indent="-228568" algn="l" defTabSz="91427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29" indent="-228568" algn="l" defTabSz="91427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66" indent="-228568" algn="l" defTabSz="91427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7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5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12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49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86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24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61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98" algn="l" defTabSz="9142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7030A0"/>
            </a:gs>
            <a:gs pos="25000">
              <a:schemeClr val="accent1">
                <a:lumMod val="45000"/>
                <a:lumOff val="55000"/>
              </a:schemeClr>
            </a:gs>
            <a:gs pos="54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21000"/>
                <a:lumOff val="79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4638"/>
            <a:ext cx="8229600" cy="1143000"/>
          </a:xfrm>
          <a:prstGeom prst="rect">
            <a:avLst/>
          </a:prstGeom>
        </p:spPr>
        <p:txBody>
          <a:bodyPr vert="horz" lIns="91415" tIns="45708" rIns="91415" bIns="4570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2" y="1600201"/>
            <a:ext cx="8229600" cy="4525963"/>
          </a:xfrm>
          <a:prstGeom prst="rect">
            <a:avLst/>
          </a:prstGeom>
        </p:spPr>
        <p:txBody>
          <a:bodyPr vert="horz" lIns="91415" tIns="45708" rIns="91415" bIns="457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2" y="6356352"/>
            <a:ext cx="2133600" cy="365125"/>
          </a:xfrm>
          <a:prstGeom prst="rect">
            <a:avLst/>
          </a:prstGeom>
        </p:spPr>
        <p:txBody>
          <a:bodyPr vert="horz" lIns="91415" tIns="45708" rIns="91415" bIns="4570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0CF2B-E726-4B42-92CF-CC2C484D884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15" tIns="45708" rIns="91415" bIns="4570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2" y="6356352"/>
            <a:ext cx="2133600" cy="365125"/>
          </a:xfrm>
          <a:prstGeom prst="rect">
            <a:avLst/>
          </a:prstGeom>
        </p:spPr>
        <p:txBody>
          <a:bodyPr vert="horz" lIns="91415" tIns="45708" rIns="91415" bIns="4570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5AED9-C475-466D-908D-34325CD61DC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70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pull/>
  </p:transition>
  <p:txStyles>
    <p:titleStyle>
      <a:lvl1pPr algn="ctr" defTabSz="91415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06" indent="-342806" algn="l" defTabSz="91415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46" indent="-285672" algn="l" defTabSz="91415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686" indent="-228536" algn="l" defTabSz="91415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761" indent="-228536" algn="l" defTabSz="91415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834" indent="-228536" algn="l" defTabSz="91415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09" indent="-228536" algn="l" defTabSz="91415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984" indent="-228536" algn="l" defTabSz="91415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058" indent="-228536" algn="l" defTabSz="91415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133" indent="-228536" algn="l" defTabSz="91415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74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50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23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98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72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448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522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596" algn="l" defTabSz="91415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781538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9746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316835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54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Обзор </a:t>
            </a:r>
            <a:br>
              <a:rPr lang="ru-RU" sz="54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54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примерных </a:t>
            </a:r>
            <a:r>
              <a:rPr lang="ru-RU" sz="6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6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образовательных программ </a:t>
            </a:r>
            <a:r>
              <a:rPr lang="ru-RU" sz="54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дошкольного образования</a:t>
            </a:r>
            <a:endParaRPr lang="ru-RU" sz="54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228184" y="5661248"/>
            <a:ext cx="2915816" cy="108012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1800" b="1" i="1" dirty="0" smtClean="0">
                <a:latin typeface="Palatino Linotype" panose="02040502050505030304" pitchFamily="18" charset="0"/>
              </a:rPr>
              <a:t>Составитель: методист </a:t>
            </a:r>
          </a:p>
          <a:p>
            <a:pPr algn="r">
              <a:buNone/>
            </a:pPr>
            <a:r>
              <a:rPr lang="ru-RU" sz="1800" b="1" i="1" dirty="0" smtClean="0">
                <a:latin typeface="Palatino Linotype" panose="02040502050505030304" pitchFamily="18" charset="0"/>
              </a:rPr>
              <a:t>МБОУ ДПО «НМЦ»</a:t>
            </a:r>
          </a:p>
          <a:p>
            <a:pPr algn="r">
              <a:buNone/>
            </a:pPr>
            <a:r>
              <a:rPr lang="ru-RU" sz="1800" b="1" i="1" dirty="0" smtClean="0">
                <a:latin typeface="Palatino Linotype" panose="02040502050505030304" pitchFamily="18" charset="0"/>
              </a:rPr>
              <a:t>Мелькова Т.В</a:t>
            </a:r>
            <a:r>
              <a:rPr lang="ru-RU" sz="1800" b="1" dirty="0" smtClean="0">
                <a:solidFill>
                  <a:srgbClr val="00642D"/>
                </a:solidFill>
                <a:latin typeface="Palatino Linotype" panose="02040502050505030304" pitchFamily="18" charset="0"/>
              </a:rPr>
              <a:t>.</a:t>
            </a:r>
            <a:endParaRPr lang="ru-RU" sz="1800" dirty="0">
              <a:solidFill>
                <a:srgbClr val="00642D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-1"/>
            <a:ext cx="7308305" cy="2071679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Навигатор </a:t>
            </a:r>
            <a: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образовательных 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программ </a:t>
            </a:r>
            <a: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дошкольного образования</a:t>
            </a:r>
            <a:r>
              <a:rPr lang="ru-RU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  <a:endParaRPr lang="ru-RU" sz="16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9" name="Содержимое 8" descr="imgpreview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843"/>
          <a:stretch>
            <a:fillRect/>
          </a:stretch>
        </p:blipFill>
        <p:spPr>
          <a:xfrm>
            <a:off x="214282" y="214290"/>
            <a:ext cx="2047786" cy="1628803"/>
          </a:xfrm>
        </p:spPr>
      </p:pic>
      <p:sp>
        <p:nvSpPr>
          <p:cNvPr id="10" name="Прямоугольник 9"/>
          <p:cNvSpPr/>
          <p:nvPr/>
        </p:nvSpPr>
        <p:spPr>
          <a:xfrm>
            <a:off x="107504" y="1843094"/>
            <a:ext cx="89289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«Истоки»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 (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Авторский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коллектив: Алиева Т.И. и др.)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«Детство»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 (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Авторский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колл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-в: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кпн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профессор Т. И. Бабаева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др.)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«Детский сад - дом радости»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 (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Крылова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Н.М.)</a:t>
            </a:r>
          </a:p>
          <a:p>
            <a:pPr marL="457200" indent="-457200" algn="just">
              <a:lnSpc>
                <a:spcPct val="150000"/>
              </a:lnSpc>
              <a:buAutoNum type="arabicPeriod" startAt="4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«На крыльях детства»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 (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Авторский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колл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-в: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Виноградова Н.А. и др.)</a:t>
            </a:r>
          </a:p>
          <a:p>
            <a:pPr marL="457200" indent="-457200" algn="just">
              <a:lnSpc>
                <a:spcPct val="150000"/>
              </a:lnSpc>
              <a:buAutoNum type="arabicPeriod" startAt="4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«Первоцветы»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 (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Авторский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колл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-в: Гринева М.С. и др.)</a:t>
            </a:r>
          </a:p>
          <a:p>
            <a:pPr marL="457200" indent="-457200" algn="just">
              <a:lnSpc>
                <a:spcPct val="150000"/>
              </a:lnSpc>
              <a:buAutoNum type="arabicPeriod" startAt="4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для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процветания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/ Под руководством Т.С.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Комаровой</a:t>
            </a:r>
          </a:p>
          <a:p>
            <a:pPr marL="457200" indent="-457200" algn="just">
              <a:lnSpc>
                <a:spcPct val="150000"/>
              </a:lnSpc>
              <a:buAutoNum type="arabicPeriod" startAt="4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дошкольников с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ТНР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Под ред. Л. В.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Лопатиной</a:t>
            </a:r>
          </a:p>
          <a:p>
            <a:pPr marL="457200" indent="-457200" algn="just">
              <a:lnSpc>
                <a:spcPct val="150000"/>
              </a:lnSpc>
              <a:buAutoNum type="arabicPeriod" startAt="4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 ДО «Феникс» /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А.В.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Кузина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0"/>
            <a:ext cx="6858015" cy="2071678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Навигатор 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образовательных программ </a:t>
            </a:r>
            <a:b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дошкольного образования</a:t>
            </a:r>
            <a:endParaRPr lang="ru-RU" b="1" i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9" name="Содержимое 8" descr="imgpreview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843"/>
          <a:stretch>
            <a:fillRect/>
          </a:stretch>
        </p:blipFill>
        <p:spPr>
          <a:xfrm>
            <a:off x="214282" y="214290"/>
            <a:ext cx="2071702" cy="1647825"/>
          </a:xfrm>
        </p:spPr>
      </p:pic>
      <p:sp>
        <p:nvSpPr>
          <p:cNvPr id="10" name="Прямоугольник 9"/>
          <p:cNvSpPr/>
          <p:nvPr/>
        </p:nvSpPr>
        <p:spPr>
          <a:xfrm>
            <a:off x="357158" y="2071679"/>
            <a:ext cx="8572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-3126641"/>
            <a:ext cx="8928992" cy="96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450850" indent="-450850" algn="just">
              <a:lnSpc>
                <a:spcPct val="150000"/>
              </a:lnSpc>
            </a:pPr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450850" indent="-450850" algn="just">
              <a:lnSpc>
                <a:spcPct val="150000"/>
              </a:lnSpc>
            </a:pPr>
            <a:r>
              <a:rPr lang="ru-RU" sz="2000" b="1" dirty="0" smtClean="0">
                <a:solidFill>
                  <a:srgbClr val="333333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«Открытия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/ Под редакцией Е.Г. Юдиной (Научный руководитель А.Г.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Асмолов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10. «От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рождения до школы»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 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Н.Е. Вераксы, Т.С. Комаровой, М.А.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Васильевой</a:t>
            </a:r>
          </a:p>
          <a:p>
            <a:pPr marL="450850" indent="-450850" algn="just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11. «Успех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 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Н.В. Фединой </a:t>
            </a:r>
          </a:p>
          <a:p>
            <a:pPr marL="450850" indent="-177800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«Радуга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Е.В. Соловьевой </a:t>
            </a:r>
          </a:p>
          <a:p>
            <a:pPr marL="450850" indent="-177800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«Тропинки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/ Под редакцией В.Т.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Кудрявцева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177800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по системе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Монтессори»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/ Под редакцией Е.А.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Хилтунен</a:t>
            </a:r>
          </a:p>
        </p:txBody>
      </p:sp>
    </p:spTree>
    <p:extLst>
      <p:ext uri="{BB962C8B-B14F-4D97-AF65-F5344CB8AC3E}">
        <p14:creationId xmlns:p14="http://schemas.microsoft.com/office/powerpoint/2010/main" val="36081045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0"/>
            <a:ext cx="6858015" cy="2071678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Навигатор 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образовательных программ </a:t>
            </a:r>
            <a:b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дошкольного образования</a:t>
            </a:r>
            <a:endParaRPr lang="ru-RU" b="1" i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9" name="Содержимое 8" descr="imgpreview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843"/>
          <a:stretch>
            <a:fillRect/>
          </a:stretch>
        </p:blipFill>
        <p:spPr>
          <a:xfrm>
            <a:off x="214282" y="214290"/>
            <a:ext cx="2071702" cy="1647825"/>
          </a:xfrm>
        </p:spPr>
      </p:pic>
      <p:sp>
        <p:nvSpPr>
          <p:cNvPr id="10" name="Прямоугольник 9"/>
          <p:cNvSpPr/>
          <p:nvPr/>
        </p:nvSpPr>
        <p:spPr>
          <a:xfrm>
            <a:off x="357158" y="2071679"/>
            <a:ext cx="8572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" y="-3126641"/>
            <a:ext cx="9036495" cy="9279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987425" indent="-633413"/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354013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 «Детский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2100»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Р.Н. Бунеева 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3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16. «Мир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открытий»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редакцией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Л.Г. Петерсон, И.А.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Лыковой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3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 «Золотой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ключик»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/ Под редакцией Г.Г.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Кравцова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3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18. «Развитие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А.И.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Булычевой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3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19. «Миры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детства: конструирование возможностей»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Т.Н. Дороновой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3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20. «Березка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В.К. Загвоздкина, С.А.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Трубицыной</a:t>
            </a:r>
            <a:r>
              <a:rPr lang="ru-RU" dirty="0"/>
              <a:t/>
            </a:r>
            <a:br>
              <a:rPr lang="ru-RU" dirty="0"/>
            </a:br>
            <a:endParaRPr lang="ru-RU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5091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0"/>
            <a:ext cx="6858015" cy="2071678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Навигатор 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образовательных программ </a:t>
            </a:r>
            <a:b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дошкольного образования</a:t>
            </a:r>
            <a:endParaRPr lang="ru-RU" b="1" i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9" name="Содержимое 8" descr="imgpreview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843"/>
          <a:stretch>
            <a:fillRect/>
          </a:stretch>
        </p:blipFill>
        <p:spPr>
          <a:xfrm>
            <a:off x="214282" y="214290"/>
            <a:ext cx="2071702" cy="1647825"/>
          </a:xfrm>
        </p:spPr>
      </p:pic>
      <p:sp>
        <p:nvSpPr>
          <p:cNvPr id="3" name="Прямоугольник 2"/>
          <p:cNvSpPr/>
          <p:nvPr/>
        </p:nvSpPr>
        <p:spPr>
          <a:xfrm>
            <a:off x="1" y="-3126641"/>
            <a:ext cx="914399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3" y="2442961"/>
            <a:ext cx="8856985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2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21. «Вдохновение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/ Под редакцией И.Е. Федосовой </a:t>
            </a:r>
          </a:p>
          <a:p>
            <a:pPr marL="354012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22. «Мозаика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Авторы: В.Ю. Белькович, Н.В. Гребенкина, И.А. Кильдышева.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Программно-методический комплекс «Мозаичный ПАРК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354012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23. «Разноцветная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планета»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Е.А. Хамраевой, Д.Б. Юматовой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2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24. «Диалог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 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редакцией О.Л. Соболевой, О.Г.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Приходько</a:t>
            </a:r>
          </a:p>
          <a:p>
            <a:pPr marL="354012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25. «Первые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 ДО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раннего возраста (1-3 года)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Е.О. Смирнова, Л.Н. Галигузова, С.Ю.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Мещерякова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2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26. ВП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с ТНР 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до 7 лет. Автор: Н.В.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Нищева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0944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271788"/>
              </p:ext>
            </p:extLst>
          </p:nvPr>
        </p:nvGraphicFramePr>
        <p:xfrm>
          <a:off x="251519" y="836713"/>
          <a:ext cx="8640961" cy="5807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3792">
                  <a:extLst>
                    <a:ext uri="{9D8B030D-6E8A-4147-A177-3AD203B41FA5}">
                      <a16:colId xmlns="" xmlns:a16="http://schemas.microsoft.com/office/drawing/2014/main" val="1810923196"/>
                    </a:ext>
                  </a:extLst>
                </a:gridCol>
                <a:gridCol w="1977169">
                  <a:extLst>
                    <a:ext uri="{9D8B030D-6E8A-4147-A177-3AD203B41FA5}">
                      <a16:colId xmlns="" xmlns:a16="http://schemas.microsoft.com/office/drawing/2014/main" val="421794544"/>
                    </a:ext>
                  </a:extLst>
                </a:gridCol>
              </a:tblGrid>
              <a:tr h="2974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Вдохновение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Детский сад 2100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Диалог </a:t>
                      </a:r>
                    </a:p>
                    <a:p>
                      <a:pPr marL="0" marR="0" indent="0" algn="l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Детство</a:t>
                      </a:r>
                    </a:p>
                    <a:p>
                      <a:pPr marL="0" marR="0" indent="0" algn="l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Истоки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крыльях детства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Открытия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рождения до школы</a:t>
                      </a:r>
                    </a:p>
                    <a:p>
                      <a:pPr marL="0" marR="0" indent="0" algn="l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Первоцветы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Радуга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рождения до 7 лет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2648795"/>
                  </a:ext>
                </a:extLst>
              </a:tr>
              <a:tr h="4826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Разноцветная планета </a:t>
                      </a:r>
                      <a:endParaRPr lang="ru-RU" sz="2000" b="1" u="non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3 до 8 лет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43487600"/>
                  </a:ext>
                </a:extLst>
              </a:tr>
              <a:tr h="4879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Березка 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1.5до 8 лет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89313140"/>
                  </a:ext>
                </a:extLst>
              </a:tr>
              <a:tr h="7832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i="0" u="non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Детский сад по системе Монтессори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i="0" u="non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Успех </a:t>
                      </a:r>
                      <a:endParaRPr lang="ru-RU" sz="2000" b="1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1 года до 8 лет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5216343"/>
                  </a:ext>
                </a:extLst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899592" y="0"/>
            <a:ext cx="72862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Возраст воспитанников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230510"/>
              </p:ext>
            </p:extLst>
          </p:nvPr>
        </p:nvGraphicFramePr>
        <p:xfrm>
          <a:off x="251520" y="923330"/>
          <a:ext cx="8640960" cy="5833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3791">
                  <a:extLst>
                    <a:ext uri="{9D8B030D-6E8A-4147-A177-3AD203B41FA5}">
                      <a16:colId xmlns="" xmlns:a16="http://schemas.microsoft.com/office/drawing/2014/main" val="1810923196"/>
                    </a:ext>
                  </a:extLst>
                </a:gridCol>
                <a:gridCol w="1977169">
                  <a:extLst>
                    <a:ext uri="{9D8B030D-6E8A-4147-A177-3AD203B41FA5}">
                      <a16:colId xmlns="" xmlns:a16="http://schemas.microsoft.com/office/drawing/2014/main" val="421794544"/>
                    </a:ext>
                  </a:extLst>
                </a:gridCol>
              </a:tblGrid>
              <a:tr h="5848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Первые шаги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года до 3 лет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2648795"/>
                  </a:ext>
                </a:extLst>
              </a:tr>
              <a:tr h="2712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Миры детства:</a:t>
                      </a:r>
                      <a:r>
                        <a:rPr lang="ru-RU" sz="2000" b="1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конструирование возможностей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Развитие (по Л.А. </a:t>
                      </a:r>
                      <a:r>
                        <a:rPr lang="ru-RU" sz="2000" b="1" u="non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Венгеру</a:t>
                      </a:r>
                      <a:r>
                        <a:rPr lang="ru-RU" sz="2000" b="1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Тропинки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Детский сад – дом радости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Вариативная программа для детей с ТНР/Н.В.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Нищева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программа для детей с ТНР</a:t>
                      </a:r>
                      <a:r>
                        <a:rPr lang="ru-RU" sz="2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 Л. В. Лопатина</a:t>
                      </a:r>
                      <a:endParaRPr lang="ru-RU" sz="2000" b="1" u="non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3 лет до 7 лет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43487600"/>
                  </a:ext>
                </a:extLst>
              </a:tr>
              <a:tr h="104192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Золотой ключик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Мозаика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 для процветания 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1.5 (2) до 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89313140"/>
                  </a:ext>
                </a:extLst>
              </a:tr>
              <a:tr h="13576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Мир открытий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2000" b="1" u="none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Феникс </a:t>
                      </a:r>
                      <a:endParaRPr lang="ru-RU" sz="2000" b="1" u="none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2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месяцев 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7 лет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4 лет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старше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521634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27584" y="0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Возраст воспитанников</a:t>
            </a:r>
          </a:p>
        </p:txBody>
      </p:sp>
    </p:spTree>
    <p:extLst>
      <p:ext uri="{BB962C8B-B14F-4D97-AF65-F5344CB8AC3E}">
        <p14:creationId xmlns:p14="http://schemas.microsoft.com/office/powerpoint/2010/main" val="33716252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6268220"/>
              </p:ext>
            </p:extLst>
          </p:nvPr>
        </p:nvGraphicFramePr>
        <p:xfrm>
          <a:off x="214282" y="731431"/>
          <a:ext cx="8715436" cy="598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30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723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45641">
                <a:tc>
                  <a:txBody>
                    <a:bodyPr/>
                    <a:lstStyle/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Истоки</a:t>
                      </a: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Детство</a:t>
                      </a: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Дом радости</a:t>
                      </a: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Золотой 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ключик</a:t>
                      </a: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275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разностороннего развития, формирование базового доверия к миру,</a:t>
                      </a:r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равных условий для развития детей, имеющих разные возможности. </a:t>
                      </a: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возможности для взаимодействия с миром, активного практикования, творческой самореализации. Содействие развитию и саморазвитию </a:t>
                      </a:r>
                      <a:r>
                        <a:rPr lang="ru-R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неповторимой индивидуальности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02521">
                <a:tc>
                  <a:txBody>
                    <a:bodyPr/>
                    <a:lstStyle/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крыльях 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детства</a:t>
                      </a: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условий для социально-личностного развития через эффективное взаимодействие</a:t>
                      </a:r>
                      <a:r>
                        <a:rPr lang="ru-R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качеством образовательного процесса 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17768">
                <a:tc>
                  <a:txBody>
                    <a:bodyPr/>
                    <a:lstStyle/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Первоцветы</a:t>
                      </a:r>
                    </a:p>
                    <a:p>
                      <a:pPr algn="ctr"/>
                      <a:endParaRPr lang="ru-RU" sz="2400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275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механизмов личностного роста в системе взаимодействия детской и взрослой субкультур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051720" y="0"/>
            <a:ext cx="498928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Цели программ</a:t>
            </a:r>
            <a:endParaRPr lang="ru-RU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91387" y="0"/>
            <a:ext cx="8784976" cy="648072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/>
              <a:t>	</a:t>
            </a:r>
            <a:r>
              <a:rPr lang="ru-RU" sz="2000" dirty="0" smtClean="0"/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015228"/>
            <a:ext cx="91439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357188" algn="just" defTabSz="534988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 программы —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«источник»: ребенок и взрослый черпают из неиссякаемого кладезя общечеловеческой культуры,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друга</a:t>
            </a:r>
          </a:p>
          <a:p>
            <a:pPr marL="177800" indent="357188" algn="just" defTabSz="534988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программы направлено на здоровьесберегающий характер образования, полноценное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психическое развитие, сохранение эмоциональной сферы, формирование базисных характеристик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just" defTabSz="534988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диалога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55600" indent="-355600" algn="just" defTabSz="534988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ребенка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взрослым,</a:t>
            </a:r>
          </a:p>
          <a:p>
            <a:pPr marL="342900" indent="-342900" algn="just" defTabSz="534988">
              <a:lnSpc>
                <a:spcPct val="150000"/>
              </a:lnSpc>
              <a:buFontTx/>
              <a:buChar char="-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собой,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defTabSz="534988">
              <a:lnSpc>
                <a:spcPct val="150000"/>
              </a:lnSpc>
              <a:buFontTx/>
              <a:buChar char="-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 с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другом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родителями,</a:t>
            </a:r>
          </a:p>
          <a:p>
            <a:pPr marL="342900" indent="-342900" algn="just" defTabSz="534988">
              <a:lnSpc>
                <a:spcPct val="150000"/>
              </a:lnSpc>
              <a:buFontTx/>
              <a:buChar char="-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диалоги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поколений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00-00002918b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t="1785" r="65750" b="85230"/>
          <a:stretch>
            <a:fillRect/>
          </a:stretch>
        </p:blipFill>
        <p:spPr>
          <a:xfrm rot="690652">
            <a:off x="5637053" y="4818047"/>
            <a:ext cx="3271199" cy="17362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40635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0" y="260649"/>
            <a:ext cx="9144000" cy="64807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 marL="177800" indent="-177800" algn="just" defTabSz="534988">
              <a:buNone/>
            </a:pPr>
            <a:r>
              <a:rPr lang="ru-RU" sz="2000" dirty="0"/>
              <a:t>	</a:t>
            </a:r>
            <a:r>
              <a:rPr lang="ru-RU" sz="2000" dirty="0" smtClean="0"/>
              <a:t>	</a:t>
            </a:r>
          </a:p>
          <a:p>
            <a:pPr marL="177800" indent="357188" algn="just" defTabSz="534988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Девиз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Чувствовать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Познавать —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Творить</a:t>
            </a:r>
          </a:p>
          <a:p>
            <a:pPr marL="177800" indent="357188" algn="just" defTabSz="534988">
              <a:buNone/>
            </a:pP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357188" algn="just" defTabSz="534988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Предусмотрено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действие общего механизма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177800" indent="-177800" algn="just" defTabSz="534988">
              <a:buNone/>
            </a:pP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3288" indent="-190500" algn="just" defTabSz="534988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характерными культурными объектами,</a:t>
            </a:r>
          </a:p>
          <a:p>
            <a:pPr marL="903288" indent="-368300" algn="just" defTabSz="534988"/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3288" indent="-190500" algn="just" defTabSz="534988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освоение познавательных, практических, речевых и творческих умений, позволяющих ребенку проявить самостоятельность и творческую активность, </a:t>
            </a:r>
          </a:p>
          <a:p>
            <a:pPr marL="903288" indent="-368300" algn="just" defTabSz="534988"/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3288" indent="-190500" algn="just" defTabSz="534988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оздание условий для эмоционального принятия моральных и эстетических ценностей</a:t>
            </a:r>
          </a:p>
          <a:p>
            <a:pPr marL="534988" indent="0" algn="just" defTabSz="534988">
              <a:buNone/>
            </a:pP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357188" algn="just" defTabSz="534988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результате дошкольник приобретает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социокультурный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опыт, который становится фундаментом полноценного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</p:txBody>
      </p:sp>
      <p:pic>
        <p:nvPicPr>
          <p:cNvPr id="4" name="Рисунок 3" descr="_8.jpg"/>
          <p:cNvPicPr>
            <a:picLocks noChangeAspect="1"/>
          </p:cNvPicPr>
          <p:nvPr/>
        </p:nvPicPr>
        <p:blipFill>
          <a:blip r:embed="rId2" cstate="print"/>
          <a:srcRect l="15399" r="16518" b="76946"/>
          <a:stretch>
            <a:fillRect/>
          </a:stretch>
        </p:blipFill>
        <p:spPr>
          <a:xfrm rot="324355">
            <a:off x="6218250" y="824386"/>
            <a:ext cx="2852772" cy="12098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037346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923330"/>
            <a:ext cx="896503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представлена в виде модели:</a:t>
            </a:r>
          </a:p>
          <a:p>
            <a:pPr indent="534988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1. Задумка (что хочу?)</a:t>
            </a:r>
          </a:p>
          <a:p>
            <a:pPr indent="534988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2. Материал  (из чего?)</a:t>
            </a:r>
          </a:p>
          <a:p>
            <a:pPr indent="534988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3. Инструмент (чем?) </a:t>
            </a:r>
          </a:p>
          <a:p>
            <a:pPr indent="534988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4. Порядок действия (как?)</a:t>
            </a:r>
          </a:p>
          <a:p>
            <a:pPr indent="534988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5. Результат (самооценка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Взаимосвязанные проекты:</a:t>
            </a:r>
          </a:p>
          <a:p>
            <a:pPr marL="1073150" indent="268288">
              <a:buFontTx/>
              <a:buChar char="-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«Детский сад – дом радости»</a:t>
            </a:r>
          </a:p>
          <a:p>
            <a:pPr marL="1073150" indent="268288">
              <a:buFontTx/>
              <a:buChar char="-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«Дом радости»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(64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книги) драматургия дня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ИОМ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3150" indent="268288">
              <a:buFontTx/>
              <a:buChar char="-"/>
            </a:pP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Инноватика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«Лесенка успеха»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(22 видеофильма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2007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255296"/>
              </p:ext>
            </p:extLst>
          </p:nvPr>
        </p:nvGraphicFramePr>
        <p:xfrm>
          <a:off x="1619672" y="4077073"/>
          <a:ext cx="5904656" cy="25922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52328"/>
                <a:gridCol w="2952328"/>
              </a:tblGrid>
              <a:tr h="5576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Ребёнок</a:t>
                      </a:r>
                    </a:p>
                  </a:txBody>
                  <a:tcPr marL="68580" marR="68580" marT="0" marB="0"/>
                </a:tc>
              </a:tr>
              <a:tr h="404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Артист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Очарованный зритель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4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Вкусный собеседник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Вкусный собеседник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22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Дирижер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Заботливый исполнитель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4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Зритель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Артист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829067" y="3429704"/>
            <a:ext cx="5040560" cy="107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23615">
            <a:off x="6442456" y="967467"/>
            <a:ext cx="2420506" cy="15301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" y="1772816"/>
            <a:ext cx="889247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поддержка и комплексное  </a:t>
            </a:r>
          </a:p>
          <a:p>
            <a:pPr indent="355600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 развития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ребенка/разработка ИОМ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Педагогическое взаимодействие построено </a:t>
            </a:r>
          </a:p>
          <a:p>
            <a:pPr marL="355600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личностно-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деятельностном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подходе: «Помоги мне это сделать самому»</a:t>
            </a: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культурных практик </a:t>
            </a: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Учет видового разнообразия групп </a:t>
            </a: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– тематическое (по лексическому принципу)</a:t>
            </a: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промежуточного мониторинга по блокам </a:t>
            </a: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Представлена вариативная часть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</p:txBody>
      </p:sp>
      <p:pic>
        <p:nvPicPr>
          <p:cNvPr id="8" name="Рисунок 7" descr="beautiful-little-girl-chil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81372">
            <a:off x="6421938" y="932130"/>
            <a:ext cx="2637097" cy="16813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0" y="2636912"/>
            <a:ext cx="8989800" cy="422108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культурных практик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структуры совместной деятельности (по Н.М. Крыловой)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Уровни освоения содержания программы детьми: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продвинутый, функциональный, стартовый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гуманистического личностно-ориентированного воспитания и обучения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Специфика образовательной деятельности: организация тренингов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Межгрупповое общения детей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</p:txBody>
      </p:sp>
      <p:pic>
        <p:nvPicPr>
          <p:cNvPr id="4" name="Рисунок 3" descr="0c09ccf1b8b0f054ee44bc2d51af8fb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03221">
            <a:off x="5887309" y="838093"/>
            <a:ext cx="3154616" cy="24567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2787398"/>
              </p:ext>
            </p:extLst>
          </p:nvPr>
        </p:nvGraphicFramePr>
        <p:xfrm>
          <a:off x="251520" y="260648"/>
          <a:ext cx="8640960" cy="8211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127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818783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Березка 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Проектирование социальных ситуаций развития ребенка и РППС, обеспечивающих позитивную социализацию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поддержку индивидуальности средствами вальдорфской педагогики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85739">
                <a:tc>
                  <a:txBody>
                    <a:bodyPr/>
                    <a:lstStyle/>
                    <a:p>
                      <a:pPr algn="just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Вдохновение 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Целостное и разностороннее развитие с учетом индивидуальных возможностей и ограничений в условиях новой социокультурной ситуации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18783">
                <a:tc>
                  <a:txBody>
                    <a:bodyPr/>
                    <a:lstStyle/>
                    <a:p>
                      <a:pPr marL="0" marR="0" indent="0" algn="just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Вариативная программа для детей с ТНР / </a:t>
                      </a:r>
                      <a:r>
                        <a:rPr lang="ru-RU" sz="2400" b="0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Н.В. </a:t>
                      </a:r>
                      <a:r>
                        <a:rPr lang="ru-RU" sz="2400" b="0" i="1" dirty="0" err="1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Нищева</a:t>
                      </a:r>
                      <a:r>
                        <a:rPr lang="ru-RU" sz="2400" b="0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just"/>
                      <a:endParaRPr lang="ru-RU" sz="2400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Построение системы работы, предусматривающей интеграцию действий,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омплексность педагогического воздействия для выравнивания речевого и психофизического развития 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105192">
                <a:tc>
                  <a:txBody>
                    <a:bodyPr/>
                    <a:lstStyle/>
                    <a:p>
                      <a:pPr marL="0" marR="0" indent="0" algn="just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u="none" kern="1200" dirty="0" smtClean="0">
                          <a:solidFill>
                            <a:srgbClr val="42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Детский сад по системе Монтессори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Воспитание свободного, самостоятельно принимающего решения, способного нести ответственность человека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719954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0"/>
            <a:ext cx="801847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«Березка»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754326"/>
            <a:ext cx="89289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является адаптированным вариантом вальдорфской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</a:p>
          <a:p>
            <a:pPr indent="534988" algn="just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гибкий подход к планированию и организации образовательного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 </a:t>
            </a: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времени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опыта работы в разновозрастных группах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Вальдорфский подход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игре и игровому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материалу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(свободная игра)</a:t>
            </a:r>
          </a:p>
          <a:p>
            <a:pPr indent="534988" algn="just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обучение посредством подражания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примера</a:t>
            </a:r>
          </a:p>
          <a:p>
            <a:pPr indent="534988"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Ритм и повторение. Программа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строится на основе дневного, недельного и годового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ритма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9192184"/>
              </p:ext>
            </p:extLst>
          </p:nvPr>
        </p:nvGraphicFramePr>
        <p:xfrm>
          <a:off x="107504" y="116633"/>
          <a:ext cx="8928992" cy="66362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62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1276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962836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Березка 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Проектирование социальных ситуаций развития ребенка и РППС, обеспечивающих позитивную социализацию</a:t>
                      </a:r>
                      <a:r>
                        <a:rPr lang="ru-R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поддержку индивидуальности средствами вальдорфской педагогики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95494">
                <a:tc>
                  <a:txBody>
                    <a:bodyPr/>
                    <a:lstStyle/>
                    <a:p>
                      <a:pPr algn="just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Вдохновение 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Целостное и разностороннее развитие с учетом индивидуальных возможностей и ограничений в условиях новой социокультурной ситуации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62836">
                <a:tc>
                  <a:txBody>
                    <a:bodyPr/>
                    <a:lstStyle/>
                    <a:p>
                      <a:pPr marL="0" marR="0" indent="0" algn="just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Вариативная программа для детей с 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ТНР/ </a:t>
                      </a:r>
                      <a:r>
                        <a:rPr lang="ru-RU" sz="2400" b="0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Н.В. </a:t>
                      </a:r>
                      <a:r>
                        <a:rPr lang="ru-RU" sz="2400" b="0" i="1" dirty="0" err="1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Нищева</a:t>
                      </a:r>
                      <a:r>
                        <a:rPr lang="ru-RU" sz="2400" b="0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400" b="0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Построение системы работы, предусматривающей интеграцию действий,</a:t>
                      </a:r>
                      <a:r>
                        <a:rPr lang="ru-R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</a:t>
                      </a: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омплексность педагогического воздействия для выравнивания речевого и психофизического развития 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15089">
                <a:tc>
                  <a:txBody>
                    <a:bodyPr/>
                    <a:lstStyle/>
                    <a:p>
                      <a:pPr marL="0" marR="0" indent="0" algn="just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u="none" kern="1200" dirty="0" smtClean="0">
                          <a:solidFill>
                            <a:srgbClr val="42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Детский сад по системе Монтессори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Воспитание свободного, самостоятельно принимающего решения, способного нести ответственность человека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22641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0"/>
            <a:ext cx="801847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по системе Монтессори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75432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Blip>
                <a:blip r:embed="rId2"/>
              </a:buBlip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1916832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50" indent="-2730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Свободная игра детей с дидактическим материалом Монтессори помогает развитию нейрофизиологических процессов КГМ</a:t>
            </a:r>
          </a:p>
          <a:p>
            <a:pPr marL="628650" indent="-2730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2730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получает опыт организованной индивидуальной и коллективной работы в группе </a:t>
            </a:r>
          </a:p>
          <a:p>
            <a:pPr marL="628650" indent="-2730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2730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со стороны взрослых к желанию ребенка, предоставление возможности выбора предмета познавательной деятельности </a:t>
            </a:r>
          </a:p>
          <a:p>
            <a:pPr marL="628650" indent="-2730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2730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разновозрастной организации групп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5146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2237201"/>
              </p:ext>
            </p:extLst>
          </p:nvPr>
        </p:nvGraphicFramePr>
        <p:xfrm>
          <a:off x="107504" y="167123"/>
          <a:ext cx="8928992" cy="63756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85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804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637627">
                <a:tc>
                  <a:txBody>
                    <a:bodyPr/>
                    <a:lstStyle/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Детский сад 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2100</a:t>
                      </a:r>
                      <a:endParaRPr lang="ru-RU" sz="2400" b="1" i="1" dirty="0" smtClean="0">
                        <a:solidFill>
                          <a:srgbClr val="42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рождения до школы</a:t>
                      </a:r>
                      <a:endParaRPr lang="ru-RU" sz="2400" b="1" i="1" dirty="0" smtClean="0">
                        <a:solidFill>
                          <a:srgbClr val="42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сопровождения развития, способствующего амплификации и формированию социального опыта на основе удовлетворения жизненных потребностей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08916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Диалог 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эмоционального благополучия, развития и воспитания – с учетом образовательных запросов</a:t>
                      </a:r>
                      <a:r>
                        <a:rPr lang="ru-R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особенностей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408916">
                <a:tc>
                  <a:txBody>
                    <a:bodyPr/>
                    <a:lstStyle/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 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детей с ТНР</a:t>
                      </a:r>
                      <a:endParaRPr lang="ru-RU" sz="2400" b="0" i="1" u="sng" dirty="0" smtClean="0">
                        <a:solidFill>
                          <a:srgbClr val="42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Проектирование модели, обеспечивающей создание условий для развития, позитивной социализации, развития инициативы на основе сотрудничества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98723">
                <a:tc>
                  <a:txBody>
                    <a:bodyPr/>
                    <a:lstStyle/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u="none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Мир открытий</a:t>
                      </a: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i="1" u="none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Мозаика</a:t>
                      </a: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i="1" u="none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Накопление культурного опыта в процессе активного взаимодействия с окружающим миром, готовности к непрерывному саморазвитию и успешной самореализации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36304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754326"/>
            <a:ext cx="88569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534988" algn="l"/>
                <a:tab pos="712788" algn="l"/>
              </a:tabLst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ресурса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творческого воображения,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устойчивой мотивации к познанию и творчеству,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</a:p>
          <a:p>
            <a:pPr algn="just">
              <a:lnSpc>
                <a:spcPct val="150000"/>
              </a:lnSpc>
              <a:tabLst>
                <a:tab pos="534988" algn="l"/>
                <a:tab pos="712788" algn="l"/>
              </a:tabLst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534988" algn="l"/>
                <a:tab pos="712788" algn="l"/>
              </a:tabLs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сказочная метафора в центре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сценария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один из основных способов предъявления информации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важнейшее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амплификации детского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534988" algn="l"/>
                <a:tab pos="712788" algn="l"/>
              </a:tabLst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534988" algn="l"/>
                <a:tab pos="712788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Высокая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развития у детей с нормой и глубина компенсаторных процессов у детей с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проблемами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0"/>
            <a:ext cx="79464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«Диалог»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260649"/>
            <a:ext cx="8784976" cy="648072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 marL="341313" indent="0" algn="just">
              <a:lnSpc>
                <a:spcPct val="150000"/>
              </a:lnSpc>
              <a:buNone/>
              <a:tabLst>
                <a:tab pos="534988" algn="l"/>
              </a:tabLst>
            </a:pPr>
            <a:endParaRPr lang="ru-RU" sz="2000" dirty="0"/>
          </a:p>
          <a:p>
            <a:pPr marL="341313" indent="0" algn="just">
              <a:lnSpc>
                <a:spcPct val="150000"/>
              </a:lnSpc>
              <a:buNone/>
              <a:tabLst>
                <a:tab pos="534988" algn="l"/>
              </a:tabLst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4213" indent="-342900" algn="just">
              <a:lnSpc>
                <a:spcPct val="150000"/>
              </a:lnSpc>
              <a:tabLst>
                <a:tab pos="534988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инклюзивного образования детей с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ОВЗ;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4213" indent="-342900" algn="just">
              <a:lnSpc>
                <a:spcPct val="150000"/>
              </a:lnSpc>
              <a:tabLst>
                <a:tab pos="534988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ступенчатой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постижения образов окружающего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мира:</a:t>
            </a:r>
          </a:p>
          <a:p>
            <a:pPr marL="1436687" indent="0" algn="just">
              <a:lnSpc>
                <a:spcPct val="150000"/>
              </a:lnSpc>
              <a:buNone/>
              <a:tabLst>
                <a:tab pos="898525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увидеть (наблюдение за миром); </a:t>
            </a:r>
          </a:p>
          <a:p>
            <a:pPr marL="1436687" indent="0" algn="just">
              <a:lnSpc>
                <a:spcPct val="150000"/>
              </a:lnSpc>
              <a:buNone/>
              <a:tabLst>
                <a:tab pos="898525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услышать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(звуки окружения);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6687" indent="0" algn="just">
              <a:lnSpc>
                <a:spcPct val="150000"/>
              </a:lnSpc>
              <a:buNone/>
              <a:tabLst>
                <a:tab pos="898525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обыграть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(телом, умом, лицом — пантомима, пластика);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6687" indent="0" algn="just">
              <a:lnSpc>
                <a:spcPct val="150000"/>
              </a:lnSpc>
              <a:buNone/>
              <a:tabLst>
                <a:tab pos="898525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создать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(самостоятельная деятельность)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55575" y="260648"/>
            <a:ext cx="78024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«Мозаика»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8252197"/>
              </p:ext>
            </p:extLst>
          </p:nvPr>
        </p:nvGraphicFramePr>
        <p:xfrm>
          <a:off x="251520" y="404665"/>
          <a:ext cx="8640960" cy="6228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407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026997">
                <a:tc>
                  <a:txBody>
                    <a:bodyPr/>
                    <a:lstStyle/>
                    <a:p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«Первые шаги»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целостной личности, самостоятельности, эмоциональной отзывчивости, творческого потенциала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97338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«Радуга» </a:t>
                      </a: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«Образование 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процветания» </a:t>
                      </a: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в процессе коммуникации, познавательно-исследовательской деятельности, обеспечивающих позитивную социализацию, способствующих формированию культуры личности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340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«Развитие»</a:t>
                      </a:r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4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b="1" i="1" dirty="0" err="1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ОткрытиЯ</a:t>
                      </a:r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в процессе деятельности, способствующей формированию общей культуры личности, позитивной социализации; охрана здоровья независимо от места проживания, пола, нации, языка, социального статуса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83659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«Разноцветная планета»</a:t>
                      </a:r>
                      <a:endParaRPr lang="ru-RU" sz="24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личности на основе общечеловеческих и национальных ценностей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43505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260649"/>
            <a:ext cx="8784976" cy="648072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 marL="177800" indent="357188" algn="just">
              <a:lnSpc>
                <a:spcPct val="150000"/>
              </a:lnSpc>
              <a:buNone/>
              <a:tabLst>
                <a:tab pos="712788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воздействия 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раннего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отвечают потребностям и возможностям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способствуют его полноценному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</a:t>
            </a:r>
          </a:p>
          <a:p>
            <a:pPr marL="177800" indent="357188" algn="just">
              <a:lnSpc>
                <a:spcPct val="150000"/>
              </a:lnSpc>
              <a:buNone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357188" algn="just">
              <a:lnSpc>
                <a:spcPct val="150000"/>
              </a:lnSpc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основанные 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 исследованиях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психологических закономерностях развития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младенческого и раннего возраста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5" y="260648"/>
            <a:ext cx="78024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«Первые шаги»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014974"/>
            <a:ext cx="849694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534988"/>
            <a:r>
              <a:rPr lang="ru-RU" dirty="0" smtClean="0"/>
              <a:t>	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534988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8367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6364299"/>
              </p:ext>
            </p:extLst>
          </p:nvPr>
        </p:nvGraphicFramePr>
        <p:xfrm>
          <a:off x="179512" y="1039961"/>
          <a:ext cx="8784976" cy="5852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25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4238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37261"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Первые шаги</a:t>
                      </a:r>
                      <a:endParaRPr lang="ru-RU" sz="20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целостной личности, самостоятельности, эмоциональной отзывчивости, творческого потенциала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48083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Радуга </a:t>
                      </a:r>
                    </a:p>
                    <a:p>
                      <a:pPr algn="ctr"/>
                      <a:endParaRPr lang="ru-RU" sz="20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 для процветания </a:t>
                      </a:r>
                    </a:p>
                    <a:p>
                      <a:pPr algn="ctr"/>
                      <a:endParaRPr lang="ru-RU" sz="20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в процессе коммуникации, познавательно-исследовательской деятельности, обеспечивающих позитивную социализацию, способствующих формированию культуры личности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95342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</a:t>
                      </a:r>
                    </a:p>
                    <a:p>
                      <a:pPr algn="ctr"/>
                      <a:endParaRPr lang="ru-RU" sz="20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b="1" i="1" dirty="0" err="1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ОткрытиЯ</a:t>
                      </a:r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в процессе деятельности, способствующей формированию общей культуры личности, позитивной социализации; охрана здоровья независимо от места проживания, пола, нации, языка, социального статуса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37261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Разноцветная планета</a:t>
                      </a:r>
                      <a:endParaRPr lang="ru-RU" sz="20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личности на основе общечеловеческих и национальных ценностей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259632" y="116632"/>
            <a:ext cx="66247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Цели программ</a:t>
            </a:r>
          </a:p>
        </p:txBody>
      </p:sp>
    </p:spTree>
    <p:extLst>
      <p:ext uri="{BB962C8B-B14F-4D97-AF65-F5344CB8AC3E}">
        <p14:creationId xmlns:p14="http://schemas.microsoft.com/office/powerpoint/2010/main" val="7581344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1242276"/>
              </p:ext>
            </p:extLst>
          </p:nvPr>
        </p:nvGraphicFramePr>
        <p:xfrm>
          <a:off x="251520" y="897105"/>
          <a:ext cx="8640960" cy="34679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28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281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501046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Успех </a:t>
                      </a:r>
                    </a:p>
                    <a:p>
                      <a:pPr algn="ctr"/>
                      <a:endParaRPr lang="ru-RU" sz="2000" b="1" i="1" dirty="0" smtClean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Тропинки </a:t>
                      </a:r>
                    </a:p>
                    <a:p>
                      <a:pPr algn="ctr"/>
                      <a:endParaRPr lang="ru-RU" sz="20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общей культуры, развитие равных возможностей развития независимо от проживания, пола, нации, языка и социального статуса; равного доступа к образованию с учётом разнообразия особых образовательных потребностей и индивидуальных возможностей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66953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42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Феникс </a:t>
                      </a:r>
                      <a:endParaRPr lang="ru-RU" sz="2000" b="1" i="1" dirty="0">
                        <a:solidFill>
                          <a:srgbClr val="42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интеллектуально - спортивной среды</a:t>
                      </a:r>
                      <a:r>
                        <a:rPr lang="ru-RU" sz="20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развития социально-коммуникативных и познавательных свойств</a:t>
                      </a:r>
                      <a:endParaRPr lang="ru-RU" sz="20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979712" y="0"/>
            <a:ext cx="540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Цели программ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060177"/>
              </p:ext>
            </p:extLst>
          </p:nvPr>
        </p:nvGraphicFramePr>
        <p:xfrm>
          <a:off x="251520" y="4365104"/>
          <a:ext cx="8640960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912768"/>
              </a:tblGrid>
              <a:tr h="1728192">
                <a:tc>
                  <a:txBody>
                    <a:bodyPr/>
                    <a:lstStyle/>
                    <a:p>
                      <a:pPr marL="0" marR="0" indent="0" algn="ctr" defTabSz="9142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1" u="none" dirty="0" smtClean="0">
                          <a:solidFill>
                            <a:srgbClr val="42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Миры детства:</a:t>
                      </a:r>
                      <a:r>
                        <a:rPr lang="ru-RU" sz="2000" b="1" i="1" u="none" baseline="0" dirty="0" smtClean="0">
                          <a:solidFill>
                            <a:srgbClr val="42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конструирование возможностей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42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разнообразия детства, конструирование возможного мира ребенка посредством проектирования социальной ситуации развития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3786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260649"/>
            <a:ext cx="8784976" cy="648072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/>
              <a:t>	</a:t>
            </a:r>
            <a:r>
              <a:rPr lang="ru-RU" sz="2000" dirty="0" smtClean="0"/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«Успех»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844824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8500" indent="-342900" algn="just" defTabSz="5349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активно-положительно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мотивирован 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достижение цели;</a:t>
            </a:r>
            <a:endParaRPr lang="ru-RU" sz="2000" b="1" dirty="0" smtClean="0"/>
          </a:p>
          <a:p>
            <a:pPr marL="712788" indent="-357188" algn="just" defTabSz="5349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dirty="0" smtClean="0"/>
              <a:t>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тношение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ребёнку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к самостоятельной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ценности; </a:t>
            </a:r>
          </a:p>
          <a:p>
            <a:pPr marL="712788" indent="-357188" algn="just" defTabSz="5349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выходы личностного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подхода:</a:t>
            </a:r>
          </a:p>
          <a:p>
            <a:pPr marL="1081088" indent="-368300" algn="just" defTabSz="534988">
              <a:lnSpc>
                <a:spcPct val="150000"/>
              </a:lnSpc>
              <a:buFontTx/>
              <a:buChar char="-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приоритетное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базиса личности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ребёнка,</a:t>
            </a:r>
          </a:p>
          <a:p>
            <a:pPr marL="1081088" indent="-368300" algn="just" defTabSz="534988">
              <a:lnSpc>
                <a:spcPct val="150000"/>
              </a:lnSpc>
              <a:buFontTx/>
              <a:buChar char="-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 образовательного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процесса: ребёнок не сундучок, в который можно переложить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опыт. Он усваивает образовательный материал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когда тот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объективного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становится субъективным,</a:t>
            </a:r>
          </a:p>
          <a:p>
            <a:pPr marL="1081088" indent="-368300" algn="just" defTabSz="534988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утверждение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образовательном процессе субъект-субъектных (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партнёрских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отношений между взрослыми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</a:p>
          <a:p>
            <a:pPr algn="just" defTabSz="534988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49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260649"/>
            <a:ext cx="8784976" cy="648072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/>
              <a:t>	</a:t>
            </a:r>
            <a:r>
              <a:rPr lang="ru-RU" sz="2000" dirty="0" smtClean="0"/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5" y="260648"/>
            <a:ext cx="78024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Особенности программы </a:t>
            </a:r>
          </a:p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«Феникс»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014974"/>
            <a:ext cx="849694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534988"/>
            <a:r>
              <a:rPr lang="ru-RU" dirty="0" smtClean="0"/>
              <a:t>	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534988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2507416"/>
            <a:ext cx="8784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4988" algn="just">
              <a:lnSpc>
                <a:spcPct val="150000"/>
              </a:lnSpc>
            </a:pPr>
            <a:endParaRPr lang="ru-RU" sz="2000" b="1" dirty="0" smtClean="0">
              <a:solidFill>
                <a:srgbClr val="42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ориентирована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формирование личностного развития ребенка 4 и более лет, посредством вовлечения в интеллектуально-спортивную игру (шахматы)</a:t>
            </a:r>
          </a:p>
          <a:p>
            <a:pPr indent="534988" algn="just">
              <a:lnSpc>
                <a:spcPct val="150000"/>
              </a:lnSpc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just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реализации данной программы не требуется специальных шахматных знаний, взрослый может пройти курс обучения вместе с обучающимися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8968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3947</TotalTime>
  <Words>1360</Words>
  <Application>Microsoft Office PowerPoint</Application>
  <PresentationFormat>Экран (4:3)</PresentationFormat>
  <Paragraphs>379</Paragraphs>
  <Slides>26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</vt:lpstr>
      <vt:lpstr>Calibri</vt:lpstr>
      <vt:lpstr>Palatino Linotype</vt:lpstr>
      <vt:lpstr>Times New Roman</vt:lpstr>
      <vt:lpstr>Verdana</vt:lpstr>
      <vt:lpstr>Тема1</vt:lpstr>
      <vt:lpstr>1_Тема Office</vt:lpstr>
      <vt:lpstr> Обзор  примерных  образовательных программ дошкольного образования</vt:lpstr>
      <vt:lpstr>Навигатор  образовательных программ  дошкольного образования </vt:lpstr>
      <vt:lpstr>Навигатор  образовательных программ  дошкольного образования</vt:lpstr>
      <vt:lpstr>Навигатор  образовательных программ  дошкольного образования</vt:lpstr>
      <vt:lpstr>Навигатор  образовательных программ  дошкольного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«Обзор примерных образовательных программ»</dc:title>
  <dc:creator>Наталия Герасименко</dc:creator>
  <cp:lastModifiedBy>Конкурс</cp:lastModifiedBy>
  <cp:revision>164</cp:revision>
  <dcterms:created xsi:type="dcterms:W3CDTF">2014-11-03T14:13:28Z</dcterms:created>
  <dcterms:modified xsi:type="dcterms:W3CDTF">2017-08-25T06:45:01Z</dcterms:modified>
</cp:coreProperties>
</file>