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2" r:id="rId1"/>
  </p:sldMasterIdLst>
  <p:notesMasterIdLst>
    <p:notesMasterId r:id="rId24"/>
  </p:notesMasterIdLst>
  <p:sldIdLst>
    <p:sldId id="259" r:id="rId2"/>
    <p:sldId id="277" r:id="rId3"/>
    <p:sldId id="261" r:id="rId4"/>
    <p:sldId id="262" r:id="rId5"/>
    <p:sldId id="264" r:id="rId6"/>
    <p:sldId id="265" r:id="rId7"/>
    <p:sldId id="266" r:id="rId8"/>
    <p:sldId id="311" r:id="rId9"/>
    <p:sldId id="312" r:id="rId10"/>
    <p:sldId id="313" r:id="rId11"/>
    <p:sldId id="268" r:id="rId12"/>
    <p:sldId id="271" r:id="rId13"/>
    <p:sldId id="314" r:id="rId14"/>
    <p:sldId id="273" r:id="rId15"/>
    <p:sldId id="315" r:id="rId16"/>
    <p:sldId id="291" r:id="rId17"/>
    <p:sldId id="296" r:id="rId18"/>
    <p:sldId id="297" r:id="rId19"/>
    <p:sldId id="301" r:id="rId20"/>
    <p:sldId id="309" r:id="rId21"/>
    <p:sldId id="316" r:id="rId22"/>
    <p:sldId id="31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FA6B60"/>
    <a:srgbClr val="00FFCC"/>
    <a:srgbClr val="8420C2"/>
    <a:srgbClr val="059D4D"/>
    <a:srgbClr val="36A09D"/>
    <a:srgbClr val="BC9DF9"/>
    <a:srgbClr val="FFFF00"/>
    <a:srgbClr val="83F986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945" autoAdjust="0"/>
  </p:normalViewPr>
  <p:slideViewPr>
    <p:cSldViewPr>
      <p:cViewPr varScale="1">
        <p:scale>
          <a:sx n="98" d="100"/>
          <a:sy n="98" d="100"/>
        </p:scale>
        <p:origin x="35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3FE3BB-8874-45A1-AC89-7FCB7463BE8D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68C5A6D6-117C-4EAB-A621-CC790D184FB0}" type="pres">
      <dgm:prSet presAssocID="{913FE3BB-8874-45A1-AC89-7FCB7463BE8D}" presName="compositeShape" presStyleCnt="0">
        <dgm:presLayoutVars>
          <dgm:chMax val="7"/>
          <dgm:dir/>
          <dgm:resizeHandles val="exact"/>
        </dgm:presLayoutVars>
      </dgm:prSet>
      <dgm:spPr/>
    </dgm:pt>
  </dgm:ptLst>
  <dgm:cxnLst>
    <dgm:cxn modelId="{4DB363F4-02CA-4206-A859-14C307FA7800}" type="presOf" srcId="{913FE3BB-8874-45A1-AC89-7FCB7463BE8D}" destId="{68C5A6D6-117C-4EAB-A621-CC790D184FB0}" srcOrd="0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D5DCC8-7856-4A43-A82C-EA18A0726724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227E28E7-1CAE-42E1-B803-ABAB0199BAD6}">
      <dgm:prSet phldrT="[Текст]" custT="1"/>
      <dgm:spPr>
        <a:solidFill>
          <a:srgbClr val="8420C2"/>
        </a:solidFill>
      </dgm:spPr>
      <dgm:t>
        <a:bodyPr/>
        <a:lstStyle/>
        <a:p>
          <a:endParaRPr lang="ru-RU" sz="2000" dirty="0" smtClean="0">
            <a:latin typeface="Times New Roman" pitchFamily="18" charset="0"/>
            <a:cs typeface="Times New Roman" pitchFamily="18" charset="0"/>
          </a:endParaRPr>
        </a:p>
        <a:p>
          <a:endParaRPr lang="ru-RU" sz="2000" dirty="0" smtClean="0">
            <a:latin typeface="Times New Roman" pitchFamily="18" charset="0"/>
            <a:cs typeface="Times New Roman" pitchFamily="18" charset="0"/>
          </a:endParaRP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Физическое</a:t>
          </a:r>
        </a:p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 развитие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107EF240-A271-4341-9251-54B2A874ED1E}" type="parTrans" cxnId="{3F2DA33E-DE0C-43A8-B8E0-5E7A4E3F58EA}">
      <dgm:prSet/>
      <dgm:spPr/>
      <dgm:t>
        <a:bodyPr/>
        <a:lstStyle/>
        <a:p>
          <a:endParaRPr lang="ru-RU"/>
        </a:p>
      </dgm:t>
    </dgm:pt>
    <dgm:pt modelId="{3003196D-90F1-4955-84BC-553546A086D3}" type="sibTrans" cxnId="{3F2DA33E-DE0C-43A8-B8E0-5E7A4E3F58EA}">
      <dgm:prSet/>
      <dgm:spPr/>
      <dgm:t>
        <a:bodyPr/>
        <a:lstStyle/>
        <a:p>
          <a:endParaRPr lang="ru-RU"/>
        </a:p>
      </dgm:t>
    </dgm:pt>
    <dgm:pt modelId="{4188DAE6-46D3-4A7E-8B8C-717BEF0EAA25}">
      <dgm:prSet phldrT="[Текст]" custT="1"/>
      <dgm:spPr>
        <a:solidFill>
          <a:srgbClr val="00FFCC"/>
        </a:solidFill>
      </dgm:spPr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Познавательное развитие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6A9336E-2E31-4DEB-B104-7C846F0F2ACB}" type="parTrans" cxnId="{4EE492D3-EC92-47C4-B6EA-17AD70616429}">
      <dgm:prSet/>
      <dgm:spPr/>
      <dgm:t>
        <a:bodyPr/>
        <a:lstStyle/>
        <a:p>
          <a:endParaRPr lang="ru-RU"/>
        </a:p>
      </dgm:t>
    </dgm:pt>
    <dgm:pt modelId="{66134C2C-C29C-492C-B4D8-82E52CDFCF81}" type="sibTrans" cxnId="{4EE492D3-EC92-47C4-B6EA-17AD70616429}">
      <dgm:prSet/>
      <dgm:spPr/>
      <dgm:t>
        <a:bodyPr/>
        <a:lstStyle/>
        <a:p>
          <a:endParaRPr lang="ru-RU"/>
        </a:p>
      </dgm:t>
    </dgm:pt>
    <dgm:pt modelId="{75A0D02E-C12F-4138-9A26-04BCD88F6BCD}">
      <dgm:prSet phldrT="[Текст]" custT="1"/>
      <dgm:spPr>
        <a:solidFill>
          <a:srgbClr val="D60093"/>
        </a:solidFill>
      </dgm:spPr>
      <dgm:t>
        <a:bodyPr/>
        <a:lstStyle/>
        <a:p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Социально-коммуникативное развитие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B7431328-7417-4E5A-8B33-B2BC28966F05}" type="parTrans" cxnId="{4CB70F2C-37EF-418A-8B88-01E5AE799F19}">
      <dgm:prSet/>
      <dgm:spPr/>
      <dgm:t>
        <a:bodyPr/>
        <a:lstStyle/>
        <a:p>
          <a:endParaRPr lang="ru-RU"/>
        </a:p>
      </dgm:t>
    </dgm:pt>
    <dgm:pt modelId="{D68E3CDC-8173-49B8-9B93-3E6FA56F4AAC}" type="sibTrans" cxnId="{4CB70F2C-37EF-418A-8B88-01E5AE799F19}">
      <dgm:prSet/>
      <dgm:spPr/>
      <dgm:t>
        <a:bodyPr/>
        <a:lstStyle/>
        <a:p>
          <a:endParaRPr lang="ru-RU"/>
        </a:p>
      </dgm:t>
    </dgm:pt>
    <dgm:pt modelId="{84B76490-737A-47B1-8757-75061AC88C67}" type="pres">
      <dgm:prSet presAssocID="{1AD5DCC8-7856-4A43-A82C-EA18A0726724}" presName="Name0" presStyleCnt="0">
        <dgm:presLayoutVars>
          <dgm:dir/>
          <dgm:animLvl val="lvl"/>
          <dgm:resizeHandles val="exact"/>
        </dgm:presLayoutVars>
      </dgm:prSet>
      <dgm:spPr/>
    </dgm:pt>
    <dgm:pt modelId="{9541D5B3-A51C-4B89-BC93-98034BF96F86}" type="pres">
      <dgm:prSet presAssocID="{227E28E7-1CAE-42E1-B803-ABAB0199BAD6}" presName="Name8" presStyleCnt="0"/>
      <dgm:spPr/>
    </dgm:pt>
    <dgm:pt modelId="{F8AA85AC-66F2-4D12-9176-27782A072D4A}" type="pres">
      <dgm:prSet presAssocID="{227E28E7-1CAE-42E1-B803-ABAB0199BAD6}" presName="level" presStyleLbl="node1" presStyleIdx="0" presStyleCnt="3" custScaleX="80265" custScaleY="1033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9F118F-E600-4727-BD96-EB08889E7A80}" type="pres">
      <dgm:prSet presAssocID="{227E28E7-1CAE-42E1-B803-ABAB0199BAD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3D7D0C-F6CE-4D56-BB89-66B7CA8BCC77}" type="pres">
      <dgm:prSet presAssocID="{4188DAE6-46D3-4A7E-8B8C-717BEF0EAA25}" presName="Name8" presStyleCnt="0"/>
      <dgm:spPr/>
    </dgm:pt>
    <dgm:pt modelId="{97380E73-C925-4EEB-A2F0-3FB39FDA1343}" type="pres">
      <dgm:prSet presAssocID="{4188DAE6-46D3-4A7E-8B8C-717BEF0EAA25}" presName="level" presStyleLbl="node1" presStyleIdx="1" presStyleCnt="3" custScaleX="86993" custLinFactNeighborX="209" custLinFactNeighborY="-105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BA4DB-BC1F-44A0-BE2D-F6AA1C5774BA}" type="pres">
      <dgm:prSet presAssocID="{4188DAE6-46D3-4A7E-8B8C-717BEF0EAA2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91F3B6-A6AE-4210-BAE9-1F37E1653931}" type="pres">
      <dgm:prSet presAssocID="{75A0D02E-C12F-4138-9A26-04BCD88F6BCD}" presName="Name8" presStyleCnt="0"/>
      <dgm:spPr/>
    </dgm:pt>
    <dgm:pt modelId="{21000586-B591-4F9A-9942-822F45D1DA11}" type="pres">
      <dgm:prSet presAssocID="{75A0D02E-C12F-4138-9A26-04BCD88F6BCD}" presName="level" presStyleLbl="node1" presStyleIdx="2" presStyleCnt="3" custScaleX="9218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0D7D51-623A-467A-8772-EFC3D2AC368D}" type="pres">
      <dgm:prSet presAssocID="{75A0D02E-C12F-4138-9A26-04BCD88F6B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BF8188-E80E-4FF5-9E99-79CB2CB2A4F7}" type="presOf" srcId="{75A0D02E-C12F-4138-9A26-04BCD88F6BCD}" destId="{740D7D51-623A-467A-8772-EFC3D2AC368D}" srcOrd="1" destOrd="0" presId="urn:microsoft.com/office/officeart/2005/8/layout/pyramid1"/>
    <dgm:cxn modelId="{C1639953-40AB-450C-A8A8-3F65CA6C1245}" type="presOf" srcId="{4188DAE6-46D3-4A7E-8B8C-717BEF0EAA25}" destId="{97380E73-C925-4EEB-A2F0-3FB39FDA1343}" srcOrd="0" destOrd="0" presId="urn:microsoft.com/office/officeart/2005/8/layout/pyramid1"/>
    <dgm:cxn modelId="{C3CC6404-C49C-42ED-9195-80C0D7AD7127}" type="presOf" srcId="{4188DAE6-46D3-4A7E-8B8C-717BEF0EAA25}" destId="{8A3BA4DB-BC1F-44A0-BE2D-F6AA1C5774BA}" srcOrd="1" destOrd="0" presId="urn:microsoft.com/office/officeart/2005/8/layout/pyramid1"/>
    <dgm:cxn modelId="{D5292FDD-AC63-474B-9323-8269E063D754}" type="presOf" srcId="{227E28E7-1CAE-42E1-B803-ABAB0199BAD6}" destId="{B19F118F-E600-4727-BD96-EB08889E7A80}" srcOrd="1" destOrd="0" presId="urn:microsoft.com/office/officeart/2005/8/layout/pyramid1"/>
    <dgm:cxn modelId="{24F4B670-6BC6-4730-BB0F-506D6E9FE15A}" type="presOf" srcId="{227E28E7-1CAE-42E1-B803-ABAB0199BAD6}" destId="{F8AA85AC-66F2-4D12-9176-27782A072D4A}" srcOrd="0" destOrd="0" presId="urn:microsoft.com/office/officeart/2005/8/layout/pyramid1"/>
    <dgm:cxn modelId="{4CB70F2C-37EF-418A-8B88-01E5AE799F19}" srcId="{1AD5DCC8-7856-4A43-A82C-EA18A0726724}" destId="{75A0D02E-C12F-4138-9A26-04BCD88F6BCD}" srcOrd="2" destOrd="0" parTransId="{B7431328-7417-4E5A-8B33-B2BC28966F05}" sibTransId="{D68E3CDC-8173-49B8-9B93-3E6FA56F4AAC}"/>
    <dgm:cxn modelId="{3F2DA33E-DE0C-43A8-B8E0-5E7A4E3F58EA}" srcId="{1AD5DCC8-7856-4A43-A82C-EA18A0726724}" destId="{227E28E7-1CAE-42E1-B803-ABAB0199BAD6}" srcOrd="0" destOrd="0" parTransId="{107EF240-A271-4341-9251-54B2A874ED1E}" sibTransId="{3003196D-90F1-4955-84BC-553546A086D3}"/>
    <dgm:cxn modelId="{C425DC9F-D68E-43DA-B529-14981E5C8412}" type="presOf" srcId="{1AD5DCC8-7856-4A43-A82C-EA18A0726724}" destId="{84B76490-737A-47B1-8757-75061AC88C67}" srcOrd="0" destOrd="0" presId="urn:microsoft.com/office/officeart/2005/8/layout/pyramid1"/>
    <dgm:cxn modelId="{BB000677-878F-4AA8-93FF-4F7A9AE87D53}" type="presOf" srcId="{75A0D02E-C12F-4138-9A26-04BCD88F6BCD}" destId="{21000586-B591-4F9A-9942-822F45D1DA11}" srcOrd="0" destOrd="0" presId="urn:microsoft.com/office/officeart/2005/8/layout/pyramid1"/>
    <dgm:cxn modelId="{4EE492D3-EC92-47C4-B6EA-17AD70616429}" srcId="{1AD5DCC8-7856-4A43-A82C-EA18A0726724}" destId="{4188DAE6-46D3-4A7E-8B8C-717BEF0EAA25}" srcOrd="1" destOrd="0" parTransId="{66A9336E-2E31-4DEB-B104-7C846F0F2ACB}" sibTransId="{66134C2C-C29C-492C-B4D8-82E52CDFCF81}"/>
    <dgm:cxn modelId="{C291AB81-FD9F-4BC8-961D-4037CB4D8901}" type="presParOf" srcId="{84B76490-737A-47B1-8757-75061AC88C67}" destId="{9541D5B3-A51C-4B89-BC93-98034BF96F86}" srcOrd="0" destOrd="0" presId="urn:microsoft.com/office/officeart/2005/8/layout/pyramid1"/>
    <dgm:cxn modelId="{8DC2DA6B-45E4-47F1-8723-B782EA4C097D}" type="presParOf" srcId="{9541D5B3-A51C-4B89-BC93-98034BF96F86}" destId="{F8AA85AC-66F2-4D12-9176-27782A072D4A}" srcOrd="0" destOrd="0" presId="urn:microsoft.com/office/officeart/2005/8/layout/pyramid1"/>
    <dgm:cxn modelId="{F05D7701-9B73-4245-899C-964D226F0731}" type="presParOf" srcId="{9541D5B3-A51C-4B89-BC93-98034BF96F86}" destId="{B19F118F-E600-4727-BD96-EB08889E7A80}" srcOrd="1" destOrd="0" presId="urn:microsoft.com/office/officeart/2005/8/layout/pyramid1"/>
    <dgm:cxn modelId="{7205C74A-C0EF-4867-942A-76871215C467}" type="presParOf" srcId="{84B76490-737A-47B1-8757-75061AC88C67}" destId="{203D7D0C-F6CE-4D56-BB89-66B7CA8BCC77}" srcOrd="1" destOrd="0" presId="urn:microsoft.com/office/officeart/2005/8/layout/pyramid1"/>
    <dgm:cxn modelId="{9C892192-20B8-4678-8F57-03C1186A4E51}" type="presParOf" srcId="{203D7D0C-F6CE-4D56-BB89-66B7CA8BCC77}" destId="{97380E73-C925-4EEB-A2F0-3FB39FDA1343}" srcOrd="0" destOrd="0" presId="urn:microsoft.com/office/officeart/2005/8/layout/pyramid1"/>
    <dgm:cxn modelId="{F6E605F8-B593-4F43-9B54-5F81D8A9503F}" type="presParOf" srcId="{203D7D0C-F6CE-4D56-BB89-66B7CA8BCC77}" destId="{8A3BA4DB-BC1F-44A0-BE2D-F6AA1C5774BA}" srcOrd="1" destOrd="0" presId="urn:microsoft.com/office/officeart/2005/8/layout/pyramid1"/>
    <dgm:cxn modelId="{CE231A0A-BF83-404F-A23A-7D9A6691D6E0}" type="presParOf" srcId="{84B76490-737A-47B1-8757-75061AC88C67}" destId="{4691F3B6-A6AE-4210-BAE9-1F37E1653931}" srcOrd="2" destOrd="0" presId="urn:microsoft.com/office/officeart/2005/8/layout/pyramid1"/>
    <dgm:cxn modelId="{1144E507-863E-4E44-9C5D-9A10115318CB}" type="presParOf" srcId="{4691F3B6-A6AE-4210-BAE9-1F37E1653931}" destId="{21000586-B591-4F9A-9942-822F45D1DA11}" srcOrd="0" destOrd="0" presId="urn:microsoft.com/office/officeart/2005/8/layout/pyramid1"/>
    <dgm:cxn modelId="{30995275-F498-4C30-8353-6D044AE22819}" type="presParOf" srcId="{4691F3B6-A6AE-4210-BAE9-1F37E1653931}" destId="{740D7D51-623A-467A-8772-EFC3D2AC368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AA85AC-66F2-4D12-9176-27782A072D4A}">
      <dsp:nvSpPr>
        <dsp:cNvPr id="0" name=""/>
        <dsp:cNvSpPr/>
      </dsp:nvSpPr>
      <dsp:spPr>
        <a:xfrm>
          <a:off x="2214581" y="0"/>
          <a:ext cx="1666837" cy="1717121"/>
        </a:xfrm>
        <a:prstGeom prst="trapezoid">
          <a:avLst>
            <a:gd name="adj" fmla="val 62294"/>
          </a:avLst>
        </a:prstGeom>
        <a:solidFill>
          <a:srgbClr val="8420C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Физическое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 развитие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14581" y="0"/>
        <a:ext cx="1666837" cy="1717121"/>
      </dsp:txXfrm>
    </dsp:sp>
    <dsp:sp modelId="{97380E73-C925-4EEB-A2F0-3FB39FDA1343}">
      <dsp:nvSpPr>
        <dsp:cNvPr id="0" name=""/>
        <dsp:cNvSpPr/>
      </dsp:nvSpPr>
      <dsp:spPr>
        <a:xfrm>
          <a:off x="1279128" y="1699540"/>
          <a:ext cx="3554824" cy="1661719"/>
        </a:xfrm>
        <a:prstGeom prst="trapezoid">
          <a:avLst>
            <a:gd name="adj" fmla="val 60469"/>
          </a:avLst>
        </a:prstGeom>
        <a:solidFill>
          <a:srgbClr val="00FF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Познавательное развитие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01222" y="1699540"/>
        <a:ext cx="2310635" cy="1661719"/>
      </dsp:txXfrm>
    </dsp:sp>
    <dsp:sp modelId="{21000586-B591-4F9A-9942-822F45D1DA11}">
      <dsp:nvSpPr>
        <dsp:cNvPr id="0" name=""/>
        <dsp:cNvSpPr/>
      </dsp:nvSpPr>
      <dsp:spPr>
        <a:xfrm>
          <a:off x="238079" y="3378840"/>
          <a:ext cx="5619841" cy="1661719"/>
        </a:xfrm>
        <a:prstGeom prst="trapezoid">
          <a:avLst>
            <a:gd name="adj" fmla="val 60469"/>
          </a:avLst>
        </a:prstGeom>
        <a:solidFill>
          <a:srgbClr val="D6009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Социально-коммуникативное развитие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21551" y="3378840"/>
        <a:ext cx="3652896" cy="1661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AEB82C-E17F-4CF6-8052-F49C46A3F71F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67AF4-6DBC-4632-B9CF-38479FEBF6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22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49B1A-28DF-4B57-97C3-41912E681B15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247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E49B1A-28DF-4B57-97C3-41912E681B15}" type="slidenum">
              <a:rPr lang="ru-RU" smtClean="0"/>
              <a:pPr>
                <a:defRPr/>
              </a:pPr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6341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D48C-659F-4D7A-89CB-E21F6A3BF62D}" type="datetimeFigureOut">
              <a:rPr lang="ru-RU" smtClean="0"/>
              <a:pPr/>
              <a:t>01.09.2017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E79FC-2382-442B-BFEF-B51F0D420F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pull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857496"/>
            <a:ext cx="6768752" cy="136359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ОБРАЗОВАТЕЛЬНЫЕ</a:t>
            </a:r>
            <a:b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ТЕРРЕНКУРЫ НА</a:t>
            </a:r>
            <a:b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ТЕРРИТОРИИ ДОУ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3050" y="548680"/>
            <a:ext cx="8459430" cy="1152128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«ДЕТСКИЙ САД № 34» </a:t>
            </a:r>
          </a:p>
          <a:p>
            <a:endParaRPr lang="ru-RU" sz="1600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828092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Требования к развивающей предметно-пространственной среде ДОУ</a:t>
            </a:r>
          </a:p>
          <a:p>
            <a:pPr algn="ctr"/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обеспечивать возможность общения и совместной деятельности детей и взрослых, двигательной активности дошкольников, а также  возможности для уединения;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должна быть содержательно-насыщенной, трансформируемой, полифункциональной, вариативной, доступной и безопасной. 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inx960x640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18" y="1928802"/>
            <a:ext cx="5530365" cy="4147774"/>
          </a:xfrm>
        </p:spPr>
      </p:pic>
      <p:pic>
        <p:nvPicPr>
          <p:cNvPr id="6" name="Рисунок 5" descr="68452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918" y="1928802"/>
            <a:ext cx="5530366" cy="41477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43042" y="428604"/>
            <a:ext cx="7000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ТЕРРЕНКУР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Террен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 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местность, участок, территория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«Кур» -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лечение</a:t>
            </a:r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6924700" cy="1939916"/>
          </a:xfrm>
        </p:spPr>
        <p:txBody>
          <a:bodyPr>
            <a:noAutofit/>
          </a:bodyPr>
          <a:lstStyle/>
          <a:p>
            <a:pPr lvl="8" algn="l" rtl="0">
              <a:lnSpc>
                <a:spcPct val="150000"/>
              </a:lnSpc>
              <a:spcBef>
                <a:spcPct val="0"/>
              </a:spcBef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Образовательные терренкуры 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специально        организованные маршруты для детей на территории  ДОУ с посещением зоны игр, центров познавательно-исследовательской деятельности, экологических и оздоровительных троп.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IMG_0498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680" y="2204864"/>
            <a:ext cx="5976664" cy="4224532"/>
          </a:xfrm>
        </p:spPr>
      </p:pic>
      <p:pic>
        <p:nvPicPr>
          <p:cNvPr id="7" name="Рисунок 6" descr="IMG_047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1604" y="2204864"/>
            <a:ext cx="6215107" cy="4153094"/>
          </a:xfrm>
          <a:prstGeom prst="rect">
            <a:avLst/>
          </a:prstGeom>
        </p:spPr>
      </p:pic>
      <p:pic>
        <p:nvPicPr>
          <p:cNvPr id="9" name="Рисунок 8" descr="18_bol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166" y="2071678"/>
            <a:ext cx="6264696" cy="4357718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928670"/>
            <a:ext cx="8286808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ctr">
              <a:lnSpc>
                <a:spcPct val="80000"/>
              </a:lnSpc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 образовательного терренкура :</a:t>
            </a:r>
          </a:p>
          <a:p>
            <a:pPr marL="228600" indent="-228600">
              <a:lnSpc>
                <a:spcPct val="8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- оздоровление организма воспитанников, повышение уровня двигательной активности;</a:t>
            </a:r>
          </a:p>
          <a:p>
            <a:pPr marL="228600" indent="-228600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- познавательно-исследовательская деятельность детей и взрослых.</a:t>
            </a:r>
          </a:p>
          <a:p>
            <a:pPr marL="228600" indent="-228600" algn="just">
              <a:lnSpc>
                <a:spcPct val="8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 algn="just">
              <a:lnSpc>
                <a:spcPct val="8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 algn="just">
              <a:lnSpc>
                <a:spcPct val="80000"/>
              </a:lnSpc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Задачи образовательного терренкура :</a:t>
            </a:r>
          </a:p>
          <a:p>
            <a:pPr marL="228600" indent="-228600" algn="just">
              <a:lnSpc>
                <a:spcPct val="80000"/>
              </a:lnSpc>
            </a:pPr>
            <a:endParaRPr lang="ru-RU" sz="2000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28600" indent="-228600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-  упражнять детей в основных движениях;</a:t>
            </a:r>
          </a:p>
          <a:p>
            <a:pPr marL="228600" indent="-228600">
              <a:lnSpc>
                <a:spcPct val="80000"/>
              </a:lnSpc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-   развивать выносливость, ловкость, координацию движений, навыки самоорганизации;</a:t>
            </a:r>
          </a:p>
          <a:p>
            <a:pPr marL="228600" indent="-228600">
              <a:lnSpc>
                <a:spcPct val="80000"/>
              </a:lnSpc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indent="-228600">
              <a:lnSpc>
                <a:spcPct val="8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- воспитывать любознательность, ответственное отношение к прогулкам на природе, чувство коллективизма, взаимопомощи.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solnyishko-03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2" y="0"/>
            <a:ext cx="1928802" cy="1928802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524000" y="2060848"/>
          <a:ext cx="6096000" cy="3400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1600" y="332656"/>
            <a:ext cx="6912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Образовательные терренкуры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подразумевают интеграцию следующих образовательных областей: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500166" y="1428736"/>
          <a:ext cx="60960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050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24" y="857232"/>
            <a:ext cx="7679553" cy="5119702"/>
          </a:xfrm>
          <a:prstGeom prst="rect">
            <a:avLst/>
          </a:prstGeom>
        </p:spPr>
      </p:pic>
      <p:pic>
        <p:nvPicPr>
          <p:cNvPr id="6" name="Рисунок 5" descr="P107049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24" y="857231"/>
            <a:ext cx="7715304" cy="5322133"/>
          </a:xfrm>
          <a:prstGeom prst="rect">
            <a:avLst/>
          </a:prstGeom>
        </p:spPr>
      </p:pic>
      <p:pic>
        <p:nvPicPr>
          <p:cNvPr id="7" name="Рисунок 6" descr="IMG_0527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24" y="857232"/>
            <a:ext cx="7715304" cy="5357850"/>
          </a:xfrm>
          <a:prstGeom prst="rect">
            <a:avLst/>
          </a:prstGeom>
        </p:spPr>
      </p:pic>
      <p:pic>
        <p:nvPicPr>
          <p:cNvPr id="8" name="Рисунок 7" descr="12152_html_5e965ba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836712"/>
            <a:ext cx="7776864" cy="5400600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11" descr="IMG_0546.JPG"/>
          <p:cNvPicPr>
            <a:picLocks noGrp="1" noChangeAspect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6" y="1124744"/>
            <a:ext cx="6480720" cy="4824536"/>
          </a:xfrm>
        </p:spPr>
      </p:pic>
      <p:pic>
        <p:nvPicPr>
          <p:cNvPr id="13" name="Рисунок 12" descr="IMG_050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9652" y="1124744"/>
            <a:ext cx="6667823" cy="5040560"/>
          </a:xfrm>
          <a:prstGeom prst="rect">
            <a:avLst/>
          </a:prstGeom>
        </p:spPr>
      </p:pic>
      <p:pic>
        <p:nvPicPr>
          <p:cNvPr id="15" name="Рисунок 14" descr="IMG_050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052736"/>
            <a:ext cx="6696744" cy="5112568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3"/>
            <a:ext cx="84249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Станции маршрута терренкура</a:t>
            </a:r>
          </a:p>
          <a:p>
            <a:pPr algn="ctr"/>
            <a:endPara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052736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« В гостях у сказки»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8420C2"/>
                </a:solidFill>
                <a:latin typeface="Times New Roman" pitchFamily="18" charset="0"/>
                <a:cs typeface="Times New Roman" pitchFamily="18" charset="0"/>
              </a:rPr>
              <a:t>« Угадай-ка»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«Здоровей-ка»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8420C2"/>
                </a:solidFill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b="1" dirty="0" err="1" smtClean="0">
                <a:solidFill>
                  <a:srgbClr val="8420C2"/>
                </a:solidFill>
                <a:latin typeface="Times New Roman" pitchFamily="18" charset="0"/>
                <a:cs typeface="Times New Roman" pitchFamily="18" charset="0"/>
              </a:rPr>
              <a:t>Метеолаборатория</a:t>
            </a:r>
            <a:r>
              <a:rPr lang="ru-RU" b="1" dirty="0" smtClean="0">
                <a:solidFill>
                  <a:srgbClr val="8420C2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« </a:t>
            </a:r>
            <a:r>
              <a:rPr lang="ru-RU" b="1" dirty="0" err="1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Фито-бар</a:t>
            </a:r>
            <a:r>
              <a:rPr lang="ru-RU" b="1" dirty="0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8420C2"/>
                </a:solidFill>
                <a:latin typeface="Times New Roman" pitchFamily="18" charset="0"/>
                <a:cs typeface="Times New Roman" pitchFamily="18" charset="0"/>
              </a:rPr>
              <a:t>Игры на асфальте</a:t>
            </a:r>
          </a:p>
          <a:p>
            <a:pPr marL="342900" indent="-342900" algn="ctr">
              <a:buFontTx/>
              <a:buChar char="-"/>
            </a:pP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59D4D"/>
                </a:solidFill>
                <a:latin typeface="Times New Roman" pitchFamily="18" charset="0"/>
                <a:cs typeface="Times New Roman" pitchFamily="18" charset="0"/>
              </a:rPr>
              <a:t>«Школа пешехода»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None/>
            </a:pPr>
            <a:endParaRPr lang="ru-RU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oborudovanie-dlya-eksperimentirovaniya-na-territorii-detskogo-sada-38120-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124744"/>
            <a:ext cx="6696744" cy="5053946"/>
          </a:xfrm>
          <a:prstGeom prst="rect">
            <a:avLst/>
          </a:prstGeom>
        </p:spPr>
      </p:pic>
      <p:pic>
        <p:nvPicPr>
          <p:cNvPr id="4" name="Рисунок 3" descr="22f89fee46fffc99d0e6be197074f55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980728"/>
            <a:ext cx="6840760" cy="5130570"/>
          </a:xfrm>
          <a:prstGeom prst="rect">
            <a:avLst/>
          </a:prstGeom>
        </p:spPr>
      </p:pic>
      <p:pic>
        <p:nvPicPr>
          <p:cNvPr id="5" name="Рисунок 4" descr="e0000b324776337cd12b4103700d12a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5" y="980728"/>
            <a:ext cx="6912767" cy="5184575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терренк.театр\DSCN12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75656" y="692696"/>
            <a:ext cx="6667940" cy="5472608"/>
          </a:xfrm>
          <a:prstGeom prst="rect">
            <a:avLst/>
          </a:prstGeom>
          <a:noFill/>
        </p:spPr>
      </p:pic>
      <p:pic>
        <p:nvPicPr>
          <p:cNvPr id="7" name="Рисунок 6" descr="DSCN127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5657" y="692696"/>
            <a:ext cx="6696744" cy="5472608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8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85729"/>
            <a:ext cx="8229600" cy="10715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Содержание терренкура зависит от выбранной тематики, времени года и погоды 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275856" y="2852936"/>
            <a:ext cx="2867780" cy="13618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 терренкура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19670907">
            <a:off x="5448991" y="2198052"/>
            <a:ext cx="980348" cy="645102"/>
          </a:xfrm>
          <a:prstGeom prst="rightArrow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804911">
            <a:off x="6193307" y="3364303"/>
            <a:ext cx="916255" cy="64510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 rot="13140640">
            <a:off x="2811033" y="2299060"/>
            <a:ext cx="950206" cy="642942"/>
          </a:xfrm>
          <a:prstGeom prst="rightArrow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 rot="10154006">
            <a:off x="2266564" y="3294304"/>
            <a:ext cx="912977" cy="64294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 rot="8083580">
            <a:off x="2879201" y="4229582"/>
            <a:ext cx="912977" cy="642942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 rot="3453709">
            <a:off x="5485605" y="4234900"/>
            <a:ext cx="916044" cy="645251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 rot="5400000">
            <a:off x="4219982" y="4490026"/>
            <a:ext cx="916042" cy="645251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492105" y="1566572"/>
            <a:ext cx="2437613" cy="1505238"/>
          </a:xfrm>
          <a:prstGeom prst="roundRect">
            <a:avLst/>
          </a:prstGeom>
          <a:solidFill>
            <a:srgbClr val="99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 оздоровительных физических упражнений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137355" y="3639954"/>
            <a:ext cx="1792363" cy="100349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спортивные игры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64246" y="5068714"/>
            <a:ext cx="2222530" cy="100349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игры на внимание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564429" y="5425904"/>
            <a:ext cx="2079141" cy="10034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подвижные и дидактические игры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285852" y="5072074"/>
            <a:ext cx="1785950" cy="100013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сбор природного материала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42844" y="3214686"/>
            <a:ext cx="2040918" cy="150019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наблюдения за насекомыми, птицами, растениями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67544" y="1628800"/>
            <a:ext cx="2286016" cy="1000132"/>
          </a:xfrm>
          <a:prstGeom prst="roundRect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познавательные беседы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10553552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Требования к организации терренкура</a:t>
            </a: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и правила безопасности</a:t>
            </a:r>
          </a:p>
          <a:p>
            <a:endParaRPr lang="ru-RU" sz="2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варианты маршрутов разрабатываются с учетом физической нагрузки,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познавательного содержания, интересов детей;</a:t>
            </a: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оборудование и атрибуты для организации спортивных, дидактических игр,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самостоятельной деятельности дошкольников подбираются в соответствии с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временами года и погодными условиями;</a:t>
            </a: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прогулки предусматривают контроль за сохранением оптимальной нагрузки,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результатом которой является появление у участников маршрута приятной 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усталости  к концу пути;</a:t>
            </a:r>
          </a:p>
          <a:p>
            <a:pPr lvl="0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одежда и обувь воспитанников для пеших прогулок должны соответствовать</a:t>
            </a:r>
          </a:p>
          <a:p>
            <a:pPr lvl="0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сезону года и погодным условиям.</a:t>
            </a:r>
          </a:p>
          <a:p>
            <a:pPr>
              <a:buFont typeface="Wingdings" pitchFamily="2" charset="2"/>
              <a:buChar char="ü"/>
            </a:pP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Конференция. Терренкуры\стикеры\free-google-butterfly-clipart-2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72199" y="4936748"/>
            <a:ext cx="1872209" cy="171935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2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274" name="Rectangle 2"/>
          <p:cNvSpPr>
            <a:spLocks noGrp="1"/>
          </p:cNvSpPr>
          <p:nvPr>
            <p:ph type="title" idx="4294967295"/>
          </p:nvPr>
        </p:nvSpPr>
        <p:spPr>
          <a:xfrm>
            <a:off x="1547664" y="274638"/>
            <a:ext cx="6480720" cy="1143000"/>
          </a:xfrm>
        </p:spPr>
        <p:txBody>
          <a:bodyPr anchorCtr="0">
            <a:norm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пеших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прогулок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1500174"/>
            <a:ext cx="2928958" cy="150019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сбор и движение до следующей остановки терренкура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14876" y="1500174"/>
            <a:ext cx="3571900" cy="2000264"/>
          </a:xfrm>
          <a:prstGeom prst="roundRect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остановка, привал, познавательно-исследовательская деятельность детей и взрослых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43636" y="3857628"/>
            <a:ext cx="2776558" cy="142876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комплекс оздоровительных игр и физических упражнений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143240" y="4857760"/>
            <a:ext cx="2776558" cy="1581160"/>
          </a:xfrm>
          <a:prstGeom prst="roundRect">
            <a:avLst/>
          </a:prstGeom>
          <a:solidFill>
            <a:srgbClr val="FA6B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самостоятельная деятельность детей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14282" y="3714752"/>
            <a:ext cx="2776558" cy="1581160"/>
          </a:xfrm>
          <a:prstGeom prst="roundRect">
            <a:avLst/>
          </a:prstGeom>
          <a:solidFill>
            <a:srgbClr val="BC9D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сбор дошкольников и возвращение в группу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Нашивка 13"/>
          <p:cNvSpPr/>
          <p:nvPr/>
        </p:nvSpPr>
        <p:spPr>
          <a:xfrm rot="349545">
            <a:off x="3871016" y="2164131"/>
            <a:ext cx="428628" cy="285752"/>
          </a:xfrm>
          <a:prstGeom prst="chevr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 rot="9183380">
            <a:off x="7358082" y="5429264"/>
            <a:ext cx="428628" cy="28575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Нашивка 15"/>
          <p:cNvSpPr/>
          <p:nvPr/>
        </p:nvSpPr>
        <p:spPr>
          <a:xfrm rot="7565852">
            <a:off x="8358214" y="3500438"/>
            <a:ext cx="428628" cy="285752"/>
          </a:xfrm>
          <a:prstGeom prst="chevron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Нашивка 16"/>
          <p:cNvSpPr/>
          <p:nvPr/>
        </p:nvSpPr>
        <p:spPr>
          <a:xfrm rot="3946649">
            <a:off x="8545291" y="3069677"/>
            <a:ext cx="428628" cy="285752"/>
          </a:xfrm>
          <a:prstGeom prst="chevron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Нашивка 17"/>
          <p:cNvSpPr/>
          <p:nvPr/>
        </p:nvSpPr>
        <p:spPr>
          <a:xfrm rot="981353">
            <a:off x="8318337" y="2697752"/>
            <a:ext cx="428628" cy="285752"/>
          </a:xfrm>
          <a:prstGeom prst="chevron">
            <a:avLst/>
          </a:prstGeom>
          <a:solidFill>
            <a:srgbClr val="00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Нашивка 18"/>
          <p:cNvSpPr/>
          <p:nvPr/>
        </p:nvSpPr>
        <p:spPr>
          <a:xfrm rot="13133211">
            <a:off x="1756681" y="5675021"/>
            <a:ext cx="428628" cy="285752"/>
          </a:xfrm>
          <a:prstGeom prst="chevron">
            <a:avLst/>
          </a:prstGeom>
          <a:solidFill>
            <a:srgbClr val="FA6B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11349820">
            <a:off x="2163127" y="5818762"/>
            <a:ext cx="428628" cy="285752"/>
          </a:xfrm>
          <a:prstGeom prst="chevron">
            <a:avLst/>
          </a:prstGeom>
          <a:solidFill>
            <a:srgbClr val="FA6B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 rot="11188487">
            <a:off x="2571736" y="5929330"/>
            <a:ext cx="428628" cy="285752"/>
          </a:xfrm>
          <a:prstGeom prst="chevron">
            <a:avLst/>
          </a:prstGeom>
          <a:solidFill>
            <a:srgbClr val="FA6B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630278">
            <a:off x="6012644" y="5590677"/>
            <a:ext cx="428628" cy="28575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Нашивка 22"/>
          <p:cNvSpPr/>
          <p:nvPr/>
        </p:nvSpPr>
        <p:spPr>
          <a:xfrm rot="10800000">
            <a:off x="6429388" y="5572140"/>
            <a:ext cx="428628" cy="28575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Нашивка 23"/>
          <p:cNvSpPr/>
          <p:nvPr/>
        </p:nvSpPr>
        <p:spPr>
          <a:xfrm rot="9864896">
            <a:off x="6888523" y="5553028"/>
            <a:ext cx="428628" cy="285752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5" name="Нашивка 24"/>
          <p:cNvSpPr/>
          <p:nvPr/>
        </p:nvSpPr>
        <p:spPr>
          <a:xfrm rot="384746">
            <a:off x="4229426" y="2237596"/>
            <a:ext cx="428628" cy="285752"/>
          </a:xfrm>
          <a:prstGeom prst="chevr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8" name="Нашивка 27"/>
          <p:cNvSpPr/>
          <p:nvPr/>
        </p:nvSpPr>
        <p:spPr>
          <a:xfrm rot="13231374">
            <a:off x="1432761" y="5378803"/>
            <a:ext cx="428628" cy="390532"/>
          </a:xfrm>
          <a:prstGeom prst="chevron">
            <a:avLst/>
          </a:prstGeom>
          <a:solidFill>
            <a:srgbClr val="FA6B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9" name="Нашивка 28"/>
          <p:cNvSpPr/>
          <p:nvPr/>
        </p:nvSpPr>
        <p:spPr>
          <a:xfrm>
            <a:off x="3428992" y="2071678"/>
            <a:ext cx="428628" cy="285752"/>
          </a:xfrm>
          <a:prstGeom prst="chevro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33265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Станция  « В гостях у сказки 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SCN127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39" y="1412776"/>
            <a:ext cx="6528725" cy="4896544"/>
          </a:xfrm>
          <a:prstGeom prst="rect">
            <a:avLst/>
          </a:prstGeom>
        </p:spPr>
      </p:pic>
      <p:pic>
        <p:nvPicPr>
          <p:cNvPr id="4" name="Рисунок 3" descr="DSCN1285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1412776"/>
            <a:ext cx="6624736" cy="4873646"/>
          </a:xfrm>
          <a:prstGeom prst="rect">
            <a:avLst/>
          </a:prstGeom>
        </p:spPr>
      </p:pic>
      <p:pic>
        <p:nvPicPr>
          <p:cNvPr id="5" name="Рисунок 4" descr="DSCN1289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124744"/>
            <a:ext cx="6840760" cy="5157192"/>
          </a:xfrm>
          <a:prstGeom prst="rect">
            <a:avLst/>
          </a:prstGeom>
        </p:spPr>
      </p:pic>
      <p:pic>
        <p:nvPicPr>
          <p:cNvPr id="6" name="Рисунок 5" descr="DSCN129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124744"/>
            <a:ext cx="6984776" cy="5184576"/>
          </a:xfrm>
          <a:prstGeom prst="rect">
            <a:avLst/>
          </a:prstGeom>
        </p:spPr>
      </p:pic>
      <p:pic>
        <p:nvPicPr>
          <p:cNvPr id="7" name="Рисунок 6" descr="DSCN1302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076296"/>
            <a:ext cx="7020272" cy="5233023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25070257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 smtClean="0">
              <a:solidFill>
                <a:srgbClr val="FFFF00"/>
              </a:solidFill>
            </a:endParaRPr>
          </a:p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Станция  «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Метеолаборатория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2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/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046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3608" y="1196752"/>
            <a:ext cx="7056276" cy="4920208"/>
          </a:xfrm>
          <a:prstGeom prst="rect">
            <a:avLst/>
          </a:prstGeom>
        </p:spPr>
      </p:pic>
      <p:pic>
        <p:nvPicPr>
          <p:cNvPr id="4" name="Рисунок 3" descr="IMG_047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196752"/>
            <a:ext cx="7128792" cy="4968552"/>
          </a:xfrm>
          <a:prstGeom prst="rect">
            <a:avLst/>
          </a:prstGeom>
        </p:spPr>
      </p:pic>
      <p:pic>
        <p:nvPicPr>
          <p:cNvPr id="5" name="Рисунок 4" descr="IMG_047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196752"/>
            <a:ext cx="7128792" cy="4968552"/>
          </a:xfrm>
          <a:prstGeom prst="rect">
            <a:avLst/>
          </a:prstGeom>
        </p:spPr>
      </p:pic>
      <p:pic>
        <p:nvPicPr>
          <p:cNvPr id="6" name="Рисунок 5" descr="IMG_0475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196752"/>
            <a:ext cx="7164288" cy="4968552"/>
          </a:xfrm>
          <a:prstGeom prst="rect">
            <a:avLst/>
          </a:prstGeom>
        </p:spPr>
      </p:pic>
      <p:pic>
        <p:nvPicPr>
          <p:cNvPr id="7" name="Рисунок 6" descr="IMG_0479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196752"/>
            <a:ext cx="7200800" cy="4968552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Станция «Здоровей-ка»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Содержимое 8" descr="IMG_0508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556792"/>
            <a:ext cx="6480720" cy="4320480"/>
          </a:xfrm>
        </p:spPr>
      </p:pic>
      <p:pic>
        <p:nvPicPr>
          <p:cNvPr id="10" name="Рисунок 9" descr="IMG_050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556793"/>
            <a:ext cx="6552728" cy="4320479"/>
          </a:xfrm>
          <a:prstGeom prst="rect">
            <a:avLst/>
          </a:prstGeom>
        </p:spPr>
      </p:pic>
      <p:pic>
        <p:nvPicPr>
          <p:cNvPr id="11" name="Рисунок 10" descr="IMG_054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556792"/>
            <a:ext cx="6552728" cy="4320480"/>
          </a:xfrm>
          <a:prstGeom prst="rect">
            <a:avLst/>
          </a:prstGeom>
        </p:spPr>
      </p:pic>
      <p:pic>
        <p:nvPicPr>
          <p:cNvPr id="12" name="Рисунок 11" descr="IMG_0512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556792"/>
            <a:ext cx="6552728" cy="4320480"/>
          </a:xfrm>
          <a:prstGeom prst="rect">
            <a:avLst/>
          </a:prstGeom>
        </p:spPr>
      </p:pic>
      <p:pic>
        <p:nvPicPr>
          <p:cNvPr id="13" name="Рисунок 12" descr="IMG_0534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1556791"/>
            <a:ext cx="6552728" cy="4368485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IMG_0454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556792"/>
            <a:ext cx="6264696" cy="4176464"/>
          </a:xfrm>
        </p:spPr>
      </p:pic>
      <p:sp>
        <p:nvSpPr>
          <p:cNvPr id="8" name="TextBox 7"/>
          <p:cNvSpPr txBox="1"/>
          <p:nvPr/>
        </p:nvSpPr>
        <p:spPr>
          <a:xfrm>
            <a:off x="2051720" y="332656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Станция «</a:t>
            </a:r>
            <a:r>
              <a:rPr lang="ru-RU" sz="24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Фито-бар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IMG_0458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484784"/>
            <a:ext cx="6264696" cy="4248472"/>
          </a:xfrm>
          <a:prstGeom prst="rect">
            <a:avLst/>
          </a:prstGeom>
        </p:spPr>
      </p:pic>
      <p:pic>
        <p:nvPicPr>
          <p:cNvPr id="11" name="Рисунок 10" descr="IMG_046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484784"/>
            <a:ext cx="6336704" cy="4248472"/>
          </a:xfrm>
          <a:prstGeom prst="rect">
            <a:avLst/>
          </a:prstGeom>
        </p:spPr>
      </p:pic>
      <p:pic>
        <p:nvPicPr>
          <p:cNvPr id="12" name="Рисунок 11" descr="IMG_0463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664" y="1484784"/>
            <a:ext cx="6336704" cy="4248472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627784" y="260648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Станция «Школа пешехода»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IMG_01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43306" y="1428736"/>
            <a:ext cx="5256584" cy="4464355"/>
          </a:xfrm>
          <a:prstGeom prst="rect">
            <a:avLst/>
          </a:prstGeom>
        </p:spPr>
      </p:pic>
      <p:pic>
        <p:nvPicPr>
          <p:cNvPr id="14" name="Рисунок 13" descr="IMG_0147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3108" y="928670"/>
            <a:ext cx="5429288" cy="5715016"/>
          </a:xfrm>
          <a:prstGeom prst="rect">
            <a:avLst/>
          </a:prstGeom>
        </p:spPr>
      </p:pic>
      <p:pic>
        <p:nvPicPr>
          <p:cNvPr id="15" name="Рисунок 14" descr="IMG_0148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8596" y="1214422"/>
            <a:ext cx="5544616" cy="4680403"/>
          </a:xfrm>
          <a:prstGeom prst="rect">
            <a:avLst/>
          </a:prstGeom>
        </p:spPr>
      </p:pic>
      <p:pic>
        <p:nvPicPr>
          <p:cNvPr id="16" name="Рисунок 15" descr="IMG_0144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472820">
            <a:off x="3000364" y="1357298"/>
            <a:ext cx="5472608" cy="4680403"/>
          </a:xfrm>
          <a:prstGeom prst="rect">
            <a:avLst/>
          </a:prstGeom>
        </p:spPr>
      </p:pic>
      <p:pic>
        <p:nvPicPr>
          <p:cNvPr id="17" name="Рисунок 16" descr="IMG_0151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01426">
            <a:off x="344760" y="1870632"/>
            <a:ext cx="5544616" cy="4680403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260648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Игры на асфальте</a:t>
            </a:r>
          </a:p>
          <a:p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_012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174" y="1000108"/>
            <a:ext cx="4680520" cy="4472292"/>
          </a:xfrm>
          <a:prstGeom prst="rect">
            <a:avLst/>
          </a:prstGeom>
        </p:spPr>
      </p:pic>
      <p:pic>
        <p:nvPicPr>
          <p:cNvPr id="12" name="Рисунок 11" descr="IMG_014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0034" y="928670"/>
            <a:ext cx="4752528" cy="4536751"/>
          </a:xfrm>
          <a:prstGeom prst="rect">
            <a:avLst/>
          </a:prstGeom>
        </p:spPr>
      </p:pic>
      <p:pic>
        <p:nvPicPr>
          <p:cNvPr id="14" name="Рисунок 13" descr="IMG_0135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40096">
            <a:off x="3571868" y="928670"/>
            <a:ext cx="5256584" cy="4811422"/>
          </a:xfrm>
          <a:prstGeom prst="rect">
            <a:avLst/>
          </a:prstGeom>
        </p:spPr>
      </p:pic>
      <p:pic>
        <p:nvPicPr>
          <p:cNvPr id="15" name="Рисунок 14" descr="P1070497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1868" y="1857364"/>
            <a:ext cx="5357850" cy="4786346"/>
          </a:xfrm>
          <a:prstGeom prst="rect">
            <a:avLst/>
          </a:prstGeom>
        </p:spPr>
      </p:pic>
      <p:pic>
        <p:nvPicPr>
          <p:cNvPr id="20" name="Рисунок 19" descr="IMG_0103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382016">
            <a:off x="357158" y="1785926"/>
            <a:ext cx="5429288" cy="4824589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864399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Прогулки проводятся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нежаркое время суток в первую половину дня,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 счет времени, отведенного на утреннюю прогулку и физкультурное занятие на воздухе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Продолжительность пешеходного маршрута для старших дошкольников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не более 1,5 ч.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Продолжительность пешеходного маршрута для младших дошкольников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более 1,5 ч.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Конференция. Терренкуры\стикеры\cv_125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85014" y="4850270"/>
            <a:ext cx="1763449" cy="189109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7" y="1484784"/>
            <a:ext cx="7272807" cy="3416320"/>
          </a:xfrm>
          <a:prstGeom prst="rect">
            <a:avLst/>
          </a:prstGeom>
          <a:noFill/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Спасибо</a:t>
            </a:r>
          </a:p>
          <a:p>
            <a:r>
              <a:rPr lang="ru-RU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за</a:t>
            </a:r>
          </a:p>
          <a:p>
            <a:r>
              <a:rPr lang="ru-RU" sz="7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внимание !</a:t>
            </a:r>
            <a:endParaRPr lang="ru-RU" sz="7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72268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497785">
            <a:off x="296185" y="366700"/>
            <a:ext cx="2106615" cy="1081050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1844</TotalTime>
  <Words>447</Words>
  <Application>Microsoft Office PowerPoint</Application>
  <PresentationFormat>Экран (4:3)</PresentationFormat>
  <Paragraphs>115</Paragraphs>
  <Slides>22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Тема Office</vt:lpstr>
      <vt:lpstr> ОБРАЗОВАТЕЛЬНЫЕ ТЕРРЕНКУРЫ НА  ТЕРРИТОРИИ ДОУ  </vt:lpstr>
      <vt:lpstr>Презентация PowerPoint</vt:lpstr>
      <vt:lpstr>Презентация PowerPoint</vt:lpstr>
      <vt:lpstr>   Образовательные терренкуры – это специально        организованные маршруты для детей на территории  ДОУ с посещением зоны игр, центров познавательно-исследовательской деятельности, экологических и оздоровительных троп.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Структура пеших прогулок</vt:lpstr>
      <vt:lpstr>Презентация PowerPoint</vt:lpstr>
      <vt:lpstr>Презентация PowerPoint</vt:lpstr>
      <vt:lpstr>            Станция «Здоровей-ка»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ТЕРРЕНКУРЫ НА  ТЕРРИТОРИИ ДОУ</dc:title>
  <dc:creator>аня</dc:creator>
  <cp:lastModifiedBy>finderX</cp:lastModifiedBy>
  <cp:revision>167</cp:revision>
  <dcterms:created xsi:type="dcterms:W3CDTF">2017-08-01T08:50:37Z</dcterms:created>
  <dcterms:modified xsi:type="dcterms:W3CDTF">2017-09-01T04:22:11Z</dcterms:modified>
</cp:coreProperties>
</file>