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49"/>
  </p:notesMasterIdLst>
  <p:sldIdLst>
    <p:sldId id="256" r:id="rId2"/>
    <p:sldId id="282" r:id="rId3"/>
    <p:sldId id="283" r:id="rId4"/>
    <p:sldId id="286" r:id="rId5"/>
    <p:sldId id="285" r:id="rId6"/>
    <p:sldId id="288" r:id="rId7"/>
    <p:sldId id="289" r:id="rId8"/>
    <p:sldId id="320" r:id="rId9"/>
    <p:sldId id="294" r:id="rId10"/>
    <p:sldId id="321" r:id="rId11"/>
    <p:sldId id="290" r:id="rId12"/>
    <p:sldId id="291" r:id="rId13"/>
    <p:sldId id="323" r:id="rId14"/>
    <p:sldId id="324" r:id="rId15"/>
    <p:sldId id="325" r:id="rId16"/>
    <p:sldId id="326" r:id="rId17"/>
    <p:sldId id="292" r:id="rId18"/>
    <p:sldId id="293" r:id="rId19"/>
    <p:sldId id="295" r:id="rId20"/>
    <p:sldId id="296" r:id="rId21"/>
    <p:sldId id="297" r:id="rId22"/>
    <p:sldId id="317" r:id="rId23"/>
    <p:sldId id="318" r:id="rId24"/>
    <p:sldId id="319" r:id="rId25"/>
    <p:sldId id="299" r:id="rId26"/>
    <p:sldId id="300" r:id="rId27"/>
    <p:sldId id="298" r:id="rId28"/>
    <p:sldId id="301" r:id="rId29"/>
    <p:sldId id="302" r:id="rId30"/>
    <p:sldId id="303" r:id="rId31"/>
    <p:sldId id="304" r:id="rId32"/>
    <p:sldId id="306" r:id="rId33"/>
    <p:sldId id="307" r:id="rId34"/>
    <p:sldId id="305" r:id="rId35"/>
    <p:sldId id="310" r:id="rId36"/>
    <p:sldId id="309" r:id="rId37"/>
    <p:sldId id="312" r:id="rId38"/>
    <p:sldId id="311" r:id="rId39"/>
    <p:sldId id="308" r:id="rId40"/>
    <p:sldId id="313" r:id="rId41"/>
    <p:sldId id="314" r:id="rId42"/>
    <p:sldId id="315" r:id="rId43"/>
    <p:sldId id="316" r:id="rId44"/>
    <p:sldId id="280" r:id="rId45"/>
    <p:sldId id="281" r:id="rId46"/>
    <p:sldId id="266" r:id="rId47"/>
    <p:sldId id="277" r:id="rId48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2" d="100"/>
          <a:sy n="102" d="100"/>
        </p:scale>
        <p:origin x="-240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0F7ADB61-415F-4DBB-A043-1D1A2C76AEE8}" type="datetimeFigureOut">
              <a:rPr lang="ru-RU"/>
              <a:pPr>
                <a:defRPr/>
              </a:pPr>
              <a:t>19.12.2016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00C486A9-2E1D-4C65-BB38-7A2E9039B35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7554075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0C486A9-2E1D-4C65-BB38-7A2E9039B35F}" type="slidenum">
              <a:rPr lang="ru-RU" smtClean="0"/>
              <a:pPr>
                <a:defRPr/>
              </a:pPr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8756196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15"/>
          <p:cNvSpPr/>
          <p:nvPr/>
        </p:nvSpPr>
        <p:spPr>
          <a:xfrm>
            <a:off x="228600" y="228600"/>
            <a:ext cx="8696325" cy="6035675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grpSp>
        <p:nvGrpSpPr>
          <p:cNvPr id="5" name="Group 9"/>
          <p:cNvGrpSpPr>
            <a:grpSpLocks noChangeAspect="1"/>
          </p:cNvGrpSpPr>
          <p:nvPr/>
        </p:nvGrpSpPr>
        <p:grpSpPr bwMode="auto">
          <a:xfrm>
            <a:off x="211138" y="5354638"/>
            <a:ext cx="8723312" cy="1330325"/>
            <a:chOff x="-3905250" y="4294188"/>
            <a:chExt cx="13011150" cy="1892300"/>
          </a:xfrm>
        </p:grpSpPr>
        <p:sp>
          <p:nvSpPr>
            <p:cNvPr id="6" name="Freeform 14"/>
            <p:cNvSpPr>
              <a:spLocks/>
            </p:cNvSpPr>
            <p:nvPr/>
          </p:nvSpPr>
          <p:spPr bwMode="hidden">
            <a:xfrm>
              <a:off x="4810681" y="4499676"/>
              <a:ext cx="4295219" cy="1016152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  <p:sp>
          <p:nvSpPr>
            <p:cNvPr id="7" name="Freeform 18"/>
            <p:cNvSpPr>
              <a:spLocks/>
            </p:cNvSpPr>
            <p:nvPr/>
          </p:nvSpPr>
          <p:spPr bwMode="hidden">
            <a:xfrm>
              <a:off x="-308538" y="4319027"/>
              <a:ext cx="8280254" cy="1208092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  <p:sp>
          <p:nvSpPr>
            <p:cNvPr id="8" name="Freeform 22"/>
            <p:cNvSpPr>
              <a:spLocks/>
            </p:cNvSpPr>
            <p:nvPr/>
          </p:nvSpPr>
          <p:spPr bwMode="hidden">
            <a:xfrm>
              <a:off x="4014" y="4334834"/>
              <a:ext cx="8164231" cy="1101960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  <p:sp>
          <p:nvSpPr>
            <p:cNvPr id="9" name="Freeform 26"/>
            <p:cNvSpPr>
              <a:spLocks/>
            </p:cNvSpPr>
            <p:nvPr/>
          </p:nvSpPr>
          <p:spPr bwMode="hidden">
            <a:xfrm>
              <a:off x="4157164" y="4316769"/>
              <a:ext cx="4939265" cy="925827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  <p:sp useBgFill="1">
          <p:nvSpPr>
            <p:cNvPr id="10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11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7CF185-38DA-4302-B912-29CDDE3A4CFB}" type="datetimeFigureOut">
              <a:rPr lang="ru-RU"/>
              <a:pPr>
                <a:defRPr/>
              </a:pPr>
              <a:t>19.12.2016</a:t>
            </a:fld>
            <a:endParaRPr lang="ru-RU"/>
          </a:p>
        </p:txBody>
      </p:sp>
      <p:sp>
        <p:nvSpPr>
          <p:cNvPr id="12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3C8337-950F-414A-81C9-AEE818B30DE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EECBCA-C8C2-4A32-9E33-3EE4B7BD063A}" type="datetimeFigureOut">
              <a:rPr lang="ru-RU"/>
              <a:pPr>
                <a:defRPr/>
              </a:pPr>
              <a:t>19.12.2016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ED8F39-9345-46CD-AFBE-7E6252D00AE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13"/>
          <p:cNvSpPr/>
          <p:nvPr/>
        </p:nvSpPr>
        <p:spPr>
          <a:xfrm>
            <a:off x="228600" y="228600"/>
            <a:ext cx="8696325" cy="473710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Freeform 14"/>
          <p:cNvSpPr>
            <a:spLocks/>
          </p:cNvSpPr>
          <p:nvPr/>
        </p:nvSpPr>
        <p:spPr bwMode="hidden">
          <a:xfrm>
            <a:off x="6046788" y="4203700"/>
            <a:ext cx="2876550" cy="714375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6" name="Freeform 18"/>
          <p:cNvSpPr>
            <a:spLocks/>
          </p:cNvSpPr>
          <p:nvPr/>
        </p:nvSpPr>
        <p:spPr bwMode="hidden">
          <a:xfrm>
            <a:off x="2619375" y="4075113"/>
            <a:ext cx="5545138" cy="850900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7" name="Freeform 22"/>
          <p:cNvSpPr>
            <a:spLocks/>
          </p:cNvSpPr>
          <p:nvPr/>
        </p:nvSpPr>
        <p:spPr bwMode="hidden">
          <a:xfrm>
            <a:off x="2828925" y="4087813"/>
            <a:ext cx="5467350" cy="774700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8" name="Freeform 26"/>
          <p:cNvSpPr>
            <a:spLocks/>
          </p:cNvSpPr>
          <p:nvPr/>
        </p:nvSpPr>
        <p:spPr bwMode="hidden">
          <a:xfrm>
            <a:off x="5610225" y="4073525"/>
            <a:ext cx="3306763" cy="652463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 useBgFill="1">
        <p:nvSpPr>
          <p:cNvPr id="9" name="Freeform 10"/>
          <p:cNvSpPr>
            <a:spLocks/>
          </p:cNvSpPr>
          <p:nvPr/>
        </p:nvSpPr>
        <p:spPr bwMode="hidden">
          <a:xfrm>
            <a:off x="211138" y="4059238"/>
            <a:ext cx="8723312" cy="1328737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0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D99BE1-5319-4922-A04D-D85F16F9808A}" type="datetimeFigureOut">
              <a:rPr lang="ru-RU"/>
              <a:pPr>
                <a:defRPr/>
              </a:pPr>
              <a:t>19.12.2016</a:t>
            </a:fld>
            <a:endParaRPr lang="ru-RU"/>
          </a:p>
        </p:txBody>
      </p:sp>
      <p:sp>
        <p:nvSpPr>
          <p:cNvPr id="11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E2AB7A-A568-4AA7-A5EA-26ADC6CDA7C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DCAD7B-FB46-41CD-8598-0D21A2FF4E6E}" type="datetimeFigureOut">
              <a:rPr lang="ru-RU"/>
              <a:pPr>
                <a:defRPr/>
              </a:pPr>
              <a:t>19.12.2016</a:t>
            </a:fld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97A4CF-9A64-496B-A19A-C35B2A529EB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F8C351-7BBE-4A31-8EFF-E1FB14DBCE3A}" type="datetimeFigureOut">
              <a:rPr lang="ru-RU"/>
              <a:pPr>
                <a:defRPr/>
              </a:pPr>
              <a:t>19.12.2016</a:t>
            </a:fld>
            <a:endParaRPr lang="ru-RU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C9E598-4723-4722-8087-4D6FCF9705B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6BAE01-4AC7-4B67-BDD6-B65358B59D26}" type="datetimeFigureOut">
              <a:rPr lang="ru-RU"/>
              <a:pPr>
                <a:defRPr/>
              </a:pPr>
              <a:t>19.12.2016</a:t>
            </a:fld>
            <a:endParaRPr lang="ru-RU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CC61F5-78E3-4DBB-A553-D13F72F0727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1"/>
          <p:cNvSpPr/>
          <p:nvPr/>
        </p:nvSpPr>
        <p:spPr>
          <a:xfrm>
            <a:off x="228600" y="228600"/>
            <a:ext cx="8696325" cy="1427163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grpSp>
        <p:nvGrpSpPr>
          <p:cNvPr id="3" name="Group 5"/>
          <p:cNvGrpSpPr>
            <a:grpSpLocks noChangeAspect="1"/>
          </p:cNvGrpSpPr>
          <p:nvPr/>
        </p:nvGrpSpPr>
        <p:grpSpPr bwMode="auto">
          <a:xfrm>
            <a:off x="211138" y="714375"/>
            <a:ext cx="8723312" cy="1330325"/>
            <a:chOff x="-3905251" y="4294188"/>
            <a:chExt cx="13027839" cy="1892300"/>
          </a:xfrm>
        </p:grpSpPr>
        <p:sp>
          <p:nvSpPr>
            <p:cNvPr id="4" name="Freeform 14"/>
            <p:cNvSpPr>
              <a:spLocks/>
            </p:cNvSpPr>
            <p:nvPr/>
          </p:nvSpPr>
          <p:spPr bwMode="hidden">
            <a:xfrm>
              <a:off x="4810006" y="4499677"/>
              <a:ext cx="4295986" cy="1016152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  <p:sp>
          <p:nvSpPr>
            <p:cNvPr id="5" name="Freeform 18"/>
            <p:cNvSpPr>
              <a:spLocks/>
            </p:cNvSpPr>
            <p:nvPr/>
          </p:nvSpPr>
          <p:spPr bwMode="hidden">
            <a:xfrm>
              <a:off x="-308667" y="4319028"/>
              <a:ext cx="8279020" cy="1208091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  <p:sp>
          <p:nvSpPr>
            <p:cNvPr id="6" name="Freeform 22"/>
            <p:cNvSpPr>
              <a:spLocks/>
            </p:cNvSpPr>
            <p:nvPr/>
          </p:nvSpPr>
          <p:spPr bwMode="hidden">
            <a:xfrm>
              <a:off x="4286" y="4334834"/>
              <a:ext cx="8165219" cy="1101960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  <p:sp>
          <p:nvSpPr>
            <p:cNvPr id="7" name="Freeform 26"/>
            <p:cNvSpPr>
              <a:spLocks/>
            </p:cNvSpPr>
            <p:nvPr/>
          </p:nvSpPr>
          <p:spPr bwMode="hidden">
            <a:xfrm>
              <a:off x="4155651" y="4316769"/>
              <a:ext cx="4940859" cy="925827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  <p:sp useBgFill="1">
          <p:nvSpPr>
            <p:cNvPr id="8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</p:grpSp>
      <p:sp>
        <p:nvSpPr>
          <p:cNvPr id="9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392903-7B69-46B5-B209-1B461F1E405A}" type="datetimeFigureOut">
              <a:rPr lang="ru-RU"/>
              <a:pPr>
                <a:defRPr/>
              </a:pPr>
              <a:t>19.12.2016</a:t>
            </a:fld>
            <a:endParaRPr lang="ru-RU"/>
          </a:p>
        </p:txBody>
      </p:sp>
      <p:sp>
        <p:nvSpPr>
          <p:cNvPr id="10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1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8319A9-3505-4081-A4BA-14D008FD6C7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14"/>
          <p:cNvSpPr/>
          <p:nvPr/>
        </p:nvSpPr>
        <p:spPr>
          <a:xfrm>
            <a:off x="228600" y="228600"/>
            <a:ext cx="8696325" cy="1427163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grpSp>
        <p:nvGrpSpPr>
          <p:cNvPr id="6" name="Group 23"/>
          <p:cNvGrpSpPr>
            <a:grpSpLocks noChangeAspect="1"/>
          </p:cNvGrpSpPr>
          <p:nvPr/>
        </p:nvGrpSpPr>
        <p:grpSpPr bwMode="auto">
          <a:xfrm>
            <a:off x="211138" y="714375"/>
            <a:ext cx="8723312" cy="1331913"/>
            <a:chOff x="-3905250" y="4294188"/>
            <a:chExt cx="13011150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681" y="4501687"/>
              <a:ext cx="4295219" cy="101494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8538" y="4318998"/>
              <a:ext cx="8280254" cy="1208906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4014" y="4334786"/>
              <a:ext cx="8164231" cy="1102902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7164" y="4316742"/>
              <a:ext cx="4939265" cy="926979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  <p:sp useBgFill="1">
          <p:nvSpPr>
            <p:cNvPr id="11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</p:grp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2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7113F2-1BC0-46E6-A8A2-AB471BC2311B}" type="datetimeFigureOut">
              <a:rPr lang="ru-RU"/>
              <a:pPr>
                <a:defRPr/>
              </a:pPr>
              <a:t>19.12.2016</a:t>
            </a:fld>
            <a:endParaRPr lang="ru-RU"/>
          </a:p>
        </p:txBody>
      </p:sp>
      <p:sp>
        <p:nvSpPr>
          <p:cNvPr id="13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4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3A3FFE-61FA-4696-B516-B8E380026E3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14"/>
          <p:cNvSpPr/>
          <p:nvPr/>
        </p:nvSpPr>
        <p:spPr>
          <a:xfrm>
            <a:off x="228600" y="228600"/>
            <a:ext cx="8696325" cy="6035675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grpSp>
        <p:nvGrpSpPr>
          <p:cNvPr id="6" name="Group 8"/>
          <p:cNvGrpSpPr>
            <a:grpSpLocks noChangeAspect="1"/>
          </p:cNvGrpSpPr>
          <p:nvPr/>
        </p:nvGrpSpPr>
        <p:grpSpPr bwMode="auto">
          <a:xfrm>
            <a:off x="211138" y="5354638"/>
            <a:ext cx="8723312" cy="1330325"/>
            <a:chOff x="-3905250" y="4294188"/>
            <a:chExt cx="13011150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681" y="4499676"/>
              <a:ext cx="4295219" cy="1016152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8538" y="4319027"/>
              <a:ext cx="8280254" cy="1208092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4014" y="4334834"/>
              <a:ext cx="8164231" cy="1101960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7164" y="4316769"/>
              <a:ext cx="4939265" cy="925827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 rtlCol="0">
            <a:normAutofit/>
          </a:bodyPr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12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C0017A-D6A7-4E7D-91A5-AEF9369E594B}" type="datetimeFigureOut">
              <a:rPr lang="ru-RU"/>
              <a:pPr>
                <a:defRPr/>
              </a:pPr>
              <a:t>19.12.2016</a:t>
            </a:fld>
            <a:endParaRPr lang="ru-RU"/>
          </a:p>
        </p:txBody>
      </p:sp>
      <p:sp>
        <p:nvSpPr>
          <p:cNvPr id="13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4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DAC7E9-4CDB-4297-B036-E5A3A90B2A3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317DBC-EE3B-4307-BF5E-1F2CC5AA6193}" type="datetimeFigureOut">
              <a:rPr lang="ru-RU"/>
              <a:pPr>
                <a:defRPr/>
              </a:pPr>
              <a:t>19.12.2016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FCB42D-082F-4A18-9382-CDB7CD4A279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20"/>
          <p:cNvSpPr/>
          <p:nvPr/>
        </p:nvSpPr>
        <p:spPr bwMode="hidden">
          <a:xfrm>
            <a:off x="228600" y="228600"/>
            <a:ext cx="8696325" cy="1427163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grpSp>
        <p:nvGrpSpPr>
          <p:cNvPr id="5" name="Group 14"/>
          <p:cNvGrpSpPr>
            <a:grpSpLocks noChangeAspect="1"/>
          </p:cNvGrpSpPr>
          <p:nvPr/>
        </p:nvGrpSpPr>
        <p:grpSpPr bwMode="auto">
          <a:xfrm>
            <a:off x="211138" y="714375"/>
            <a:ext cx="8723312" cy="1331913"/>
            <a:chOff x="-3905250" y="4294188"/>
            <a:chExt cx="13011150" cy="1892300"/>
          </a:xfrm>
        </p:grpSpPr>
        <p:sp>
          <p:nvSpPr>
            <p:cNvPr id="6" name="Freeform 14"/>
            <p:cNvSpPr>
              <a:spLocks/>
            </p:cNvSpPr>
            <p:nvPr/>
          </p:nvSpPr>
          <p:spPr bwMode="hidden">
            <a:xfrm>
              <a:off x="4810681" y="4501687"/>
              <a:ext cx="4295219" cy="101494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  <p:sp>
          <p:nvSpPr>
            <p:cNvPr id="7" name="Freeform 18"/>
            <p:cNvSpPr>
              <a:spLocks/>
            </p:cNvSpPr>
            <p:nvPr/>
          </p:nvSpPr>
          <p:spPr bwMode="hidden">
            <a:xfrm>
              <a:off x="-308538" y="4318998"/>
              <a:ext cx="8280254" cy="1208906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  <p:sp>
          <p:nvSpPr>
            <p:cNvPr id="8" name="Freeform 22"/>
            <p:cNvSpPr>
              <a:spLocks/>
            </p:cNvSpPr>
            <p:nvPr/>
          </p:nvSpPr>
          <p:spPr bwMode="hidden">
            <a:xfrm>
              <a:off x="4014" y="4334786"/>
              <a:ext cx="8164231" cy="1102902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  <p:sp>
          <p:nvSpPr>
            <p:cNvPr id="9" name="Freeform 26"/>
            <p:cNvSpPr>
              <a:spLocks/>
            </p:cNvSpPr>
            <p:nvPr/>
          </p:nvSpPr>
          <p:spPr bwMode="hidden">
            <a:xfrm>
              <a:off x="4157164" y="4316742"/>
              <a:ext cx="4939265" cy="926979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  <p:sp useBgFill="1">
          <p:nvSpPr>
            <p:cNvPr id="1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1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EB5919-EEB7-478C-BFF3-F10BC19CA42A}" type="datetimeFigureOut">
              <a:rPr lang="ru-RU"/>
              <a:pPr>
                <a:defRPr/>
              </a:pPr>
              <a:t>19.12.2016</a:t>
            </a:fld>
            <a:endParaRPr lang="ru-RU"/>
          </a:p>
        </p:txBody>
      </p:sp>
      <p:sp>
        <p:nvSpPr>
          <p:cNvPr id="12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B04E4E-B808-485B-83DC-1EBBFC9AC40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6325" cy="2468563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grpSp>
        <p:nvGrpSpPr>
          <p:cNvPr id="1027" name="Group 15"/>
          <p:cNvGrpSpPr>
            <a:grpSpLocks noChangeAspect="1"/>
          </p:cNvGrpSpPr>
          <p:nvPr/>
        </p:nvGrpSpPr>
        <p:grpSpPr bwMode="auto">
          <a:xfrm>
            <a:off x="211138" y="1679575"/>
            <a:ext cx="8723312" cy="1330325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006" y="4499677"/>
              <a:ext cx="4295986" cy="1016152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8667" y="4319028"/>
              <a:ext cx="8279020" cy="1208091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4286" y="4334834"/>
              <a:ext cx="8165219" cy="1101960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5651" y="4316769"/>
              <a:ext cx="4940859" cy="925827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</p:grpSp>
      <p:sp>
        <p:nvSpPr>
          <p:cNvPr id="1028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338138"/>
            <a:ext cx="8229600" cy="1252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4138" y="6249988"/>
            <a:ext cx="37861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000" smtClean="0">
                <a:solidFill>
                  <a:schemeClr val="tx2"/>
                </a:solidFill>
                <a:latin typeface="+mn-lt"/>
              </a:defRPr>
            </a:lvl1pPr>
          </a:lstStyle>
          <a:p>
            <a:pPr>
              <a:defRPr/>
            </a:pPr>
            <a:fld id="{D1CDFA3B-8883-463B-9A04-541DD661A094}" type="datetimeFigureOut">
              <a:rPr lang="ru-RU"/>
              <a:pPr>
                <a:defRPr/>
              </a:pPr>
              <a:t>19.12.2016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75" y="6249988"/>
            <a:ext cx="37861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000">
                <a:solidFill>
                  <a:schemeClr val="tx2"/>
                </a:solidFill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0975" y="6249988"/>
            <a:ext cx="11620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000" smtClean="0">
                <a:solidFill>
                  <a:schemeClr val="tx2"/>
                </a:solidFill>
                <a:latin typeface="+mn-lt"/>
              </a:defRPr>
            </a:lvl1pPr>
          </a:lstStyle>
          <a:p>
            <a:pPr>
              <a:defRPr/>
            </a:pPr>
            <a:fld id="{3DE72CEF-A1A9-420D-AFAF-B2FD662128D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1032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871538" y="2674938"/>
            <a:ext cx="7408862" cy="3451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71" r:id="rId2"/>
    <p:sldLayoutId id="2147483673" r:id="rId3"/>
    <p:sldLayoutId id="2147483670" r:id="rId4"/>
    <p:sldLayoutId id="2147483669" r:id="rId5"/>
    <p:sldLayoutId id="2147483668" r:id="rId6"/>
    <p:sldLayoutId id="2147483674" r:id="rId7"/>
    <p:sldLayoutId id="2147483675" r:id="rId8"/>
    <p:sldLayoutId id="2147483676" r:id="rId9"/>
    <p:sldLayoutId id="2147483667" r:id="rId10"/>
    <p:sldLayoutId id="2147483677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rgbClr val="FFFFFF"/>
          </a:solidFill>
          <a:latin typeface="Candara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rgbClr val="FFFFFF"/>
          </a:solidFill>
          <a:latin typeface="Candara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rgbClr val="FFFFFF"/>
          </a:solidFill>
          <a:latin typeface="Candara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rgbClr val="FFFFFF"/>
          </a:solidFill>
          <a:latin typeface="Candara" pitchFamily="34" charset="0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3050" indent="-273050" algn="l" rtl="0" fontAlgn="base">
        <a:spcBef>
          <a:spcPct val="20000"/>
        </a:spcBef>
        <a:spcAft>
          <a:spcPct val="0"/>
        </a:spcAft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3050" algn="l" rtl="0" fontAlgn="base">
        <a:spcBef>
          <a:spcPct val="20000"/>
        </a:spcBef>
        <a:spcAft>
          <a:spcPct val="0"/>
        </a:spcAft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100000"/>
        <a:buFont typeface="Symbol" pitchFamily="18" charset="2"/>
        <a:buChar char=""/>
        <a:defRPr kern="1200">
          <a:solidFill>
            <a:schemeClr val="tx2"/>
          </a:solidFill>
          <a:latin typeface="+mn-lt"/>
          <a:ea typeface="+mn-ea"/>
          <a:cs typeface="+mn-cs"/>
        </a:defRPr>
      </a:lvl4pPr>
      <a:lvl5pPr marL="1462088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hyperlink" Target="http://www/" TargetMode="External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052513"/>
            <a:ext cx="7772400" cy="3024560"/>
          </a:xfrm>
        </p:spPr>
        <p:txBody>
          <a:bodyPr>
            <a:normAutofit/>
          </a:bodyPr>
          <a:lstStyle/>
          <a:p>
            <a:r>
              <a:rPr lang="ru-RU" sz="5400" dirty="0" smtClean="0">
                <a:latin typeface="Times New Roman" pitchFamily="18" charset="0"/>
                <a:cs typeface="Times New Roman" pitchFamily="18" charset="0"/>
              </a:rPr>
              <a:t>ЕГЭ 2016. Часть 2 </a:t>
            </a:r>
            <a:br>
              <a:rPr lang="ru-RU" sz="5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54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5400" dirty="0" smtClean="0">
                <a:latin typeface="Times New Roman" pitchFamily="18" charset="0"/>
                <a:cs typeface="Times New Roman" pitchFamily="18" charset="0"/>
              </a:rPr>
            </a:br>
            <a:endParaRPr lang="ru-RU" sz="22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8820150" y="981075"/>
            <a:ext cx="73025" cy="117475"/>
          </a:xfrm>
        </p:spPr>
        <p:txBody>
          <a:bodyPr rtlCol="0">
            <a:normAutofit fontScale="25000" lnSpcReduction="20000"/>
          </a:bodyPr>
          <a:lstStyle/>
          <a:p>
            <a:pPr fontAlgn="auto">
              <a:spcAft>
                <a:spcPts val="0"/>
              </a:spcAft>
              <a:defRPr/>
            </a:pPr>
            <a:endParaRPr lang="ru-RU" dirty="0" smtClean="0"/>
          </a:p>
          <a:p>
            <a:pPr fontAlgn="auto">
              <a:spcAft>
                <a:spcPts val="0"/>
              </a:spcAft>
              <a:defRPr/>
            </a:pPr>
            <a:endParaRPr lang="ru-RU"/>
          </a:p>
          <a:p>
            <a:pPr fontAlgn="auto">
              <a:spcAft>
                <a:spcPts val="0"/>
              </a:spcAft>
              <a:defRPr/>
            </a:pP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4644008" y="4509120"/>
            <a:ext cx="4320480" cy="1224136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ru-RU" dirty="0">
                <a:solidFill>
                  <a:schemeClr val="bg1"/>
                </a:solidFill>
              </a:rPr>
              <a:t>Леонова Т.В.,</a:t>
            </a:r>
            <a:br>
              <a:rPr lang="ru-RU" dirty="0">
                <a:solidFill>
                  <a:schemeClr val="bg1"/>
                </a:solidFill>
              </a:rPr>
            </a:br>
            <a:r>
              <a:rPr lang="ru-RU" dirty="0">
                <a:solidFill>
                  <a:schemeClr val="bg1"/>
                </a:solidFill>
              </a:rPr>
              <a:t> учитель математики </a:t>
            </a:r>
            <a:br>
              <a:rPr lang="ru-RU" dirty="0">
                <a:solidFill>
                  <a:schemeClr val="bg1"/>
                </a:solidFill>
              </a:rPr>
            </a:br>
            <a:r>
              <a:rPr lang="ru-RU" dirty="0">
                <a:solidFill>
                  <a:schemeClr val="bg1"/>
                </a:solidFill>
              </a:rPr>
              <a:t>МБНОУ «Гимназия № 18»</a:t>
            </a:r>
            <a:br>
              <a:rPr lang="ru-RU" dirty="0">
                <a:solidFill>
                  <a:schemeClr val="bg1"/>
                </a:solidFill>
              </a:rPr>
            </a:br>
            <a:endParaRPr lang="ru-RU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323850" y="2565400"/>
          <a:ext cx="8568949" cy="3505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67265"/>
                <a:gridCol w="832304"/>
                <a:gridCol w="756640"/>
                <a:gridCol w="832304"/>
                <a:gridCol w="756640"/>
                <a:gridCol w="832304"/>
                <a:gridCol w="756640"/>
                <a:gridCol w="754735"/>
                <a:gridCol w="1080117"/>
              </a:tblGrid>
              <a:tr h="387858">
                <a:tc>
                  <a:txBody>
                    <a:bodyPr/>
                    <a:lstStyle/>
                    <a:p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gridSpan="7">
                  <a:txBody>
                    <a:bodyPr/>
                    <a:lstStyle/>
                    <a:p>
                      <a:pPr algn="ctr"/>
                      <a:r>
                        <a:rPr lang="ru-RU" sz="2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Нумерация заданий 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Общий балл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512048">
                <a:tc>
                  <a:txBody>
                    <a:bodyPr/>
                    <a:lstStyle/>
                    <a:p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2015(7 заданий)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№15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№16</a:t>
                      </a:r>
                    </a:p>
                    <a:p>
                      <a:pPr algn="ctr"/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№17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№18</a:t>
                      </a:r>
                    </a:p>
                    <a:p>
                      <a:pPr algn="ctr"/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№19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№20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№21</a:t>
                      </a:r>
                    </a:p>
                    <a:p>
                      <a:pPr algn="ctr"/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87858">
                <a:tc>
                  <a:txBody>
                    <a:bodyPr/>
                    <a:lstStyle/>
                    <a:p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Максимальный балл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20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87858">
                <a:tc>
                  <a:txBody>
                    <a:bodyPr/>
                    <a:lstStyle/>
                    <a:p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2016(7 заданий)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№13</a:t>
                      </a:r>
                    </a:p>
                    <a:p>
                      <a:pPr algn="ctr"/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№14</a:t>
                      </a:r>
                    </a:p>
                    <a:p>
                      <a:pPr algn="ctr"/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№15</a:t>
                      </a:r>
                    </a:p>
                    <a:p>
                      <a:pPr algn="ctr"/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№16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№17</a:t>
                      </a:r>
                    </a:p>
                    <a:p>
                      <a:pPr algn="ctr"/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№18</a:t>
                      </a:r>
                    </a:p>
                    <a:p>
                      <a:pPr algn="ctr"/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№19</a:t>
                      </a:r>
                    </a:p>
                    <a:p>
                      <a:pPr algn="ctr"/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87858">
                <a:tc>
                  <a:txBody>
                    <a:bodyPr/>
                    <a:lstStyle/>
                    <a:p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Максимальный балл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20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5417" name="Заголовок 2"/>
          <p:cNvSpPr>
            <a:spLocks noGrp="1"/>
          </p:cNvSpPr>
          <p:nvPr>
            <p:ph type="title"/>
          </p:nvPr>
        </p:nvSpPr>
        <p:spPr>
          <a:xfrm>
            <a:off x="457200" y="338138"/>
            <a:ext cx="8229600" cy="1435100"/>
          </a:xfrm>
        </p:spPr>
        <p:txBody>
          <a:bodyPr/>
          <a:lstStyle/>
          <a:p>
            <a:r>
              <a:rPr lang="ru-RU" smtClean="0"/>
              <a:t>Изменения нумерации задач КИМ ЕГЭ 2016 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250825" y="1412875"/>
          <a:ext cx="8640960" cy="5212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416824"/>
                <a:gridCol w="1224136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2400" b="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Содержание критерия, №13 ЕГЭ–2016</a:t>
                      </a:r>
                      <a:endParaRPr lang="ru-RU" sz="2400" b="0" kern="1200" dirty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Баллы</a:t>
                      </a:r>
                      <a:endParaRPr lang="ru-RU" sz="24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24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    Обоснованно получены верные ответы в обоих пунктах  </a:t>
                      </a:r>
                      <a:endParaRPr lang="ru-RU" sz="2400" kern="1200" dirty="0">
                        <a:solidFill>
                          <a:schemeClr val="dk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24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    Обоснованно получен верный ответ в пункте </a:t>
                      </a:r>
                      <a:r>
                        <a:rPr lang="ru-RU" sz="2400" b="1" i="1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а</a:t>
                      </a:r>
                      <a:r>
                        <a:rPr lang="ru-RU" sz="24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или в пункте </a:t>
                      </a:r>
                      <a:r>
                        <a:rPr lang="ru-RU" sz="2400" b="1" i="1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б</a:t>
                      </a:r>
                    </a:p>
                    <a:p>
                      <a:r>
                        <a:rPr lang="ru-RU" sz="24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ИЛИ </a:t>
                      </a:r>
                    </a:p>
                    <a:p>
                      <a:pPr algn="l"/>
                      <a:r>
                        <a:rPr lang="ru-RU" sz="24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    получены неверные ответы из-за вычислительной ошибки, но при этом имеется верная последовательность всех шагов решения обоих пунктов — пункта </a:t>
                      </a:r>
                      <a:r>
                        <a:rPr lang="ru-RU" sz="2400" b="1" i="1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а</a:t>
                      </a:r>
                      <a:r>
                        <a:rPr lang="ru-RU" sz="24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и пункта </a:t>
                      </a:r>
                      <a:r>
                        <a:rPr lang="ru-RU" sz="2400" b="1" i="1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б</a:t>
                      </a:r>
                      <a:endParaRPr lang="ru-RU" sz="2400" b="1" i="1" kern="1200" dirty="0">
                        <a:solidFill>
                          <a:schemeClr val="dk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24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Решение не соответствует ни одному из критериев, перечисленных выше</a:t>
                      </a:r>
                      <a:endParaRPr lang="ru-RU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lang="ru-RU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r"/>
                      <a:r>
                        <a:rPr lang="ru-RU" sz="2400" i="1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Максимальный балл</a:t>
                      </a:r>
                      <a:endParaRPr lang="ru-RU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6405" name="Заголовок 2"/>
          <p:cNvSpPr>
            <a:spLocks noGrp="1"/>
          </p:cNvSpPr>
          <p:nvPr>
            <p:ph type="title"/>
          </p:nvPr>
        </p:nvSpPr>
        <p:spPr>
          <a:xfrm>
            <a:off x="457200" y="338138"/>
            <a:ext cx="8229600" cy="1074737"/>
          </a:xfrm>
        </p:spPr>
        <p:txBody>
          <a:bodyPr/>
          <a:lstStyle/>
          <a:p>
            <a:r>
              <a:rPr lang="ru-RU" smtClean="0">
                <a:latin typeface="Times New Roman" pitchFamily="18" charset="0"/>
                <a:cs typeface="Times New Roman" pitchFamily="18" charset="0"/>
              </a:rPr>
              <a:t>Задание №13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09" name="Picture 3" descr="C:\Users\Татьяна\Desktop\№13 ЕГЭ 2016\c1_3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0825" y="1700213"/>
            <a:ext cx="8642350" cy="2663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3" name="Picture 2" descr="C:\Users\Татьяна\Desktop\№13 ЕГЭ 2016\c1_3_r.png"/>
          <p:cNvPicPr>
            <a:picLocks noChangeAspect="1" noChangeArrowheads="1"/>
          </p:cNvPicPr>
          <p:nvPr/>
        </p:nvPicPr>
        <p:blipFill>
          <a:blip r:embed="rId2"/>
          <a:srcRect r="-2937" b="39764"/>
          <a:stretch>
            <a:fillRect/>
          </a:stretch>
        </p:blipFill>
        <p:spPr bwMode="auto">
          <a:xfrm>
            <a:off x="250825" y="1052513"/>
            <a:ext cx="8893175" cy="5040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7" name="Picture 2" descr="C:\Users\Татьяна\Desktop\№13 ЕГЭ 2016\c1_4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9388" y="1773238"/>
            <a:ext cx="8713787" cy="2509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1" name="Picture 2" descr="C:\Users\Татьяна\Desktop\№13 ЕГЭ 2016\c1_4_r.png"/>
          <p:cNvPicPr>
            <a:picLocks noChangeAspect="1" noChangeArrowheads="1"/>
          </p:cNvPicPr>
          <p:nvPr/>
        </p:nvPicPr>
        <p:blipFill>
          <a:blip r:embed="rId2"/>
          <a:srcRect r="-800" b="39418"/>
          <a:stretch>
            <a:fillRect/>
          </a:stretch>
        </p:blipFill>
        <p:spPr bwMode="auto">
          <a:xfrm>
            <a:off x="179388" y="1341438"/>
            <a:ext cx="8713787" cy="5111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5" name="Picture 2" descr="C:\Users\Татьяна\Downloads\Рисунок2 (1).png"/>
          <p:cNvPicPr>
            <a:picLocks noChangeAspect="1" noChangeArrowheads="1"/>
          </p:cNvPicPr>
          <p:nvPr/>
        </p:nvPicPr>
        <p:blipFill>
          <a:blip r:embed="rId2"/>
          <a:srcRect l="81" t="18605"/>
          <a:stretch>
            <a:fillRect/>
          </a:stretch>
        </p:blipFill>
        <p:spPr bwMode="auto">
          <a:xfrm>
            <a:off x="323850" y="2565400"/>
            <a:ext cx="8424863" cy="1889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29" name="Picture 2" descr="C:\Users\Татьяна\Downloads\Рисунок1.bmp"/>
          <p:cNvPicPr>
            <a:picLocks noChangeAspect="1" noChangeArrowheads="1"/>
          </p:cNvPicPr>
          <p:nvPr/>
        </p:nvPicPr>
        <p:blipFill>
          <a:blip r:embed="rId2"/>
          <a:srcRect t="-641" r="5901"/>
          <a:stretch>
            <a:fillRect/>
          </a:stretch>
        </p:blipFill>
        <p:spPr bwMode="auto">
          <a:xfrm>
            <a:off x="323850" y="1341438"/>
            <a:ext cx="8604250" cy="4864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3" name="Picture 3" descr="C:\Users\Татьяна\Downloads\Рисунок3 (1).png"/>
          <p:cNvPicPr>
            <a:picLocks noChangeAspect="1" noChangeArrowheads="1"/>
          </p:cNvPicPr>
          <p:nvPr/>
        </p:nvPicPr>
        <p:blipFill>
          <a:blip r:embed="rId2"/>
          <a:srcRect l="2130" t="18517"/>
          <a:stretch>
            <a:fillRect/>
          </a:stretch>
        </p:blipFill>
        <p:spPr bwMode="auto">
          <a:xfrm>
            <a:off x="395288" y="2492375"/>
            <a:ext cx="8220075" cy="1728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7" name="Picture 2" descr="C:\Users\Татьяна\Desktop\Рисунок2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3850" y="95250"/>
            <a:ext cx="8543925" cy="6573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250825" y="1412875"/>
          <a:ext cx="8640960" cy="4114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416824"/>
                <a:gridCol w="1224136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2400" b="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Содержание критерия, №14 ЕГЭ–2016</a:t>
                      </a:r>
                      <a:endParaRPr lang="ru-RU" sz="2400" b="0" kern="1200" dirty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Баллы</a:t>
                      </a:r>
                      <a:endParaRPr lang="ru-RU" sz="24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24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    Имеется верное доказательство пункта </a:t>
                      </a:r>
                      <a:r>
                        <a:rPr lang="ru-RU" sz="2400" b="1" i="1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а</a:t>
                      </a:r>
                      <a:r>
                        <a:rPr lang="ru-RU" sz="24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</a:p>
                    <a:p>
                      <a:r>
                        <a:rPr lang="ru-RU" sz="24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И</a:t>
                      </a:r>
                    </a:p>
                    <a:p>
                      <a:r>
                        <a:rPr lang="ru-RU" sz="24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обоснованно получен верный ответ в пункте </a:t>
                      </a:r>
                      <a:r>
                        <a:rPr lang="ru-RU" sz="2400" b="1" i="1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б</a:t>
                      </a:r>
                      <a:r>
                        <a:rPr lang="ru-RU" sz="24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 </a:t>
                      </a:r>
                      <a:endParaRPr lang="ru-RU" sz="2400" kern="1200" dirty="0">
                        <a:solidFill>
                          <a:schemeClr val="dk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24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    Имеется верное доказательство пункта </a:t>
                      </a:r>
                      <a:r>
                        <a:rPr lang="ru-RU" sz="2400" b="1" i="1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а</a:t>
                      </a:r>
                      <a:r>
                        <a:rPr lang="ru-RU" sz="24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</a:p>
                    <a:p>
                      <a:r>
                        <a:rPr lang="ru-RU" sz="24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ИЛИ</a:t>
                      </a:r>
                    </a:p>
                    <a:p>
                      <a:r>
                        <a:rPr lang="ru-RU" sz="24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обоснованно получен верный ответ в пункте </a:t>
                      </a:r>
                      <a:r>
                        <a:rPr lang="ru-RU" sz="2400" b="1" i="1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б</a:t>
                      </a:r>
                      <a:r>
                        <a:rPr lang="ru-RU" sz="24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     </a:t>
                      </a:r>
                      <a:endParaRPr lang="ru-RU" sz="2400" b="1" i="1" kern="1200" dirty="0">
                        <a:solidFill>
                          <a:schemeClr val="dk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24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Решение не соответствует ни одному из критериев, перечисленных выше</a:t>
                      </a:r>
                      <a:endParaRPr lang="ru-RU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lang="ru-RU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r"/>
                      <a:r>
                        <a:rPr lang="ru-RU" sz="2400" i="1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Максимальный балл</a:t>
                      </a:r>
                      <a:endParaRPr lang="ru-RU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25621" name="Заголовок 2"/>
          <p:cNvSpPr>
            <a:spLocks noGrp="1"/>
          </p:cNvSpPr>
          <p:nvPr>
            <p:ph type="title"/>
          </p:nvPr>
        </p:nvSpPr>
        <p:spPr>
          <a:xfrm>
            <a:off x="457200" y="338138"/>
            <a:ext cx="8229600" cy="1074737"/>
          </a:xfrm>
        </p:spPr>
        <p:txBody>
          <a:bodyPr/>
          <a:lstStyle/>
          <a:p>
            <a:r>
              <a:rPr lang="ru-RU" smtClean="0">
                <a:latin typeface="Times New Roman" pitchFamily="18" charset="0"/>
                <a:cs typeface="Times New Roman" pitchFamily="18" charset="0"/>
              </a:rPr>
              <a:t>Задание №14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5" name="Picture 2" descr="C:\Users\Татьяна\Desktop\№14 ЕГЭ 2016\c2_1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4325" y="2276475"/>
            <a:ext cx="8248650" cy="2232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49" name="Picture 2" descr="C:\Users\Татьяна\Desktop\№14 ЕГЭ 2016\c2_1_r.png"/>
          <p:cNvPicPr>
            <a:picLocks noChangeAspect="1" noChangeArrowheads="1"/>
          </p:cNvPicPr>
          <p:nvPr/>
        </p:nvPicPr>
        <p:blipFill>
          <a:blip r:embed="rId2"/>
          <a:srcRect l="1791" b="30276"/>
          <a:stretch>
            <a:fillRect/>
          </a:stretch>
        </p:blipFill>
        <p:spPr bwMode="auto">
          <a:xfrm>
            <a:off x="684213" y="981075"/>
            <a:ext cx="7400925" cy="5543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3" name="Picture 2" descr="C:\Users\Татьяна\Desktop\№14 ЕГЭ 2016\c2_2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11188" y="2492375"/>
            <a:ext cx="7454900" cy="1855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7" name="Picture 2" descr="C:\Users\Татьяна\Desktop\№14 ЕГЭ 2016\c2_2_r.png"/>
          <p:cNvPicPr>
            <a:picLocks noChangeAspect="1" noChangeArrowheads="1"/>
          </p:cNvPicPr>
          <p:nvPr/>
        </p:nvPicPr>
        <p:blipFill>
          <a:blip r:embed="rId2"/>
          <a:srcRect r="977" b="27528"/>
          <a:stretch>
            <a:fillRect/>
          </a:stretch>
        </p:blipFill>
        <p:spPr bwMode="auto">
          <a:xfrm>
            <a:off x="1403350" y="230188"/>
            <a:ext cx="6481763" cy="6627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250825" y="1412875"/>
          <a:ext cx="8642350" cy="447992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416824"/>
                <a:gridCol w="1224136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2400" b="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Содержание критерия, №15 ЕГЭ–2016</a:t>
                      </a:r>
                      <a:endParaRPr lang="ru-RU" sz="2400" b="0" kern="1200" dirty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Баллы</a:t>
                      </a:r>
                      <a:endParaRPr lang="ru-RU" sz="24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24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Обоснованно получен верный ответ</a:t>
                      </a:r>
                      <a:endParaRPr lang="ru-RU" sz="2400" kern="1200" dirty="0">
                        <a:solidFill>
                          <a:schemeClr val="dk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24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Обоснованно получен ответ, отличающийся от верного исключением точки…,</a:t>
                      </a:r>
                    </a:p>
                    <a:p>
                      <a:r>
                        <a:rPr lang="ru-RU" sz="24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ИЛИ</a:t>
                      </a:r>
                    </a:p>
                    <a:p>
                      <a:r>
                        <a:rPr lang="ru-RU" sz="24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получен неверный ответ из-за вычислительной ошибки, но при этом имеется верная последовательность всех шагов решения      </a:t>
                      </a:r>
                      <a:endParaRPr lang="ru-RU" sz="2400" b="1" i="1" kern="1200" dirty="0">
                        <a:solidFill>
                          <a:schemeClr val="dk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24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Решение не соответствует ни одному из критериев, перечисленных выше</a:t>
                      </a:r>
                      <a:endParaRPr lang="ru-RU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lang="ru-RU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r"/>
                      <a:r>
                        <a:rPr lang="ru-RU" sz="2400" i="1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Максимальный балл</a:t>
                      </a:r>
                      <a:endParaRPr lang="ru-RU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0741" name="Заголовок 2"/>
          <p:cNvSpPr>
            <a:spLocks noGrp="1"/>
          </p:cNvSpPr>
          <p:nvPr>
            <p:ph type="title"/>
          </p:nvPr>
        </p:nvSpPr>
        <p:spPr>
          <a:xfrm>
            <a:off x="457200" y="338138"/>
            <a:ext cx="8229600" cy="1074737"/>
          </a:xfrm>
        </p:spPr>
        <p:txBody>
          <a:bodyPr/>
          <a:lstStyle/>
          <a:p>
            <a:r>
              <a:rPr lang="ru-RU" smtClean="0">
                <a:latin typeface="Times New Roman" pitchFamily="18" charset="0"/>
                <a:cs typeface="Times New Roman" pitchFamily="18" charset="0"/>
              </a:rPr>
              <a:t>Задание №15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5" name="Picture 2" descr="C:\Users\Татьяна\Desktop\№15 ЕГЭ  2016\c3_7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3850" y="3028950"/>
            <a:ext cx="8569325" cy="1263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69" name="Picture 2" descr="C:\Users\Татьяна\Desktop\№15 ЕГЭ  2016\c3_7_r.png"/>
          <p:cNvPicPr>
            <a:picLocks noChangeAspect="1" noChangeArrowheads="1"/>
          </p:cNvPicPr>
          <p:nvPr/>
        </p:nvPicPr>
        <p:blipFill>
          <a:blip r:embed="rId2"/>
          <a:srcRect r="459" b="679"/>
          <a:stretch>
            <a:fillRect/>
          </a:stretch>
        </p:blipFill>
        <p:spPr bwMode="auto">
          <a:xfrm>
            <a:off x="755650" y="908050"/>
            <a:ext cx="7561263" cy="5761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3" name="Picture 2" descr="C:\Users\Татьяна\Desktop\№15 ЕГЭ  2016\c3_3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68313" y="3071813"/>
            <a:ext cx="8280400" cy="100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7" name="Picture 2" descr="C:\Users\Татьяна\Desktop\№15 ЕГЭ  2016\c3_3_r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11188" y="836613"/>
            <a:ext cx="7848600" cy="5776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1" name="Picture 2" descr="C:\Users\Татьяна\Downloads\Рисунок3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47813" y="908050"/>
            <a:ext cx="5961062" cy="581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5" name="AutoShape 2" descr="https://apf.mail.ru/cgi-bin/readmsg/%D0%A0%D0%B8%D1%81%D1%83%D0%BD%D0%BE%D0%BA4.png?id=14779225950000000505%3B0%3B2&amp;x-email=tatvasleo1965%40mail.ru&amp;exif=1&amp;bs=27772&amp;bl=34161&amp;ct=image%2Fpng&amp;cn=%25d0%25a0%25d0%25b8%25d1%2581%25d1%2583%25d0%25bd%25d0%25be%25d0%25ba4.png&amp;cte=binary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ru-RU">
              <a:latin typeface="Candara" pitchFamily="34" charset="0"/>
            </a:endParaRPr>
          </a:p>
        </p:txBody>
      </p:sp>
      <p:sp>
        <p:nvSpPr>
          <p:cNvPr id="36866" name="AutoShape 4" descr="https://apf.mail.ru/cgi-bin/readmsg/%D0%A0%D0%B8%D1%81%D1%83%D0%BD%D0%BE%D0%BA4.png?id=14779225950000000505%3B0%3B2&amp;x-email=tatvasleo1965%40mail.ru&amp;exif=1&amp;bs=27772&amp;bl=34161&amp;ct=image%2Fpng&amp;cn=%25d0%25a0%25d0%25b8%25d1%2581%25d1%2583%25d0%25bd%25d0%25be%25d0%25ba4.png&amp;cte=binary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ru-RU">
              <a:latin typeface="Candara" pitchFamily="34" charset="0"/>
            </a:endParaRPr>
          </a:p>
        </p:txBody>
      </p:sp>
      <p:pic>
        <p:nvPicPr>
          <p:cNvPr id="36867" name="Picture 5" descr="C:\Users\Татьяна\Downloads\Рисунок4.png"/>
          <p:cNvPicPr>
            <a:picLocks noChangeAspect="1" noChangeArrowheads="1"/>
          </p:cNvPicPr>
          <p:nvPr/>
        </p:nvPicPr>
        <p:blipFill>
          <a:blip r:embed="rId2"/>
          <a:srcRect l="1176" t="12466" r="1962"/>
          <a:stretch>
            <a:fillRect/>
          </a:stretch>
        </p:blipFill>
        <p:spPr bwMode="auto">
          <a:xfrm>
            <a:off x="107950" y="1773238"/>
            <a:ext cx="8856663" cy="3862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89" name="AutoShape 2" descr="https://apf.mail.ru/cgi-bin/readmsg/%D0%A0%D0%B8%D1%81%D1%83%D0%BD%D0%BE%D0%BA1.png?id=14779225950000000505%3B0%3B3&amp;x-email=tatvasleo1965%40mail.ru&amp;exif=1&amp;bs=59751&amp;bl=84525&amp;ct=image%2Fpng&amp;cn=%25d0%25a0%25d0%25b8%25d1%2581%25d1%2583%25d0%25bd%25d0%25be%25d0%25ba1.png&amp;cte=binary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ru-RU">
              <a:latin typeface="Candara" pitchFamily="34" charset="0"/>
            </a:endParaRPr>
          </a:p>
        </p:txBody>
      </p:sp>
      <p:sp>
        <p:nvSpPr>
          <p:cNvPr id="37890" name="AutoShape 4" descr="https://apf.mail.ru/cgi-bin/readmsg/%D0%A0%D0%B8%D1%81%D1%83%D0%BD%D0%BE%D0%BA1.png?id=14779225950000000505%3B0%3B3&amp;x-email=tatvasleo1965%40mail.ru&amp;exif=1&amp;bs=59751&amp;bl=84525&amp;ct=image%2Fpng&amp;cn=%25d0%25a0%25d0%25b8%25d1%2581%25d1%2583%25d0%25bd%25d0%25be%25d0%25ba1.png&amp;cte=binary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ru-RU">
              <a:latin typeface="Candara" pitchFamily="34" charset="0"/>
            </a:endParaRPr>
          </a:p>
        </p:txBody>
      </p:sp>
      <p:sp>
        <p:nvSpPr>
          <p:cNvPr id="37891" name="AutoShape 6" descr="https://apf.mail.ru/cgi-bin/readmsg/%D0%A0%D0%B8%D1%81%D1%83%D0%BD%D0%BE%D0%BA1.png?id=14779225950000000505%3B0%3B3&amp;x-email=tatvasleo1965%40mail.ru&amp;exif=1&amp;bs=59751&amp;bl=84525&amp;ct=image%2Fpng&amp;cn=%25d0%25a0%25d0%25b8%25d1%2581%25d1%2583%25d0%25bd%25d0%25be%25d0%25ba1.png&amp;cte=binary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ru-RU">
              <a:latin typeface="Candara" pitchFamily="34" charset="0"/>
            </a:endParaRPr>
          </a:p>
        </p:txBody>
      </p:sp>
      <p:pic>
        <p:nvPicPr>
          <p:cNvPr id="37892" name="Picture 7" descr="C:\Users\Татьяна\Downloads\Рисунок1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42988" y="609600"/>
            <a:ext cx="6624637" cy="6083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3" name="Заголовок 1"/>
          <p:cNvSpPr>
            <a:spLocks noGrp="1"/>
          </p:cNvSpPr>
          <p:nvPr>
            <p:ph type="title"/>
          </p:nvPr>
        </p:nvSpPr>
        <p:spPr>
          <a:xfrm>
            <a:off x="690563" y="2463800"/>
            <a:ext cx="7772400" cy="1524000"/>
          </a:xfrm>
        </p:spPr>
        <p:txBody>
          <a:bodyPr/>
          <a:lstStyle/>
          <a:p>
            <a:endParaRPr lang="ru-RU" smtClean="0"/>
          </a:p>
        </p:txBody>
      </p:sp>
      <p:sp>
        <p:nvSpPr>
          <p:cNvPr id="38914" name="Текст 2"/>
          <p:cNvSpPr>
            <a:spLocks noGrp="1"/>
          </p:cNvSpPr>
          <p:nvPr>
            <p:ph type="body" idx="1"/>
          </p:nvPr>
        </p:nvSpPr>
        <p:spPr>
          <a:xfrm>
            <a:off x="1366838" y="333375"/>
            <a:ext cx="6418262" cy="1008063"/>
          </a:xfrm>
        </p:spPr>
        <p:txBody>
          <a:bodyPr/>
          <a:lstStyle/>
          <a:p>
            <a:r>
              <a:rPr lang="ru-RU" sz="5400" smtClean="0">
                <a:latin typeface="Times New Roman" pitchFamily="18" charset="0"/>
                <a:cs typeface="Times New Roman" pitchFamily="18" charset="0"/>
              </a:rPr>
              <a:t>Задание №16</a:t>
            </a:r>
            <a:endParaRPr lang="ru-RU" sz="5400" smtClean="0"/>
          </a:p>
        </p:txBody>
      </p:sp>
      <p:pic>
        <p:nvPicPr>
          <p:cNvPr id="38915" name="Picture 2" descr="C:\Users\Татьяна\Desktop\№16 ЕГЭ 2016\c4_2_r.png"/>
          <p:cNvPicPr>
            <a:picLocks noChangeAspect="1" noChangeArrowheads="1"/>
          </p:cNvPicPr>
          <p:nvPr/>
        </p:nvPicPr>
        <p:blipFill>
          <a:blip r:embed="rId2"/>
          <a:srcRect l="1180" t="55251"/>
          <a:stretch>
            <a:fillRect/>
          </a:stretch>
        </p:blipFill>
        <p:spPr bwMode="auto">
          <a:xfrm>
            <a:off x="611188" y="1557338"/>
            <a:ext cx="7848600" cy="4392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7" name="Picture 2" descr="C:\Users\Татьяна\Desktop\№16 ЕГЭ 2016\c4_2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11188" y="2636838"/>
            <a:ext cx="8064500" cy="1655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1" name="Picture 2" descr="C:\Users\Татьяна\Desktop\№16 ЕГЭ 2016\c4_2_r.png"/>
          <p:cNvPicPr>
            <a:picLocks noChangeAspect="1" noChangeArrowheads="1"/>
          </p:cNvPicPr>
          <p:nvPr/>
        </p:nvPicPr>
        <p:blipFill>
          <a:blip r:embed="rId2"/>
          <a:srcRect r="-256" b="45799"/>
          <a:stretch>
            <a:fillRect/>
          </a:stretch>
        </p:blipFill>
        <p:spPr bwMode="auto">
          <a:xfrm>
            <a:off x="323850" y="1484313"/>
            <a:ext cx="8351838" cy="4897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5" name="Picture 2" descr="C:\Users\Татьяна\Desktop\№16 ЕГЭ 2016\c4_7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71575" y="2609850"/>
            <a:ext cx="6800850" cy="163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09" name="Picture 2" descr="C:\Users\Татьяна\Desktop\№16 ЕГЭ 2016\c4_7_r.png"/>
          <p:cNvPicPr>
            <a:picLocks noChangeAspect="1" noChangeArrowheads="1"/>
          </p:cNvPicPr>
          <p:nvPr/>
        </p:nvPicPr>
        <p:blipFill>
          <a:blip r:embed="rId2"/>
          <a:srcRect r="-845" b="41216"/>
          <a:stretch>
            <a:fillRect/>
          </a:stretch>
        </p:blipFill>
        <p:spPr bwMode="auto">
          <a:xfrm>
            <a:off x="1116013" y="908050"/>
            <a:ext cx="6856412" cy="5778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>
                <a:latin typeface="Times New Roman" pitchFamily="18" charset="0"/>
                <a:cs typeface="Times New Roman" pitchFamily="18" charset="0"/>
              </a:rPr>
              <a:t>Задание №17</a:t>
            </a:r>
            <a:endParaRPr lang="ru-RU" smtClean="0"/>
          </a:p>
        </p:txBody>
      </p:sp>
      <p:pic>
        <p:nvPicPr>
          <p:cNvPr id="44034" name="Picture 2" descr="C:\Users\Татьяна\Desktop\№17   ЕГЭ 2016\17_4_r.pn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 l="1817" t="53146"/>
          <a:stretch>
            <a:fillRect/>
          </a:stretch>
        </p:blipFill>
        <p:spPr>
          <a:xfrm>
            <a:off x="323850" y="2276475"/>
            <a:ext cx="8491538" cy="3313113"/>
          </a:xfrm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7" name="Заголовок 2"/>
          <p:cNvSpPr>
            <a:spLocks noGrp="1"/>
          </p:cNvSpPr>
          <p:nvPr>
            <p:ph type="title"/>
          </p:nvPr>
        </p:nvSpPr>
        <p:spPr>
          <a:xfrm>
            <a:off x="457200" y="338138"/>
            <a:ext cx="8229600" cy="3451225"/>
          </a:xfrm>
        </p:spPr>
        <p:txBody>
          <a:bodyPr/>
          <a:lstStyle/>
          <a:p>
            <a:endParaRPr lang="ru-RU" smtClean="0"/>
          </a:p>
        </p:txBody>
      </p:sp>
      <p:pic>
        <p:nvPicPr>
          <p:cNvPr id="45058" name="Picture 2" descr="C:\Users\Татьяна\Desktop\№17   ЕГЭ 2016\17_3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9388" y="0"/>
            <a:ext cx="6924675" cy="3152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5059" name="Picture 2" descr="C:\Users\Татьяна\Desktop\№17   ЕГЭ 2016\17_3_r.png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 r="-406" b="42159"/>
          <a:stretch>
            <a:fillRect/>
          </a:stretch>
        </p:blipFill>
        <p:spPr>
          <a:xfrm>
            <a:off x="2124075" y="3140075"/>
            <a:ext cx="6597650" cy="3717925"/>
          </a:xfrm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1" name="Picture 2" descr="C:\Users\Татьяна\Desktop\№17   ЕГЭ 2016\17_6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9388" y="0"/>
            <a:ext cx="6924675" cy="3057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6082" name="Picture 3" descr="C:\Users\Татьяна\Desktop\№17   ЕГЭ 2016\17_6_r.png"/>
          <p:cNvPicPr>
            <a:picLocks noChangeAspect="1" noChangeArrowheads="1"/>
          </p:cNvPicPr>
          <p:nvPr/>
        </p:nvPicPr>
        <p:blipFill>
          <a:blip r:embed="rId3"/>
          <a:srcRect t="597" r="2864" b="39661"/>
          <a:stretch>
            <a:fillRect/>
          </a:stretch>
        </p:blipFill>
        <p:spPr bwMode="auto">
          <a:xfrm>
            <a:off x="2484438" y="2997200"/>
            <a:ext cx="6381750" cy="3744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5" name="Содержимое 1"/>
          <p:cNvSpPr>
            <a:spLocks noGrp="1"/>
          </p:cNvSpPr>
          <p:nvPr>
            <p:ph idx="1"/>
          </p:nvPr>
        </p:nvSpPr>
        <p:spPr>
          <a:xfrm>
            <a:off x="1187450" y="2674938"/>
            <a:ext cx="6913563" cy="1690687"/>
          </a:xfrm>
        </p:spPr>
        <p:txBody>
          <a:bodyPr/>
          <a:lstStyle/>
          <a:p>
            <a:endParaRPr lang="ru-RU" smtClean="0"/>
          </a:p>
        </p:txBody>
      </p:sp>
      <p:sp>
        <p:nvSpPr>
          <p:cNvPr id="47106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>
                <a:latin typeface="Times New Roman" pitchFamily="18" charset="0"/>
                <a:cs typeface="Times New Roman" pitchFamily="18" charset="0"/>
              </a:rPr>
              <a:t>Задание №18</a:t>
            </a:r>
            <a:endParaRPr lang="ru-RU" smtClean="0"/>
          </a:p>
        </p:txBody>
      </p:sp>
      <p:pic>
        <p:nvPicPr>
          <p:cNvPr id="47107" name="Picture 2" descr="C:\Users\Татьяна\Desktop\№18 ЕГЭ 2016\c5_3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87450" y="2636838"/>
            <a:ext cx="6913563" cy="1728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29" name="Picture 4" descr="C:\Users\Татьяна\Desktop\№18 ЕГЭ 2016\c5_3_r.png"/>
          <p:cNvPicPr>
            <a:picLocks noChangeAspect="1" noChangeArrowheads="1"/>
          </p:cNvPicPr>
          <p:nvPr/>
        </p:nvPicPr>
        <p:blipFill>
          <a:blip r:embed="rId2"/>
          <a:srcRect l="-487" b="41600"/>
          <a:stretch>
            <a:fillRect/>
          </a:stretch>
        </p:blipFill>
        <p:spPr bwMode="auto">
          <a:xfrm>
            <a:off x="301625" y="1628775"/>
            <a:ext cx="8662988" cy="5229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8130" name="Picture 2" descr="C:\Users\Татьяна\Desktop\№18 ЕГЭ 2016\c5_3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9388" y="188913"/>
            <a:ext cx="6192837" cy="1511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3" name="Picture 4" descr="C:\Users\Татьяна\Desktop\№18 ЕГЭ 2016\c5_3_r.png"/>
          <p:cNvPicPr>
            <a:picLocks noChangeAspect="1" noChangeArrowheads="1"/>
          </p:cNvPicPr>
          <p:nvPr/>
        </p:nvPicPr>
        <p:blipFill>
          <a:blip r:embed="rId2"/>
          <a:srcRect l="-487" t="58400"/>
          <a:stretch>
            <a:fillRect/>
          </a:stretch>
        </p:blipFill>
        <p:spPr bwMode="auto">
          <a:xfrm>
            <a:off x="623888" y="1700213"/>
            <a:ext cx="7423150" cy="3889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7" name="Picture 2" descr="C:\Users\Татьяна\Desktop\№18 ЕГЭ 2016\c5_2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33375"/>
            <a:ext cx="6267450" cy="1246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0178" name="Picture 3" descr="C:\Users\Татьяна\Desktop\№18 ЕГЭ 2016\c5_4_r.png"/>
          <p:cNvPicPr>
            <a:picLocks noChangeAspect="1" noChangeArrowheads="1"/>
          </p:cNvPicPr>
          <p:nvPr/>
        </p:nvPicPr>
        <p:blipFill>
          <a:blip r:embed="rId3"/>
          <a:srcRect l="279" b="60857"/>
          <a:stretch>
            <a:fillRect/>
          </a:stretch>
        </p:blipFill>
        <p:spPr bwMode="auto">
          <a:xfrm>
            <a:off x="2051050" y="1628775"/>
            <a:ext cx="6769100" cy="4935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1" name="Picture 2" descr="C:\Users\Татьяна\Desktop\№18 ЕГЭ 2016\c5_4_r.png"/>
          <p:cNvPicPr>
            <a:picLocks noChangeAspect="1" noChangeArrowheads="1"/>
          </p:cNvPicPr>
          <p:nvPr/>
        </p:nvPicPr>
        <p:blipFill>
          <a:blip r:embed="rId2"/>
          <a:srcRect l="279" t="38573" b="30019"/>
          <a:stretch>
            <a:fillRect/>
          </a:stretch>
        </p:blipFill>
        <p:spPr bwMode="auto">
          <a:xfrm>
            <a:off x="827088" y="1628775"/>
            <a:ext cx="7345362" cy="4248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5" name="Picture 2" descr="C:\Users\Татьяна\Desktop\№18 ЕГЭ 2016\c5_4_r.png"/>
          <p:cNvPicPr>
            <a:picLocks noChangeAspect="1" noChangeArrowheads="1"/>
          </p:cNvPicPr>
          <p:nvPr/>
        </p:nvPicPr>
        <p:blipFill>
          <a:blip r:embed="rId2"/>
          <a:srcRect l="279" t="68839"/>
          <a:stretch>
            <a:fillRect/>
          </a:stretch>
        </p:blipFill>
        <p:spPr bwMode="auto">
          <a:xfrm>
            <a:off x="971550" y="1412875"/>
            <a:ext cx="7218363" cy="4464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49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>
                <a:latin typeface="Times New Roman" pitchFamily="18" charset="0"/>
                <a:cs typeface="Times New Roman" pitchFamily="18" charset="0"/>
              </a:rPr>
              <a:t>Задание №19</a:t>
            </a:r>
            <a:endParaRPr lang="ru-RU" smtClean="0"/>
          </a:p>
        </p:txBody>
      </p:sp>
      <p:pic>
        <p:nvPicPr>
          <p:cNvPr id="53250" name="Picture 2" descr="C:\Users\Татьяна\Desktop\№19 ЕГЭ 2016\c6_3_r.pn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 t="64607" r="2092"/>
          <a:stretch>
            <a:fillRect/>
          </a:stretch>
        </p:blipFill>
        <p:spPr>
          <a:xfrm>
            <a:off x="539750" y="1916113"/>
            <a:ext cx="7961313" cy="4176712"/>
          </a:xfrm>
        </p:spPr>
      </p:pic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3" name="Picture 2" descr="C:\Users\Татьяна\Desktop\№19 ЕГЭ 2016\c6_3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11188" y="2420938"/>
            <a:ext cx="7921625" cy="1717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7" name="Picture 2" descr="C:\Users\Татьяна\Desktop\№19 ЕГЭ 2016\c6_3_r.png"/>
          <p:cNvPicPr>
            <a:picLocks noChangeAspect="1" noChangeArrowheads="1"/>
          </p:cNvPicPr>
          <p:nvPr/>
        </p:nvPicPr>
        <p:blipFill>
          <a:blip r:embed="rId2"/>
          <a:srcRect l="-285" b="35300"/>
          <a:stretch>
            <a:fillRect/>
          </a:stretch>
        </p:blipFill>
        <p:spPr bwMode="auto">
          <a:xfrm>
            <a:off x="900113" y="836613"/>
            <a:ext cx="6264275" cy="5865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1" name="Picture 2" descr="C:\Users\Татьяна\Desktop\№19 ЕГЭ 2016\c6_2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68300" y="2060575"/>
            <a:ext cx="8407400" cy="2736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5" name="Picture 2" descr="C:\Users\Татьяна\Desktop\№19 ЕГЭ 2016\c6_2_r.png"/>
          <p:cNvPicPr>
            <a:picLocks noChangeAspect="1" noChangeArrowheads="1"/>
          </p:cNvPicPr>
          <p:nvPr/>
        </p:nvPicPr>
        <p:blipFill>
          <a:blip r:embed="rId2"/>
          <a:srcRect l="-325" b="39938"/>
          <a:stretch>
            <a:fillRect/>
          </a:stretch>
        </p:blipFill>
        <p:spPr bwMode="auto">
          <a:xfrm>
            <a:off x="1116013" y="908050"/>
            <a:ext cx="7037387" cy="5616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871538" y="2276475"/>
            <a:ext cx="7408862" cy="3849688"/>
          </a:xfrm>
        </p:spPr>
        <p:txBody>
          <a:bodyPr rtlCol="0">
            <a:normAutofit lnSpcReduction="10000"/>
          </a:bodyPr>
          <a:lstStyle/>
          <a:p>
            <a:pPr marL="274320" indent="-274320" algn="just" fontAlgn="auto">
              <a:spcAft>
                <a:spcPts val="0"/>
              </a:spcAft>
              <a:defRPr/>
            </a:pPr>
            <a:r>
              <a:rPr lang="ru-RU" dirty="0" smtClean="0"/>
              <a:t>     целенаправленное повторение разделов курса алгебры 7–9-х классов и математики 5–6-х классов; </a:t>
            </a:r>
          </a:p>
          <a:p>
            <a:pPr marL="274320" indent="-274320" algn="just" fontAlgn="auto">
              <a:spcAft>
                <a:spcPts val="0"/>
              </a:spcAft>
              <a:defRPr/>
            </a:pPr>
            <a:r>
              <a:rPr lang="ru-RU" dirty="0" smtClean="0"/>
              <a:t>     систематический мониторинг продвижения отдельных учащихся по ликвидации пробелов за основную школу;</a:t>
            </a:r>
          </a:p>
          <a:p>
            <a:pPr marL="274320" indent="-274320" algn="just" fontAlgn="auto">
              <a:spcAft>
                <a:spcPts val="0"/>
              </a:spcAft>
              <a:defRPr/>
            </a:pPr>
            <a:r>
              <a:rPr lang="ru-RU" dirty="0" smtClean="0"/>
              <a:t>     систематическое повторение пройденного;</a:t>
            </a:r>
          </a:p>
          <a:p>
            <a:pPr marL="274320" indent="-274320" algn="just" fontAlgn="auto">
              <a:spcAft>
                <a:spcPts val="0"/>
              </a:spcAft>
              <a:defRPr/>
            </a:pPr>
            <a:r>
              <a:rPr lang="ru-RU" dirty="0" smtClean="0"/>
              <a:t>     отработка умений учащихся по применению полученных знаний при решении прикладных математических задач;</a:t>
            </a:r>
          </a:p>
          <a:p>
            <a:pPr marL="274320" indent="-274320" algn="just" fontAlgn="auto">
              <a:spcAft>
                <a:spcPts val="0"/>
              </a:spcAft>
              <a:defRPr/>
            </a:pPr>
            <a:r>
              <a:rPr lang="ru-RU" dirty="0" smtClean="0"/>
              <a:t>     обучение учащихся чтению заданий;</a:t>
            </a: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Рекомендации по подготовке к итоговой аттестации:</a:t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3" name="Содержимое 1"/>
          <p:cNvSpPr>
            <a:spLocks noGrp="1"/>
          </p:cNvSpPr>
          <p:nvPr>
            <p:ph idx="1"/>
          </p:nvPr>
        </p:nvSpPr>
        <p:spPr>
          <a:xfrm>
            <a:off x="871538" y="692150"/>
            <a:ext cx="7588250" cy="5434013"/>
          </a:xfrm>
        </p:spPr>
        <p:txBody>
          <a:bodyPr/>
          <a:lstStyle/>
          <a:p>
            <a:pPr algn="just"/>
            <a:r>
              <a:rPr lang="ru-RU" smtClean="0"/>
              <a:t>     обучение учащихся математическому моделированию, применению математических знаний, анализу информации, поступающей в разных формах;</a:t>
            </a:r>
          </a:p>
          <a:p>
            <a:pPr algn="just"/>
            <a:r>
              <a:rPr lang="ru-RU" smtClean="0"/>
              <a:t>     применение  различных форм заданий, обеспечивая разнообразие формулировок и приучая учащихся к пониманию сути задания, которая может выражаться по-разному;</a:t>
            </a:r>
          </a:p>
          <a:p>
            <a:pPr algn="just"/>
            <a:r>
              <a:rPr lang="ru-RU" smtClean="0"/>
              <a:t>     применение  в процессе  отработки учебного материала и его повторения в 10 и 11 классах материалов открытого банка заданий  ЕГЭ: </a:t>
            </a:r>
          </a:p>
          <a:p>
            <a:pPr algn="just"/>
            <a:r>
              <a:rPr lang="ru-RU" smtClean="0">
                <a:hlinkClick r:id="rId2"/>
              </a:rPr>
              <a:t>http:// www</a:t>
            </a:r>
            <a:r>
              <a:rPr lang="ru-RU" smtClean="0"/>
              <a:t>. mathege. ru</a:t>
            </a:r>
          </a:p>
          <a:p>
            <a:endParaRPr lang="ru-RU" smtClean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 flipH="1" flipV="1">
            <a:off x="8459788" y="404813"/>
            <a:ext cx="73025" cy="46037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endParaRPr lang="ru-RU" dirty="0"/>
          </a:p>
        </p:txBody>
      </p:sp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7" name="Заголовок 2"/>
          <p:cNvSpPr>
            <a:spLocks noGrp="1"/>
          </p:cNvSpPr>
          <p:nvPr>
            <p:ph type="title"/>
          </p:nvPr>
        </p:nvSpPr>
        <p:spPr>
          <a:xfrm>
            <a:off x="457200" y="338138"/>
            <a:ext cx="8229600" cy="2298700"/>
          </a:xfrm>
        </p:spPr>
        <p:txBody>
          <a:bodyPr/>
          <a:lstStyle/>
          <a:p>
            <a:r>
              <a:rPr lang="ru-RU" smtClean="0"/>
              <a:t>Спасибо за внимание</a:t>
            </a:r>
          </a:p>
        </p:txBody>
      </p:sp>
      <p:pic>
        <p:nvPicPr>
          <p:cNvPr id="60418" name="Содержимое 3" descr="http://berikulschool.ucoz.ru/11011_yandex.gif"/>
          <p:cNvPicPr>
            <a:picLocks noGrp="1"/>
          </p:cNvPicPr>
          <p:nvPr>
            <p:ph idx="1"/>
          </p:nvPr>
        </p:nvPicPr>
        <p:blipFill>
          <a:blip r:embed="rId2"/>
          <a:srcRect l="-833" t="45348"/>
          <a:stretch>
            <a:fillRect/>
          </a:stretch>
        </p:blipFill>
        <p:spPr>
          <a:xfrm>
            <a:off x="684213" y="2276475"/>
            <a:ext cx="7704137" cy="4105275"/>
          </a:xfrm>
        </p:spPr>
      </p:pic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1" name="Заголовок 6"/>
          <p:cNvSpPr>
            <a:spLocks noGrp="1"/>
          </p:cNvSpPr>
          <p:nvPr>
            <p:ph type="ctrTitle"/>
          </p:nvPr>
        </p:nvSpPr>
        <p:spPr>
          <a:xfrm>
            <a:off x="685800" y="2492375"/>
            <a:ext cx="7772400" cy="1296988"/>
          </a:xfrm>
        </p:spPr>
        <p:txBody>
          <a:bodyPr/>
          <a:lstStyle/>
          <a:p>
            <a:endParaRPr lang="ru-RU" sz="5400" smtClean="0"/>
          </a:p>
        </p:txBody>
      </p:sp>
      <p:sp>
        <p:nvSpPr>
          <p:cNvPr id="8" name="Подзаголовок 7"/>
          <p:cNvSpPr>
            <a:spLocks noGrp="1"/>
          </p:cNvSpPr>
          <p:nvPr>
            <p:ph type="subTitle" idx="1"/>
          </p:nvPr>
        </p:nvSpPr>
        <p:spPr>
          <a:xfrm flipH="1">
            <a:off x="7772400" y="4983163"/>
            <a:ext cx="46038" cy="46037"/>
          </a:xfrm>
        </p:spPr>
        <p:txBody>
          <a:bodyPr rtlCol="0">
            <a:normAutofit fontScale="25000" lnSpcReduction="20000"/>
          </a:bodyPr>
          <a:lstStyle/>
          <a:p>
            <a:pPr fontAlgn="auto">
              <a:spcAft>
                <a:spcPts val="0"/>
              </a:spcAft>
              <a:defRPr/>
            </a:pPr>
            <a:endParaRPr lang="ru-RU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Волна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Волна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Волна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901</TotalTime>
  <Words>391</Words>
  <Application>Microsoft Office PowerPoint</Application>
  <PresentationFormat>Экран (4:3)</PresentationFormat>
  <Paragraphs>97</Paragraphs>
  <Slides>47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47</vt:i4>
      </vt:variant>
    </vt:vector>
  </HeadingPairs>
  <TitlesOfParts>
    <vt:vector size="48" baseType="lpstr">
      <vt:lpstr>Волна</vt:lpstr>
      <vt:lpstr>ЕГЭ 2016. Часть 2   </vt:lpstr>
      <vt:lpstr>Изменения нумерации задач КИМ ЕГЭ 2016 </vt:lpstr>
      <vt:lpstr>Задание №13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Задание №14</vt:lpstr>
      <vt:lpstr>Презентация PowerPoint</vt:lpstr>
      <vt:lpstr>Презентация PowerPoint</vt:lpstr>
      <vt:lpstr>Презентация PowerPoint</vt:lpstr>
      <vt:lpstr>Презентация PowerPoint</vt:lpstr>
      <vt:lpstr>Задание №15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Задание №17</vt:lpstr>
      <vt:lpstr>Презентация PowerPoint</vt:lpstr>
      <vt:lpstr>Презентация PowerPoint</vt:lpstr>
      <vt:lpstr>Задание №18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Задание №19</vt:lpstr>
      <vt:lpstr>Презентация PowerPoint</vt:lpstr>
      <vt:lpstr>Презентация PowerPoint</vt:lpstr>
      <vt:lpstr>Презентация PowerPoint</vt:lpstr>
      <vt:lpstr>Презентация PowerPoint</vt:lpstr>
      <vt:lpstr> Рекомендации по подготовке к итоговой аттестации: </vt:lpstr>
      <vt:lpstr>Презентация PowerPoint</vt:lpstr>
      <vt:lpstr>Спасибо за внимание</vt:lpstr>
      <vt:lpstr>Презентация PowerPoint</vt:lpstr>
    </vt:vector>
  </TitlesOfParts>
  <Company>Hewlett-Packard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Решение треугольников</dc:title>
  <dc:creator>Пользовотель</dc:creator>
  <cp:lastModifiedBy>User</cp:lastModifiedBy>
  <cp:revision>82</cp:revision>
  <dcterms:created xsi:type="dcterms:W3CDTF">2013-05-12T11:58:28Z</dcterms:created>
  <dcterms:modified xsi:type="dcterms:W3CDTF">2016-12-19T09:36:05Z</dcterms:modified>
</cp:coreProperties>
</file>