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26"/>
  </p:notesMasterIdLst>
  <p:sldIdLst>
    <p:sldId id="258" r:id="rId2"/>
    <p:sldId id="326" r:id="rId3"/>
    <p:sldId id="295" r:id="rId4"/>
    <p:sldId id="327" r:id="rId5"/>
    <p:sldId id="329" r:id="rId6"/>
    <p:sldId id="325" r:id="rId7"/>
    <p:sldId id="328" r:id="rId8"/>
    <p:sldId id="332" r:id="rId9"/>
    <p:sldId id="301" r:id="rId10"/>
    <p:sldId id="333" r:id="rId11"/>
    <p:sldId id="334" r:id="rId12"/>
    <p:sldId id="335" r:id="rId13"/>
    <p:sldId id="336" r:id="rId14"/>
    <p:sldId id="337" r:id="rId15"/>
    <p:sldId id="338" r:id="rId16"/>
    <p:sldId id="340" r:id="rId17"/>
    <p:sldId id="300" r:id="rId18"/>
    <p:sldId id="318" r:id="rId19"/>
    <p:sldId id="310" r:id="rId20"/>
    <p:sldId id="341" r:id="rId21"/>
    <p:sldId id="342" r:id="rId22"/>
    <p:sldId id="343" r:id="rId23"/>
    <p:sldId id="321" r:id="rId24"/>
    <p:sldId id="320" r:id="rId25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17" autoAdjust="0"/>
  </p:normalViewPr>
  <p:slideViewPr>
    <p:cSldViewPr>
      <p:cViewPr>
        <p:scale>
          <a:sx n="70" d="100"/>
          <a:sy n="70" d="100"/>
        </p:scale>
        <p:origin x="1086" y="9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459D36-9134-4A03-B244-8E286EBB041B}" type="datetimeFigureOut">
              <a:rPr lang="ru-RU" smtClean="0"/>
              <a:pPr/>
              <a:t>03.10.2017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A7B346-D933-4414-84D5-80068B25CC6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A6C712F-85CD-4396-BE6B-568AAB31113C}" type="slidenum">
              <a:rPr lang="ru-RU" altLang="ru-RU" smtClean="0"/>
              <a:pPr/>
              <a:t>3</a:t>
            </a:fld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AACA35F-5B96-467A-A30B-898CAEE6ACAA}" type="datetimeFigureOut">
              <a:rPr lang="ru-RU" smtClean="0"/>
              <a:pPr/>
              <a:t>03.10.2017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D998BE74-0134-413F-991F-7F2AEBB1C7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CA35F-5B96-467A-A30B-898CAEE6ACAA}" type="datetimeFigureOut">
              <a:rPr lang="ru-RU" smtClean="0"/>
              <a:pPr/>
              <a:t>03.10.2017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8BE74-0134-413F-991F-7F2AEBB1C7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CA35F-5B96-467A-A30B-898CAEE6ACAA}" type="datetimeFigureOut">
              <a:rPr lang="ru-RU" smtClean="0"/>
              <a:pPr/>
              <a:t>03.10.2017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8BE74-0134-413F-991F-7F2AEBB1C7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CA35F-5B96-467A-A30B-898CAEE6ACAA}" type="datetimeFigureOut">
              <a:rPr lang="ru-RU" smtClean="0"/>
              <a:pPr/>
              <a:t>03.10.2017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8BE74-0134-413F-991F-7F2AEBB1C7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AACA35F-5B96-467A-A30B-898CAEE6ACAA}" type="datetimeFigureOut">
              <a:rPr lang="ru-RU" smtClean="0"/>
              <a:pPr/>
              <a:t>03.10.2017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998BE74-0134-413F-991F-7F2AEBB1C7D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AACA35F-5B96-467A-A30B-898CAEE6ACAA}" type="datetimeFigureOut">
              <a:rPr lang="ru-RU" smtClean="0"/>
              <a:pPr/>
              <a:t>03.10.2017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D998BE74-0134-413F-991F-7F2AEBB1C7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CA35F-5B96-467A-A30B-898CAEE6ACAA}" type="datetimeFigureOut">
              <a:rPr lang="ru-RU" smtClean="0"/>
              <a:pPr/>
              <a:t>03.10.2017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8BE74-0134-413F-991F-7F2AEBB1C7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CA35F-5B96-467A-A30B-898CAEE6ACAA}" type="datetimeFigureOut">
              <a:rPr lang="ru-RU" smtClean="0"/>
              <a:pPr/>
              <a:t>03.10.2017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8BE74-0134-413F-991F-7F2AEBB1C7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CA35F-5B96-467A-A30B-898CAEE6ACAA}" type="datetimeFigureOut">
              <a:rPr lang="ru-RU" smtClean="0"/>
              <a:pPr/>
              <a:t>03.10.2017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8BE74-0134-413F-991F-7F2AEBB1C7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CA35F-5B96-467A-A30B-898CAEE6ACAA}" type="datetimeFigureOut">
              <a:rPr lang="ru-RU" smtClean="0"/>
              <a:pPr/>
              <a:t>03.10.2017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8BE74-0134-413F-991F-7F2AEBB1C7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CA35F-5B96-467A-A30B-898CAEE6ACAA}" type="datetimeFigureOut">
              <a:rPr lang="ru-RU" smtClean="0"/>
              <a:pPr/>
              <a:t>03.10.2017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8BE74-0134-413F-991F-7F2AEBB1C7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AACA35F-5B96-467A-A30B-898CAEE6ACAA}" type="datetimeFigureOut">
              <a:rPr lang="ru-RU" smtClean="0"/>
              <a:pPr/>
              <a:t>03.10.2017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D998BE74-0134-413F-991F-7F2AEBB1C7D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andart.edu.ru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andart.edu.ru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gerb1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92696"/>
            <a:ext cx="928694" cy="1071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95536" y="2420888"/>
            <a:ext cx="81369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002060"/>
                </a:solidFill>
              </a:rPr>
              <a:t>Формирование </a:t>
            </a:r>
          </a:p>
          <a:p>
            <a:pPr algn="ctr"/>
            <a:r>
              <a:rPr lang="ru-RU" sz="2800" b="1" i="1" dirty="0" smtClean="0">
                <a:solidFill>
                  <a:srgbClr val="002060"/>
                </a:solidFill>
              </a:rPr>
              <a:t>нравственных ценностей  у учащихся </a:t>
            </a:r>
          </a:p>
          <a:p>
            <a:pPr algn="ctr"/>
            <a:r>
              <a:rPr lang="ru-RU" sz="2800" b="1" i="1" dirty="0" smtClean="0">
                <a:solidFill>
                  <a:srgbClr val="002060"/>
                </a:solidFill>
              </a:rPr>
              <a:t>в условиях реализации </a:t>
            </a:r>
          </a:p>
          <a:p>
            <a:pPr algn="ctr"/>
            <a:r>
              <a:rPr lang="ru-RU" sz="2800" b="1" i="1" dirty="0" smtClean="0">
                <a:solidFill>
                  <a:srgbClr val="002060"/>
                </a:solidFill>
              </a:rPr>
              <a:t>ФГОС начального и основного </a:t>
            </a:r>
          </a:p>
          <a:p>
            <a:pPr algn="ctr"/>
            <a:r>
              <a:rPr lang="ru-RU" sz="2800" b="1" i="1" dirty="0" smtClean="0">
                <a:solidFill>
                  <a:srgbClr val="002060"/>
                </a:solidFill>
              </a:rPr>
              <a:t>общего образования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536" y="764704"/>
            <a:ext cx="7858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Муниципальное бюджетное общеобразовательное учреждение 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«Гимназия №12»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32040" y="5229200"/>
            <a:ext cx="40679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Неведрова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 Е.В., </a:t>
            </a:r>
          </a:p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зам. директора  по  УВР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4" descr="stand_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 l="8012" r="72788" b="-1968"/>
          <a:stretch>
            <a:fillRect/>
          </a:stretch>
        </p:blipFill>
        <p:spPr bwMode="auto">
          <a:xfrm>
            <a:off x="8244408" y="620688"/>
            <a:ext cx="727891" cy="1008112"/>
          </a:xfrm>
          <a:prstGeom prst="rect">
            <a:avLst/>
          </a:prstGeom>
          <a:gradFill rotWithShape="1">
            <a:gsLst>
              <a:gs pos="0">
                <a:srgbClr val="F79646">
                  <a:shade val="51000"/>
                  <a:satMod val="130000"/>
                </a:srgbClr>
              </a:gs>
              <a:gs pos="80000">
                <a:srgbClr val="F79646">
                  <a:shade val="93000"/>
                  <a:satMod val="130000"/>
                </a:srgbClr>
              </a:gs>
              <a:gs pos="100000">
                <a:srgbClr val="F79646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</p:pic>
    </p:spTree>
    <p:extLst>
      <p:ext uri="{BB962C8B-B14F-4D97-AF65-F5344CB8AC3E}">
        <p14:creationId xmlns:p14="http://schemas.microsoft.com/office/powerpoint/2010/main" val="805706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484784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002060"/>
                </a:solidFill>
              </a:rPr>
              <a:t>ФОРМИРОВАНИЕ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4077072"/>
            <a:ext cx="77048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i="1" dirty="0" smtClean="0">
                <a:solidFill>
                  <a:srgbClr val="002060"/>
                </a:solidFill>
              </a:rPr>
              <a:t>ФГОС начального и основного </a:t>
            </a:r>
          </a:p>
          <a:p>
            <a:pPr lvl="0" algn="ctr"/>
            <a:r>
              <a:rPr lang="ru-RU" sz="2800" b="1" i="1" dirty="0" smtClean="0">
                <a:solidFill>
                  <a:srgbClr val="002060"/>
                </a:solidFill>
              </a:rPr>
              <a:t>общего образования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31640" y="2852936"/>
            <a:ext cx="6552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НРАВСТВЕННЫЕ ЦЕННОСТИ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1"/>
          <p:cNvSpPr>
            <a:spLocks noChangeArrowheads="1"/>
          </p:cNvSpPr>
          <p:nvPr/>
        </p:nvSpPr>
        <p:spPr bwMode="auto">
          <a:xfrm>
            <a:off x="3779912" y="1844824"/>
            <a:ext cx="504056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AutoNum type="arabicPlain" startAt="2010"/>
            </a:pPr>
            <a:r>
              <a:rPr lang="ru-RU" alt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год -  </a:t>
            </a:r>
          </a:p>
          <a:p>
            <a:pPr marL="457200" indent="-457200"/>
            <a:r>
              <a:rPr lang="ru-RU" alt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ФГОС начального  общего  образования</a:t>
            </a:r>
          </a:p>
          <a:p>
            <a:pPr marL="457200" indent="-457200"/>
            <a:endParaRPr lang="ru-RU" alt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ru-RU" alt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ru-RU" alt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2013 год -  </a:t>
            </a:r>
          </a:p>
          <a:p>
            <a:pPr marL="457200" indent="-457200"/>
            <a:r>
              <a:rPr lang="ru-RU" alt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ФГОС основного общего образования</a:t>
            </a:r>
          </a:p>
          <a:p>
            <a:pPr marL="457200" indent="-457200"/>
            <a:endParaRPr lang="ru-RU" alt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ru-RU" alt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ru-RU" alt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2016- </a:t>
            </a:r>
          </a:p>
          <a:p>
            <a:pPr marL="457200" indent="-457200"/>
            <a:r>
              <a:rPr lang="ru-RU" alt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ФГОС среднего общего образования</a:t>
            </a:r>
            <a:endParaRPr lang="ru-RU" alt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 idx="4294967295"/>
          </p:nvPr>
        </p:nvSpPr>
        <p:spPr>
          <a:xfrm>
            <a:off x="467544" y="548680"/>
            <a:ext cx="8229600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Введение ФГОС в МБОУ «Гимназия №12»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221" name="Объект 10"/>
          <p:cNvGraphicFramePr>
            <a:graphicFrameLocks noChangeAspect="1"/>
          </p:cNvGraphicFramePr>
          <p:nvPr/>
        </p:nvGraphicFramePr>
        <p:xfrm>
          <a:off x="539552" y="1844824"/>
          <a:ext cx="2952750" cy="4032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Документ" r:id="rId4" imgW="2293422" imgH="7739860" progId="Word.Document.8">
                  <p:embed/>
                </p:oleObj>
              </mc:Choice>
              <mc:Fallback>
                <p:oleObj name="Документ" r:id="rId4" imgW="2293422" imgH="7739860" progId="Word.Document.8">
                  <p:embed/>
                  <p:pic>
                    <p:nvPicPr>
                      <p:cNvPr id="0" name="Объект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6134" r="29724" b="58340"/>
                      <a:stretch>
                        <a:fillRect/>
                      </a:stretch>
                    </p:blipFill>
                    <p:spPr bwMode="auto">
                      <a:xfrm>
                        <a:off x="539552" y="1844824"/>
                        <a:ext cx="2952750" cy="4032250"/>
                      </a:xfrm>
                      <a:prstGeom prst="rect">
                        <a:avLst/>
                      </a:prstGeom>
                      <a:noFill/>
                      <a:ln w="5715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1720" y="1772816"/>
            <a:ext cx="439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Что такое ценности?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7624" y="3212976"/>
            <a:ext cx="72008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0070C0"/>
                </a:solidFill>
              </a:rPr>
              <a:t>Ценность – </a:t>
            </a:r>
          </a:p>
          <a:p>
            <a:r>
              <a:rPr lang="ru-RU" sz="3600" b="1" i="1" dirty="0" smtClean="0"/>
              <a:t>важность, полезность, значимость какого-либо предмета и явления </a:t>
            </a:r>
          </a:p>
          <a:p>
            <a:r>
              <a:rPr lang="ru-RU" sz="3600" b="1" i="1" dirty="0" smtClean="0"/>
              <a:t>в нашей жизни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476672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70C0"/>
                </a:solidFill>
              </a:rPr>
              <a:t>ЦЕННОСТИ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9512" y="1052736"/>
            <a:ext cx="871296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/>
              <a:t>ПАТРИОТИЗМ — </a:t>
            </a:r>
            <a:r>
              <a:rPr lang="ru-RU" sz="1600" dirty="0" smtClean="0"/>
              <a:t>любовь к России, к своему народу, к своей малой родине, служение Отечеству;</a:t>
            </a:r>
          </a:p>
          <a:p>
            <a:pPr algn="just"/>
            <a:r>
              <a:rPr lang="ru-RU" sz="1600" b="1" dirty="0" smtClean="0"/>
              <a:t>СОЦИАЛЬНАЯ СОЛИДАРНОСТЬ — </a:t>
            </a:r>
            <a:r>
              <a:rPr lang="ru-RU" sz="1600" dirty="0" smtClean="0"/>
              <a:t>свобода личная и национальная, доверие к людям, институтам государства и гражданского  общества, справедливость, милосердие, честь, достоинство;</a:t>
            </a:r>
          </a:p>
          <a:p>
            <a:pPr algn="just"/>
            <a:r>
              <a:rPr lang="ru-RU" sz="1600" b="1" dirty="0" smtClean="0"/>
              <a:t>ГРАЖДАНСТВЕННОСТЬ — </a:t>
            </a:r>
            <a:r>
              <a:rPr lang="ru-RU" sz="1600" dirty="0" smtClean="0"/>
              <a:t>служение Отечеству, правовое государство, гражданское общество, закон и правопорядок, поликультурный мир, свобода совести и вероисповедания;</a:t>
            </a:r>
          </a:p>
          <a:p>
            <a:pPr algn="just"/>
            <a:r>
              <a:rPr lang="ru-RU" sz="1600" b="1" dirty="0" smtClean="0"/>
              <a:t>СЕМЬЯ — </a:t>
            </a:r>
            <a:r>
              <a:rPr lang="ru-RU" sz="1600" dirty="0" smtClean="0"/>
              <a:t>любовь и верность, здоровье, достаток, уважение   к родителям, забота о старших и младших, забота о продолжении рода;</a:t>
            </a:r>
          </a:p>
          <a:p>
            <a:pPr algn="just"/>
            <a:r>
              <a:rPr lang="ru-RU" sz="1600" b="1" dirty="0" smtClean="0"/>
              <a:t>ТРУД И ТВОРЧЕСТВО — </a:t>
            </a:r>
            <a:r>
              <a:rPr lang="ru-RU" sz="1600" dirty="0" smtClean="0"/>
              <a:t>уважение к труду, творчество и созидание, целеустремлённость и настойчивость;</a:t>
            </a:r>
          </a:p>
          <a:p>
            <a:pPr algn="just"/>
            <a:r>
              <a:rPr lang="ru-RU" sz="1600" b="1" dirty="0" smtClean="0"/>
              <a:t>НАУКА — </a:t>
            </a:r>
            <a:r>
              <a:rPr lang="ru-RU" sz="1600" dirty="0" smtClean="0"/>
              <a:t>ценность знания, стремление к истине, научная  картина мира;</a:t>
            </a:r>
          </a:p>
          <a:p>
            <a:pPr algn="just"/>
            <a:r>
              <a:rPr lang="ru-RU" sz="1600" b="1" dirty="0" smtClean="0"/>
              <a:t>ТРАДИЦИОННЫЕ РОССИЙСКИЕ РЕЛИГИИ </a:t>
            </a:r>
            <a:r>
              <a:rPr lang="ru-RU" sz="1600" dirty="0" smtClean="0"/>
              <a:t>— представления о вере, духовности, религиозной жизни человека, ценности религиозного мировоззрения, толерантности, формируемые на основе межконфессионального диалога;</a:t>
            </a:r>
          </a:p>
          <a:p>
            <a:pPr algn="just"/>
            <a:r>
              <a:rPr lang="ru-RU" sz="1600" b="1" dirty="0" smtClean="0"/>
              <a:t>ИСКУССТВО И ЛИТЕРАТУРА — </a:t>
            </a:r>
            <a:r>
              <a:rPr lang="ru-RU" sz="1600" dirty="0" smtClean="0"/>
              <a:t>красота, гармония, духовный мир человека, нравственный выбор, смысл жизни, эстетическое   развитие, этическое развитие;</a:t>
            </a:r>
          </a:p>
          <a:p>
            <a:pPr algn="just"/>
            <a:r>
              <a:rPr lang="ru-RU" sz="1600" b="1" dirty="0" smtClean="0"/>
              <a:t>ПРИРОДА — </a:t>
            </a:r>
            <a:r>
              <a:rPr lang="ru-RU" sz="1600" dirty="0" smtClean="0"/>
              <a:t>эволюция, родная земля, заповедная природа, планета Земля, экологическое сознание;</a:t>
            </a:r>
          </a:p>
          <a:p>
            <a:pPr algn="just"/>
            <a:r>
              <a:rPr lang="ru-RU" sz="1600" b="1" dirty="0" smtClean="0"/>
              <a:t>ЧЕЛОВЕЧЕСТВО — </a:t>
            </a:r>
            <a:r>
              <a:rPr lang="ru-RU" sz="1600" dirty="0" smtClean="0"/>
              <a:t>мир во всём мире, многообразие культур и народов, прогресс человечества, международное сотрудничество.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8"/>
          <p:cNvSpPr txBox="1">
            <a:spLocks/>
          </p:cNvSpPr>
          <p:nvPr/>
        </p:nvSpPr>
        <p:spPr>
          <a:xfrm>
            <a:off x="395536" y="245250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ПОРТРЕТ ВЫПУСКНИКА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8438" name="Picture 6" descr="https://ds02.infourok.ru/uploads/ex/0315/0004aa7c-74a0ffaa/img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12481"/>
            <a:ext cx="4416490" cy="3312368"/>
          </a:xfrm>
          <a:prstGeom prst="rect">
            <a:avLst/>
          </a:prstGeom>
          <a:noFill/>
        </p:spPr>
      </p:pic>
      <p:pic>
        <p:nvPicPr>
          <p:cNvPr id="4098" name="Picture 2" descr="Картинки по запросу портрет выпускника основной школ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336617"/>
            <a:ext cx="4176463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900igr.net/up/datas/64271/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9144000" cy="65253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844824"/>
            <a:ext cx="7931224" cy="1066800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Ценностные ориентации -</a:t>
            </a:r>
            <a:endParaRPr lang="ru-RU" sz="3600" b="1" i="1" dirty="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780928"/>
            <a:ext cx="8229600" cy="4325112"/>
          </a:xfrm>
        </p:spPr>
        <p:txBody>
          <a:bodyPr/>
          <a:lstStyle/>
          <a:p>
            <a:r>
              <a:rPr lang="ru-RU" dirty="0" smtClean="0"/>
              <a:t> внутренняя установка, некий набор знаний и представлений, эмоциональное отношение и поведение, это</a:t>
            </a:r>
          </a:p>
          <a:p>
            <a:pPr marL="109728" indent="0" algn="ctr">
              <a:buNone/>
            </a:pPr>
            <a:r>
              <a:rPr lang="ru-RU" dirty="0"/>
              <a:t> </a:t>
            </a:r>
            <a:r>
              <a:rPr lang="ru-RU" b="1" i="1" dirty="0" smtClean="0"/>
              <a:t>отношение человека к себе, окружающему миру и другим людям</a:t>
            </a:r>
            <a:endParaRPr lang="ru-RU" b="1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15616" y="980728"/>
            <a:ext cx="69127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Ценность</a:t>
            </a:r>
            <a:r>
              <a:rPr lang="ru-RU" dirty="0" smtClean="0"/>
              <a:t> – важность, полезность, значимость какого-либо предмета и явления в нашей жизни.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95936" y="3068960"/>
            <a:ext cx="10801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rgbClr val="0070C0"/>
                </a:solidFill>
              </a:rPr>
              <a:t>?</a:t>
            </a:r>
            <a:endParaRPr lang="ru-RU" sz="8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895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Лестница Ценностей</a:t>
            </a:r>
            <a:endParaRPr lang="ru-RU" sz="3600" b="1" i="1" dirty="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2204864"/>
            <a:ext cx="8229600" cy="3585227"/>
          </a:xfrm>
          <a:prstGeom prst="rect">
            <a:avLst/>
          </a:prstGeo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43182" y="5921206"/>
            <a:ext cx="845763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«Даю установку» = «даю общую программу поведения, отношения,  действия»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8393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7225" y="103505"/>
            <a:ext cx="7886700" cy="1325563"/>
          </a:xfrm>
        </p:spPr>
        <p:txBody>
          <a:bodyPr/>
          <a:lstStyle/>
          <a:p>
            <a:r>
              <a:rPr lang="ru-RU" b="1" dirty="0" smtClean="0"/>
              <a:t>Мой </a:t>
            </a:r>
            <a:r>
              <a:rPr lang="ru-RU" b="1" dirty="0"/>
              <a:t>день через 10 лет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2890" y="1825625"/>
            <a:ext cx="8675370" cy="471233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i="1" dirty="0"/>
              <a:t>Представьте свой обычный день через 10 лет. </a:t>
            </a:r>
            <a:endParaRPr lang="ru-RU" sz="3600" b="1" i="1" dirty="0" smtClean="0"/>
          </a:p>
          <a:p>
            <a:pPr marL="0" indent="0" algn="ctr">
              <a:buNone/>
            </a:pPr>
            <a:endParaRPr lang="ru-RU" sz="1500" b="1" i="1" dirty="0"/>
          </a:p>
          <a:p>
            <a:r>
              <a:rPr lang="ru-RU" sz="3200" dirty="0" smtClean="0"/>
              <a:t>Сколько </a:t>
            </a:r>
            <a:r>
              <a:rPr lang="ru-RU" sz="3200" dirty="0"/>
              <a:t>вам теперь лет?</a:t>
            </a:r>
          </a:p>
          <a:p>
            <a:r>
              <a:rPr lang="ru-RU" sz="3200" dirty="0" smtClean="0"/>
              <a:t>Вы </a:t>
            </a:r>
            <a:r>
              <a:rPr lang="ru-RU" sz="3200" dirty="0"/>
              <a:t>просыпаетесь. Во сколько? Где? С Кем? Что делаете дальше?</a:t>
            </a:r>
          </a:p>
          <a:p>
            <a:r>
              <a:rPr lang="ru-RU" sz="3200" dirty="0" smtClean="0"/>
              <a:t>Не </a:t>
            </a:r>
            <a:r>
              <a:rPr lang="ru-RU" sz="3200" dirty="0"/>
              <a:t>забудьте подойти к зеркалу. Что вы видите?</a:t>
            </a:r>
          </a:p>
          <a:p>
            <a:r>
              <a:rPr lang="ru-RU" sz="3200" dirty="0" smtClean="0"/>
              <a:t>И так далее</a:t>
            </a:r>
          </a:p>
          <a:p>
            <a:endParaRPr lang="ru-RU" dirty="0"/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547664" y="0"/>
            <a:ext cx="5544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Диагностика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2268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Бедность. Богатство. Власть.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750" y="1825625"/>
            <a:ext cx="8583930" cy="4351338"/>
          </a:xfrm>
        </p:spPr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sz="3600" dirty="0" smtClean="0"/>
              <a:t>Вам предстоит представить себе 3 ситуации, связанные с названием упражнения и ответить на несколько вопросов по каждой из них.</a:t>
            </a:r>
          </a:p>
          <a:p>
            <a:pPr marL="0" indent="0">
              <a:buNone/>
            </a:pPr>
            <a:endParaRPr lang="ru-RU" sz="800" dirty="0" smtClean="0"/>
          </a:p>
          <a:p>
            <a:pPr marL="0" indent="0">
              <a:buNone/>
            </a:pPr>
            <a:r>
              <a:rPr lang="ru-RU" sz="3600" dirty="0" smtClean="0"/>
              <a:t>Вопросы и ответы по каждой ситуации – на отдельных карточках.</a:t>
            </a:r>
            <a:endParaRPr lang="ru-RU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1547664" y="0"/>
            <a:ext cx="5544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Диагностика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5099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7180" y="121286"/>
            <a:ext cx="8846820" cy="1325563"/>
          </a:xfrm>
        </p:spPr>
        <p:txBody>
          <a:bodyPr/>
          <a:lstStyle/>
          <a:p>
            <a:r>
              <a:rPr lang="ru-RU" b="1" dirty="0" smtClean="0"/>
              <a:t>№ 3. Бедность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2880" y="1825625"/>
            <a:ext cx="8869680" cy="435133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ru-RU" sz="3600" dirty="0" smtClean="0"/>
              <a:t>Представьте</a:t>
            </a:r>
            <a:r>
              <a:rPr lang="ru-RU" sz="3600" dirty="0"/>
              <a:t>, что вы внезапно попали в крайнюю нужду</a:t>
            </a:r>
            <a:r>
              <a:rPr lang="ru-RU" sz="3600" dirty="0" smtClean="0"/>
              <a:t>.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sz="3200" dirty="0"/>
              <a:t>Ч</a:t>
            </a:r>
            <a:r>
              <a:rPr lang="ru-RU" sz="3200" dirty="0" smtClean="0"/>
              <a:t>то </a:t>
            </a:r>
            <a:r>
              <a:rPr lang="ru-RU" sz="3200" dirty="0"/>
              <a:t>вы будете делать?</a:t>
            </a:r>
          </a:p>
          <a:p>
            <a:r>
              <a:rPr lang="ru-RU" sz="3200" dirty="0"/>
              <a:t>Ч</a:t>
            </a:r>
            <a:r>
              <a:rPr lang="ru-RU" sz="3200" dirty="0" smtClean="0"/>
              <a:t>то </a:t>
            </a:r>
            <a:r>
              <a:rPr lang="ru-RU" sz="3200" dirty="0"/>
              <a:t>из имущества вы захотите сохранить?</a:t>
            </a:r>
          </a:p>
          <a:p>
            <a:r>
              <a:rPr lang="ru-RU" sz="3200" dirty="0"/>
              <a:t>Ч</a:t>
            </a:r>
            <a:r>
              <a:rPr lang="ru-RU" sz="3200" dirty="0" smtClean="0"/>
              <a:t>то </a:t>
            </a:r>
            <a:r>
              <a:rPr lang="ru-RU" sz="3200" dirty="0"/>
              <a:t>в своей жизни </a:t>
            </a:r>
            <a:r>
              <a:rPr lang="ru-RU" sz="3200" dirty="0" smtClean="0"/>
              <a:t>постараетесь не менять?</a:t>
            </a:r>
          </a:p>
          <a:p>
            <a:r>
              <a:rPr lang="ru-RU" sz="3200" dirty="0"/>
              <a:t>Какие новые возможности откроет для вас бедность?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0577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№ </a:t>
            </a:r>
            <a:r>
              <a:rPr lang="ru-RU" b="1" dirty="0"/>
              <a:t>3. </a:t>
            </a:r>
            <a:r>
              <a:rPr lang="ru-RU" b="1" dirty="0" smtClean="0"/>
              <a:t>Богатство</a:t>
            </a:r>
            <a:r>
              <a:rPr lang="ru-RU" b="1" dirty="0"/>
              <a:t>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4310" y="1825625"/>
            <a:ext cx="8321040" cy="4351338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 smtClean="0"/>
              <a:t>2</a:t>
            </a:r>
            <a:r>
              <a:rPr lang="ru-RU" sz="3600" dirty="0"/>
              <a:t>. Представьте, что вам досталось огромное состояние</a:t>
            </a:r>
            <a:r>
              <a:rPr lang="ru-RU" sz="3600" dirty="0" smtClean="0"/>
              <a:t>.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sz="3200" dirty="0" smtClean="0"/>
              <a:t>Что </a:t>
            </a:r>
            <a:r>
              <a:rPr lang="ru-RU" sz="3200" dirty="0"/>
              <a:t>это будет означать для вас?</a:t>
            </a:r>
          </a:p>
          <a:p>
            <a:r>
              <a:rPr lang="ru-RU" sz="3200" dirty="0" smtClean="0"/>
              <a:t>Что </a:t>
            </a:r>
            <a:r>
              <a:rPr lang="ru-RU" sz="3200" dirty="0"/>
              <a:t>вы сделаете прежде всего?</a:t>
            </a:r>
          </a:p>
          <a:p>
            <a:r>
              <a:rPr lang="ru-RU" sz="3200" dirty="0" smtClean="0"/>
              <a:t>Какие </a:t>
            </a:r>
            <a:r>
              <a:rPr lang="ru-RU" sz="3200" dirty="0"/>
              <a:t>возможности для вас это откроет?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7585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№ 3</a:t>
            </a:r>
            <a:r>
              <a:rPr lang="ru-RU" b="1" dirty="0"/>
              <a:t>. </a:t>
            </a:r>
            <a:r>
              <a:rPr lang="ru-RU" b="1" dirty="0" smtClean="0"/>
              <a:t>Власть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2910" y="1825625"/>
            <a:ext cx="8092440" cy="4351338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 smtClean="0"/>
              <a:t>3. Представьте </a:t>
            </a:r>
            <a:r>
              <a:rPr lang="ru-RU" sz="3600" dirty="0"/>
              <a:t>себя человеком, обладающим </a:t>
            </a:r>
            <a:r>
              <a:rPr lang="ru-RU" sz="3600" dirty="0" smtClean="0"/>
              <a:t>большими правами </a:t>
            </a:r>
            <a:r>
              <a:rPr lang="ru-RU" sz="3600" dirty="0"/>
              <a:t>и возможностями</a:t>
            </a:r>
            <a:r>
              <a:rPr lang="ru-RU" sz="3600" dirty="0" smtClean="0"/>
              <a:t>.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sz="3200" dirty="0" smtClean="0"/>
              <a:t>Что </a:t>
            </a:r>
            <a:r>
              <a:rPr lang="ru-RU" sz="3200" dirty="0"/>
              <a:t>вы измените</a:t>
            </a:r>
            <a:r>
              <a:rPr lang="ru-RU" sz="3200" dirty="0" smtClean="0"/>
              <a:t>?</a:t>
            </a:r>
          </a:p>
          <a:p>
            <a:r>
              <a:rPr lang="ru-RU" sz="3200" dirty="0" smtClean="0"/>
              <a:t>Что </a:t>
            </a:r>
            <a:r>
              <a:rPr lang="ru-RU" sz="3200" dirty="0"/>
              <a:t>нового </a:t>
            </a:r>
            <a:r>
              <a:rPr lang="ru-RU" sz="3200" dirty="0" smtClean="0"/>
              <a:t>создадите?</a:t>
            </a:r>
          </a:p>
          <a:p>
            <a:r>
              <a:rPr lang="ru-RU" sz="3200" dirty="0" smtClean="0"/>
              <a:t>Что запретите? </a:t>
            </a:r>
            <a:endParaRPr lang="ru-RU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8649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№ 3. Бедность. Богатство. Власть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590" y="1825625"/>
            <a:ext cx="8801100" cy="4803775"/>
          </a:xfrm>
        </p:spPr>
        <p:txBody>
          <a:bodyPr>
            <a:normAutofit fontScale="92500" lnSpcReduction="20000"/>
          </a:bodyPr>
          <a:lstStyle/>
          <a:p>
            <a:pPr marL="0" indent="533400">
              <a:buAutoNum type="arabicPeriod"/>
            </a:pPr>
            <a:r>
              <a:rPr lang="ru-RU" dirty="0" smtClean="0"/>
              <a:t>Вернитесь к первой карточке. Постарайтесь определить, какие ценности лежать в основе планируемых Вами действий.  Запишите ценности на обороте карточки.</a:t>
            </a:r>
          </a:p>
          <a:p>
            <a:pPr marL="0" indent="533400">
              <a:buAutoNum type="arabicPeriod"/>
            </a:pPr>
            <a:r>
              <a:rPr lang="ru-RU" dirty="0" smtClean="0"/>
              <a:t>Проделайте такую же работу со второй и третьей карточками.</a:t>
            </a:r>
          </a:p>
          <a:p>
            <a:pPr marL="0" indent="533400">
              <a:buAutoNum type="arabicPeriod"/>
            </a:pPr>
            <a:r>
              <a:rPr lang="ru-RU" dirty="0" smtClean="0"/>
              <a:t>Положите все карточки перед собой (записанными ценностями вверх).</a:t>
            </a:r>
          </a:p>
          <a:p>
            <a:pPr marL="0" indent="0">
              <a:buNone/>
            </a:pPr>
            <a:endParaRPr lang="ru-RU" sz="900" dirty="0" smtClean="0"/>
          </a:p>
          <a:p>
            <a:pPr marL="0" indent="533400">
              <a:buFontTx/>
              <a:buChar char="-"/>
            </a:pPr>
            <a:r>
              <a:rPr lang="ru-RU" dirty="0" smtClean="0"/>
              <a:t>Совпадают ли ценности, которые определяли Ваши решения?</a:t>
            </a:r>
          </a:p>
          <a:p>
            <a:pPr marL="0" indent="533400">
              <a:buFontTx/>
              <a:buChar char="-"/>
            </a:pPr>
            <a:r>
              <a:rPr lang="ru-RU" dirty="0" smtClean="0"/>
              <a:t>Почему так произошло?</a:t>
            </a:r>
          </a:p>
          <a:p>
            <a:pPr marL="0" indent="533400">
              <a:buFontTx/>
              <a:buChar char="-"/>
            </a:pPr>
            <a:r>
              <a:rPr lang="ru-RU" dirty="0" smtClean="0"/>
              <a:t>И что? Как можно воспользоваться результатами этого упражнения?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7953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989" t="27966"/>
          <a:stretch>
            <a:fillRect/>
          </a:stretch>
        </p:blipFill>
        <p:spPr>
          <a:xfrm>
            <a:off x="2987824" y="620688"/>
            <a:ext cx="5976664" cy="62373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476672"/>
            <a:ext cx="3528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ДЕРЕВО ЦЕННОСТЕЙ</a:t>
            </a:r>
            <a:endParaRPr lang="ru-RU" sz="36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44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1066800"/>
          </a:xfrm>
        </p:spPr>
        <p:txBody>
          <a:bodyPr/>
          <a:lstStyle/>
          <a:p>
            <a:pPr algn="ctr"/>
            <a:r>
              <a:rPr lang="ru-RU" dirty="0" smtClean="0"/>
              <a:t>Преамбула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585696"/>
          </a:xfrm>
          <a:ln>
            <a:solidFill>
              <a:srgbClr val="FF0000"/>
            </a:solidFill>
          </a:ln>
        </p:spPr>
        <p:txBody>
          <a:bodyPr>
            <a:normAutofit fontScale="92500"/>
          </a:bodyPr>
          <a:lstStyle/>
          <a:p>
            <a:pPr marL="109728" indent="0" algn="just">
              <a:buNone/>
            </a:pPr>
            <a:r>
              <a:rPr lang="ru-RU" dirty="0" smtClean="0"/>
              <a:t>	Мы вместе для того, </a:t>
            </a:r>
            <a:r>
              <a:rPr lang="ru-RU" dirty="0" smtClean="0">
                <a:solidFill>
                  <a:srgbClr val="FF0000"/>
                </a:solidFill>
              </a:rPr>
              <a:t>чтобы сделать наших детей счастливыми</a:t>
            </a:r>
            <a:r>
              <a:rPr lang="ru-RU" dirty="0" smtClean="0"/>
              <a:t>, поэтому действовать нам предстоит совместно и непрерывно на протяжении многих лет. </a:t>
            </a:r>
            <a:endParaRPr lang="ru-RU" dirty="0"/>
          </a:p>
          <a:p>
            <a:pPr marL="109728" indent="0" algn="just">
              <a:buNone/>
            </a:pPr>
            <a:r>
              <a:rPr lang="ru-RU" dirty="0" smtClean="0"/>
              <a:t>	Если у нас общая цель, значит мы одна </a:t>
            </a:r>
            <a:r>
              <a:rPr lang="ru-RU" dirty="0" smtClean="0">
                <a:solidFill>
                  <a:srgbClr val="FF0000"/>
                </a:solidFill>
              </a:rPr>
              <a:t>команда единомышленников </a:t>
            </a:r>
            <a:r>
              <a:rPr lang="ru-RU" dirty="0" smtClean="0"/>
              <a:t>и должны действовать </a:t>
            </a:r>
            <a:r>
              <a:rPr lang="ru-RU" dirty="0" smtClean="0">
                <a:solidFill>
                  <a:srgbClr val="FF0000"/>
                </a:solidFill>
              </a:rPr>
              <a:t>по единым правилам</a:t>
            </a:r>
            <a:r>
              <a:rPr lang="ru-RU" dirty="0" smtClean="0"/>
              <a:t>.</a:t>
            </a:r>
          </a:p>
          <a:p>
            <a:pPr marL="109728" indent="0" algn="just">
              <a:buNone/>
            </a:pPr>
            <a:r>
              <a:rPr lang="ru-RU" dirty="0"/>
              <a:t>	</a:t>
            </a:r>
            <a:r>
              <a:rPr lang="ru-RU" dirty="0" smtClean="0"/>
              <a:t>Об этих правилах </a:t>
            </a:r>
            <a:r>
              <a:rPr lang="ru-RU" dirty="0" smtClean="0">
                <a:solidFill>
                  <a:srgbClr val="FF0000"/>
                </a:solidFill>
              </a:rPr>
              <a:t>мы должны договориться</a:t>
            </a:r>
          </a:p>
          <a:p>
            <a:pPr marL="109728" indent="0" algn="just">
              <a:buNone/>
            </a:pPr>
            <a:r>
              <a:rPr lang="ru-RU" dirty="0" smtClean="0"/>
              <a:t>	Поэтому мы организовали </a:t>
            </a:r>
            <a:r>
              <a:rPr lang="ru-RU" dirty="0" smtClean="0">
                <a:solidFill>
                  <a:srgbClr val="FF0000"/>
                </a:solidFill>
              </a:rPr>
              <a:t>переговорную площадку</a:t>
            </a:r>
            <a:r>
              <a:rPr lang="ru-RU" dirty="0" smtClean="0"/>
              <a:t>, чтобы еще раз вспомнить о том, </a:t>
            </a:r>
            <a:r>
              <a:rPr lang="ru-RU" dirty="0" smtClean="0">
                <a:solidFill>
                  <a:srgbClr val="FF0000"/>
                </a:solidFill>
              </a:rPr>
              <a:t>что для нас значимо и важно.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483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8229600" cy="1066800"/>
          </a:xfrm>
        </p:spPr>
        <p:txBody>
          <a:bodyPr/>
          <a:lstStyle/>
          <a:p>
            <a:pPr algn="ctr"/>
            <a:r>
              <a:rPr lang="ru-RU" dirty="0" smtClean="0"/>
              <a:t>Вопрос нашим ученикам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963552"/>
          </a:xfrm>
        </p:spPr>
        <p:txBody>
          <a:bodyPr>
            <a:normAutofit lnSpcReduction="10000"/>
          </a:bodyPr>
          <a:lstStyle/>
          <a:p>
            <a:endParaRPr lang="ru-RU" dirty="0" smtClean="0"/>
          </a:p>
          <a:p>
            <a:pPr marL="109728" indent="0">
              <a:buNone/>
            </a:pPr>
            <a:r>
              <a:rPr lang="ru-RU" dirty="0" smtClean="0"/>
              <a:t>Что для вас </a:t>
            </a:r>
            <a:r>
              <a:rPr lang="ru-RU" dirty="0" smtClean="0">
                <a:solidFill>
                  <a:srgbClr val="FF0000"/>
                </a:solidFill>
              </a:rPr>
              <a:t>важно и значимо </a:t>
            </a:r>
            <a:r>
              <a:rPr lang="ru-RU" dirty="0" smtClean="0"/>
              <a:t>в нашем классе?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39552" y="1700808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Вопрос родителям</a:t>
            </a:r>
            <a:endParaRPr lang="ru-RU" sz="4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67544" y="2996952"/>
            <a:ext cx="8229600" cy="31958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109728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Так как 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родители в равной степени несут ответственность за благополучный результат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поэтому вопрос: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 чем проявляется 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Ваша ответственность 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за результат обучения и воспитания и 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Ваша включенность в жизнедеятельность школы, Ваша активная жизненная позиция?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0967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Ребенок/ученик как ценность… раскройте смысл понятия 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Доверие детей</a:t>
            </a:r>
          </a:p>
          <a:p>
            <a:r>
              <a:rPr lang="ru-RU" dirty="0" smtClean="0"/>
              <a:t>Здоровье каждого ребенка (физическое и психическое)</a:t>
            </a:r>
          </a:p>
          <a:p>
            <a:r>
              <a:rPr lang="ru-RU" dirty="0" smtClean="0"/>
              <a:t>Успех каждого ученика</a:t>
            </a:r>
          </a:p>
          <a:p>
            <a:r>
              <a:rPr lang="ru-RU" dirty="0" smtClean="0"/>
              <a:t>Вовлеченность каждого ребенка в жизнь школы</a:t>
            </a:r>
          </a:p>
          <a:p>
            <a:r>
              <a:rPr lang="ru-RU" dirty="0" smtClean="0"/>
              <a:t>Счастливый ребенок…….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989" t="27966"/>
          <a:stretch>
            <a:fillRect/>
          </a:stretch>
        </p:blipFill>
        <p:spPr>
          <a:xfrm>
            <a:off x="2987824" y="620688"/>
            <a:ext cx="5976664" cy="62373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476672"/>
            <a:ext cx="3528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ДЕРЕВО ЦЕННОСТЕЙ</a:t>
            </a:r>
            <a:endParaRPr lang="ru-RU" sz="3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0" y="2132856"/>
            <a:ext cx="5338936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Доверие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Ответственность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Качество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Комфортная среда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Взаимоуважение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Предприимчивость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Свобода выбора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Успех каждого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Индивидуальный подход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Активность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Творчество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744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mtClean="0"/>
              <a:t>ФОРМИРУЕМ ЦЕННОСТЬ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gerb1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92696"/>
            <a:ext cx="928694" cy="1071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95536" y="2420888"/>
            <a:ext cx="81369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Формирование </a:t>
            </a:r>
          </a:p>
          <a:p>
            <a:pPr algn="ctr"/>
            <a:r>
              <a:rPr lang="ru-RU" sz="2800" b="1" i="1" dirty="0" smtClean="0">
                <a:solidFill>
                  <a:srgbClr val="0070C0"/>
                </a:solidFill>
              </a:rPr>
              <a:t>нравственных ценностей  </a:t>
            </a:r>
            <a:r>
              <a:rPr lang="ru-RU" sz="2800" b="1" i="1" dirty="0" smtClean="0">
                <a:solidFill>
                  <a:srgbClr val="002060"/>
                </a:solidFill>
              </a:rPr>
              <a:t>у учащихся </a:t>
            </a:r>
          </a:p>
          <a:p>
            <a:pPr algn="ctr"/>
            <a:r>
              <a:rPr lang="ru-RU" sz="2800" b="1" i="1" dirty="0" smtClean="0">
                <a:solidFill>
                  <a:srgbClr val="002060"/>
                </a:solidFill>
              </a:rPr>
              <a:t>в условиях реализации </a:t>
            </a:r>
          </a:p>
          <a:p>
            <a:pPr algn="ctr"/>
            <a:r>
              <a:rPr lang="ru-RU" sz="2800" b="1" i="1" dirty="0" smtClean="0">
                <a:solidFill>
                  <a:srgbClr val="0070C0"/>
                </a:solidFill>
              </a:rPr>
              <a:t>ФГОС начального и основного </a:t>
            </a:r>
          </a:p>
          <a:p>
            <a:pPr algn="ctr"/>
            <a:r>
              <a:rPr lang="ru-RU" sz="2800" b="1" i="1" dirty="0" smtClean="0">
                <a:solidFill>
                  <a:srgbClr val="0070C0"/>
                </a:solidFill>
              </a:rPr>
              <a:t>общего образования</a:t>
            </a:r>
            <a:endParaRPr lang="ru-RU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536" y="764704"/>
            <a:ext cx="7858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Муниципальное бюджетное общеобразовательное учреждение 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«Гимназия №12»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4" descr="stand_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 l="8012" r="72788" b="-1968"/>
          <a:stretch>
            <a:fillRect/>
          </a:stretch>
        </p:blipFill>
        <p:spPr bwMode="auto">
          <a:xfrm>
            <a:off x="8244408" y="620688"/>
            <a:ext cx="727891" cy="1008112"/>
          </a:xfrm>
          <a:prstGeom prst="rect">
            <a:avLst/>
          </a:prstGeom>
          <a:gradFill rotWithShape="1">
            <a:gsLst>
              <a:gs pos="0">
                <a:srgbClr val="F79646">
                  <a:shade val="51000"/>
                  <a:satMod val="130000"/>
                </a:srgbClr>
              </a:gs>
              <a:gs pos="80000">
                <a:srgbClr val="F79646">
                  <a:shade val="93000"/>
                  <a:satMod val="130000"/>
                </a:srgbClr>
              </a:gs>
              <a:gs pos="100000">
                <a:srgbClr val="F79646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</p:pic>
    </p:spTree>
    <p:extLst>
      <p:ext uri="{BB962C8B-B14F-4D97-AF65-F5344CB8AC3E}">
        <p14:creationId xmlns:p14="http://schemas.microsoft.com/office/powerpoint/2010/main" val="805706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672"/>
            <a:ext cx="8229600" cy="720080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Что такое работа в команде?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11188" y="1268413"/>
            <a:ext cx="8194675" cy="48307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400" dirty="0" smtClean="0">
                <a:solidFill>
                  <a:schemeClr val="tx1"/>
                </a:solidFill>
              </a:rPr>
              <a:t>В организации 4 сотрудника, которых зовут: </a:t>
            </a:r>
            <a:r>
              <a:rPr lang="ru-RU" sz="2400" dirty="0" smtClean="0">
                <a:solidFill>
                  <a:srgbClr val="FF0000"/>
                </a:solidFill>
              </a:rPr>
              <a:t>Каждый, Кто-то, Любой и Никто. 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dirty="0" smtClean="0">
                <a:solidFill>
                  <a:schemeClr val="tx1"/>
                </a:solidFill>
              </a:rPr>
              <a:t>Необходимо было сделать важную работу и ко всем обратились с просьбой ее сделать. 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dirty="0" smtClean="0">
                <a:solidFill>
                  <a:srgbClr val="FF0000"/>
                </a:solidFill>
              </a:rPr>
              <a:t>Каждый</a:t>
            </a:r>
            <a:r>
              <a:rPr lang="ru-RU" sz="2400" dirty="0" smtClean="0">
                <a:solidFill>
                  <a:schemeClr val="tx1"/>
                </a:solidFill>
              </a:rPr>
              <a:t> был уверен, что </a:t>
            </a:r>
            <a:r>
              <a:rPr lang="ru-RU" sz="2400" dirty="0" smtClean="0">
                <a:solidFill>
                  <a:srgbClr val="FF0000"/>
                </a:solidFill>
              </a:rPr>
              <a:t>Кто-то</a:t>
            </a:r>
            <a:r>
              <a:rPr lang="ru-RU" sz="2400" dirty="0" smtClean="0">
                <a:solidFill>
                  <a:schemeClr val="tx1"/>
                </a:solidFill>
              </a:rPr>
              <a:t> ее сделает. 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dirty="0" smtClean="0">
                <a:solidFill>
                  <a:srgbClr val="FF0000"/>
                </a:solidFill>
              </a:rPr>
              <a:t>Любой</a:t>
            </a:r>
            <a:r>
              <a:rPr lang="ru-RU" sz="2400" dirty="0" smtClean="0">
                <a:solidFill>
                  <a:schemeClr val="tx1"/>
                </a:solidFill>
              </a:rPr>
              <a:t> бы мог сделать ее, но </a:t>
            </a:r>
            <a:r>
              <a:rPr lang="ru-RU" sz="2400" dirty="0" smtClean="0">
                <a:solidFill>
                  <a:srgbClr val="FF0000"/>
                </a:solidFill>
              </a:rPr>
              <a:t>Никто</a:t>
            </a:r>
            <a:r>
              <a:rPr lang="ru-RU" sz="2400" dirty="0" smtClean="0">
                <a:solidFill>
                  <a:schemeClr val="tx1"/>
                </a:solidFill>
              </a:rPr>
              <a:t> ее не сделал. 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dirty="0" smtClean="0">
                <a:solidFill>
                  <a:srgbClr val="FF0000"/>
                </a:solidFill>
              </a:rPr>
              <a:t>Кто-то </a:t>
            </a:r>
            <a:r>
              <a:rPr lang="ru-RU" sz="2400" dirty="0" smtClean="0">
                <a:solidFill>
                  <a:schemeClr val="tx1"/>
                </a:solidFill>
              </a:rPr>
              <a:t>разозлился из-за этого, потому что это была работа </a:t>
            </a:r>
            <a:r>
              <a:rPr lang="ru-RU" sz="2400" dirty="0" smtClean="0">
                <a:solidFill>
                  <a:srgbClr val="FF0000"/>
                </a:solidFill>
              </a:rPr>
              <a:t>Каждого</a:t>
            </a:r>
            <a:r>
              <a:rPr lang="ru-RU" sz="2400" dirty="0" smtClean="0">
                <a:solidFill>
                  <a:schemeClr val="tx1"/>
                </a:solidFill>
              </a:rPr>
              <a:t>. 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dirty="0" smtClean="0">
                <a:solidFill>
                  <a:srgbClr val="FF0000"/>
                </a:solidFill>
              </a:rPr>
              <a:t>Каждый</a:t>
            </a:r>
            <a:r>
              <a:rPr lang="ru-RU" sz="2400" dirty="0" smtClean="0">
                <a:solidFill>
                  <a:schemeClr val="tx1"/>
                </a:solidFill>
              </a:rPr>
              <a:t> подумал, что </a:t>
            </a:r>
            <a:r>
              <a:rPr lang="ru-RU" sz="2400" dirty="0" smtClean="0">
                <a:solidFill>
                  <a:srgbClr val="FF0000"/>
                </a:solidFill>
              </a:rPr>
              <a:t>Любой </a:t>
            </a:r>
            <a:r>
              <a:rPr lang="ru-RU" sz="2400" dirty="0" smtClean="0">
                <a:solidFill>
                  <a:schemeClr val="tx1"/>
                </a:solidFill>
              </a:rPr>
              <a:t>может ее сделать, но </a:t>
            </a:r>
            <a:r>
              <a:rPr lang="ru-RU" sz="2400" dirty="0" smtClean="0">
                <a:solidFill>
                  <a:srgbClr val="FF0000"/>
                </a:solidFill>
              </a:rPr>
              <a:t>Никто </a:t>
            </a:r>
            <a:r>
              <a:rPr lang="ru-RU" sz="2400" dirty="0" smtClean="0">
                <a:solidFill>
                  <a:schemeClr val="tx1"/>
                </a:solidFill>
              </a:rPr>
              <a:t>не понял, что </a:t>
            </a:r>
            <a:r>
              <a:rPr lang="ru-RU" sz="2400" dirty="0" smtClean="0">
                <a:solidFill>
                  <a:srgbClr val="FF0000"/>
                </a:solidFill>
              </a:rPr>
              <a:t>Каждый</a:t>
            </a:r>
            <a:r>
              <a:rPr lang="ru-RU" sz="2400" dirty="0" smtClean="0">
                <a:solidFill>
                  <a:schemeClr val="tx1"/>
                </a:solidFill>
              </a:rPr>
              <a:t>  не будет ее делать. 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dirty="0" smtClean="0">
                <a:solidFill>
                  <a:schemeClr val="tx1"/>
                </a:solidFill>
              </a:rPr>
              <a:t>Это история кончилась тем, что </a:t>
            </a:r>
            <a:r>
              <a:rPr lang="ru-RU" sz="2400" dirty="0" smtClean="0">
                <a:solidFill>
                  <a:srgbClr val="FF0000"/>
                </a:solidFill>
              </a:rPr>
              <a:t>Каждый</a:t>
            </a:r>
            <a:r>
              <a:rPr lang="ru-RU" sz="2400" dirty="0" smtClean="0">
                <a:solidFill>
                  <a:schemeClr val="tx1"/>
                </a:solidFill>
              </a:rPr>
              <a:t> обвинил </a:t>
            </a:r>
            <a:r>
              <a:rPr lang="ru-RU" sz="2400" dirty="0" smtClean="0">
                <a:solidFill>
                  <a:srgbClr val="FF0000"/>
                </a:solidFill>
              </a:rPr>
              <a:t>Кого-то</a:t>
            </a:r>
            <a:r>
              <a:rPr lang="ru-RU" sz="2400" dirty="0" smtClean="0">
                <a:solidFill>
                  <a:schemeClr val="tx1"/>
                </a:solidFill>
              </a:rPr>
              <a:t> в том, что </a:t>
            </a:r>
            <a:r>
              <a:rPr lang="ru-RU" sz="2400" dirty="0" smtClean="0">
                <a:solidFill>
                  <a:srgbClr val="FF0000"/>
                </a:solidFill>
              </a:rPr>
              <a:t>Никто</a:t>
            </a:r>
            <a:r>
              <a:rPr lang="ru-RU" sz="2400" dirty="0" smtClean="0">
                <a:solidFill>
                  <a:schemeClr val="tx1"/>
                </a:solidFill>
              </a:rPr>
              <a:t> не сделал того, что мог бы сделать </a:t>
            </a:r>
            <a:r>
              <a:rPr lang="ru-RU" sz="2400" dirty="0" smtClean="0">
                <a:solidFill>
                  <a:srgbClr val="FF0000"/>
                </a:solidFill>
              </a:rPr>
              <a:t>Любой.</a:t>
            </a:r>
          </a:p>
        </p:txBody>
      </p:sp>
    </p:spTree>
    <p:extLst>
      <p:ext uri="{BB962C8B-B14F-4D97-AF65-F5344CB8AC3E}">
        <p14:creationId xmlns:p14="http://schemas.microsoft.com/office/powerpoint/2010/main" val="327270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Послесловие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pPr marL="109728" indent="0">
              <a:buNone/>
            </a:pPr>
            <a:r>
              <a:rPr lang="ru-RU" b="1" i="1" dirty="0" smtClean="0"/>
              <a:t>	Не спрашивай о том, в чем нуждается мир, лучше спроси о том, </a:t>
            </a:r>
            <a:r>
              <a:rPr lang="ru-RU" b="1" i="1" dirty="0" smtClean="0">
                <a:solidFill>
                  <a:srgbClr val="FF0000"/>
                </a:solidFill>
              </a:rPr>
              <a:t>что помогает тебе жить</a:t>
            </a:r>
            <a:r>
              <a:rPr lang="ru-RU" b="1" i="1" dirty="0" smtClean="0"/>
              <a:t>, а потом иди и следуй этому…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140022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323</TotalTime>
  <Words>829</Words>
  <Application>Microsoft Office PowerPoint</Application>
  <PresentationFormat>Экран (4:3)</PresentationFormat>
  <Paragraphs>140</Paragraphs>
  <Slides>24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3" baseType="lpstr">
      <vt:lpstr>Arial</vt:lpstr>
      <vt:lpstr>Calibri</vt:lpstr>
      <vt:lpstr>Georgia</vt:lpstr>
      <vt:lpstr>Times New Roman</vt:lpstr>
      <vt:lpstr>Trebuchet MS</vt:lpstr>
      <vt:lpstr>Wingdings</vt:lpstr>
      <vt:lpstr>Wingdings 2</vt:lpstr>
      <vt:lpstr>Городская</vt:lpstr>
      <vt:lpstr>Документ</vt:lpstr>
      <vt:lpstr>Презентация PowerPoint</vt:lpstr>
      <vt:lpstr>Презентация PowerPoint</vt:lpstr>
      <vt:lpstr>Введение ФГОС в МБОУ «Гимназия №12»</vt:lpstr>
      <vt:lpstr>Презентация PowerPoint</vt:lpstr>
      <vt:lpstr>Презентация PowerPoint</vt:lpstr>
      <vt:lpstr>Презентация PowerPoint</vt:lpstr>
      <vt:lpstr>Презентация PowerPoint</vt:lpstr>
      <vt:lpstr>Ценностные ориентации -</vt:lpstr>
      <vt:lpstr>Лестница Ценностей</vt:lpstr>
      <vt:lpstr>Мой день через 10 лет</vt:lpstr>
      <vt:lpstr>Бедность. Богатство. Власть.</vt:lpstr>
      <vt:lpstr>№ 3. Бедность</vt:lpstr>
      <vt:lpstr>№ 3. Богатство. </vt:lpstr>
      <vt:lpstr>№ 3. Власть</vt:lpstr>
      <vt:lpstr>№ 3. Бедность. Богатство. Власть.</vt:lpstr>
      <vt:lpstr>Презентация PowerPoint</vt:lpstr>
      <vt:lpstr>Преамбула</vt:lpstr>
      <vt:lpstr>Вопрос нашим ученикам</vt:lpstr>
      <vt:lpstr>Ребенок/ученик как ценность… раскройте смысл понятия </vt:lpstr>
      <vt:lpstr>Презентация PowerPoint</vt:lpstr>
      <vt:lpstr>ФОРМИРУЕМ ЦЕННОСТЬ</vt:lpstr>
      <vt:lpstr>Презентация PowerPoint</vt:lpstr>
      <vt:lpstr>Что такое работа в команде?</vt:lpstr>
      <vt:lpstr>Послесловие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Пользователь</cp:lastModifiedBy>
  <cp:revision>35</cp:revision>
  <cp:lastPrinted>2017-10-03T03:09:23Z</cp:lastPrinted>
  <dcterms:created xsi:type="dcterms:W3CDTF">2016-03-01T12:16:07Z</dcterms:created>
  <dcterms:modified xsi:type="dcterms:W3CDTF">2017-10-03T03:18:13Z</dcterms:modified>
</cp:coreProperties>
</file>