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6" r:id="rId3"/>
    <p:sldId id="265" r:id="rId4"/>
    <p:sldId id="256" r:id="rId5"/>
    <p:sldId id="257" r:id="rId6"/>
    <p:sldId id="260" r:id="rId7"/>
    <p:sldId id="258" r:id="rId8"/>
    <p:sldId id="259" r:id="rId9"/>
    <p:sldId id="261" r:id="rId10"/>
    <p:sldId id="262" r:id="rId11"/>
    <p:sldId id="263" r:id="rId12"/>
    <p:sldId id="26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  <a:srgbClr val="679A64"/>
    <a:srgbClr val="B5DDAB"/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19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A7216-1FAA-4386-8633-597015E82B8B}" type="datetimeFigureOut">
              <a:rPr lang="ru-RU" smtClean="0"/>
              <a:pPr/>
              <a:t>14.11.2017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0D637-D5B4-44C8-9130-D75A6CF6E39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A7216-1FAA-4386-8633-597015E82B8B}" type="datetimeFigureOut">
              <a:rPr lang="ru-RU" smtClean="0"/>
              <a:pPr/>
              <a:t>14.11.2017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0D637-D5B4-44C8-9130-D75A6CF6E39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A7216-1FAA-4386-8633-597015E82B8B}" type="datetimeFigureOut">
              <a:rPr lang="ru-RU" smtClean="0"/>
              <a:pPr/>
              <a:t>14.11.2017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0D637-D5B4-44C8-9130-D75A6CF6E39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A7216-1FAA-4386-8633-597015E82B8B}" type="datetimeFigureOut">
              <a:rPr lang="ru-RU" smtClean="0"/>
              <a:pPr/>
              <a:t>14.11.2017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0D637-D5B4-44C8-9130-D75A6CF6E39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A7216-1FAA-4386-8633-597015E82B8B}" type="datetimeFigureOut">
              <a:rPr lang="ru-RU" smtClean="0"/>
              <a:pPr/>
              <a:t>14.11.2017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0D637-D5B4-44C8-9130-D75A6CF6E39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A7216-1FAA-4386-8633-597015E82B8B}" type="datetimeFigureOut">
              <a:rPr lang="ru-RU" smtClean="0"/>
              <a:pPr/>
              <a:t>14.11.2017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0D637-D5B4-44C8-9130-D75A6CF6E39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A7216-1FAA-4386-8633-597015E82B8B}" type="datetimeFigureOut">
              <a:rPr lang="ru-RU" smtClean="0"/>
              <a:pPr/>
              <a:t>14.11.2017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0D637-D5B4-44C8-9130-D75A6CF6E39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A7216-1FAA-4386-8633-597015E82B8B}" type="datetimeFigureOut">
              <a:rPr lang="ru-RU" smtClean="0"/>
              <a:pPr/>
              <a:t>14.11.2017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0D637-D5B4-44C8-9130-D75A6CF6E39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A7216-1FAA-4386-8633-597015E82B8B}" type="datetimeFigureOut">
              <a:rPr lang="ru-RU" smtClean="0"/>
              <a:pPr/>
              <a:t>14.11.2017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0D637-D5B4-44C8-9130-D75A6CF6E39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A7216-1FAA-4386-8633-597015E82B8B}" type="datetimeFigureOut">
              <a:rPr lang="ru-RU" smtClean="0"/>
              <a:pPr/>
              <a:t>14.11.2017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0D637-D5B4-44C8-9130-D75A6CF6E39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A7216-1FAA-4386-8633-597015E82B8B}" type="datetimeFigureOut">
              <a:rPr lang="ru-RU" smtClean="0"/>
              <a:pPr/>
              <a:t>14.11.2017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0D637-D5B4-44C8-9130-D75A6CF6E39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6A7216-1FAA-4386-8633-597015E82B8B}" type="datetimeFigureOut">
              <a:rPr lang="ru-RU" smtClean="0"/>
              <a:pPr/>
              <a:t>14.11.2017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50D637-D5B4-44C8-9130-D75A6CF6E39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72950" y="3429000"/>
            <a:ext cx="4660250" cy="2308324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7200" b="1" dirty="0" err="1" smtClean="0">
                <a:ln w="11430">
                  <a:solidFill>
                    <a:srgbClr val="FFC000"/>
                  </a:solidFill>
                </a:ln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entury Gothic" pitchFamily="34" charset="0"/>
              </a:rPr>
              <a:t>Астрид</a:t>
            </a:r>
            <a:endParaRPr lang="ru-RU" sz="7200" b="1" dirty="0" smtClean="0">
              <a:ln w="11430">
                <a:solidFill>
                  <a:srgbClr val="FFC000"/>
                </a:solidFill>
              </a:ln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entury Gothic" pitchFamily="34" charset="0"/>
            </a:endParaRPr>
          </a:p>
          <a:p>
            <a:pPr algn="ctr"/>
            <a:r>
              <a:rPr lang="ru-RU" sz="7200" b="1" dirty="0" smtClean="0">
                <a:ln w="11430">
                  <a:solidFill>
                    <a:srgbClr val="FFC000"/>
                  </a:solidFill>
                </a:ln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entury Gothic" pitchFamily="34" charset="0"/>
              </a:rPr>
              <a:t>Линдгрен</a:t>
            </a:r>
            <a:endParaRPr lang="ru-RU" sz="7200" b="1" dirty="0">
              <a:ln w="11430">
                <a:solidFill>
                  <a:srgbClr val="FFC000"/>
                </a:solidFill>
              </a:ln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entury Gothic" pitchFamily="34" charset="0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Астрид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36096" y="836712"/>
            <a:ext cx="3384376" cy="3143711"/>
          </a:xfrm>
          <a:prstGeom prst="ellipse">
            <a:avLst/>
          </a:prstGeom>
          <a:ln>
            <a:noFill/>
          </a:ln>
          <a:effectLst>
            <a:glow rad="101600">
              <a:srgbClr val="B5DDAB">
                <a:alpha val="40000"/>
              </a:srgbClr>
            </a:glow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899592" y="3717032"/>
            <a:ext cx="4896544" cy="1728192"/>
          </a:xfrm>
          <a:prstGeom prst="rect">
            <a:avLst/>
          </a:prstGeom>
          <a:solidFill>
            <a:schemeClr val="accent3">
              <a:lumMod val="60000"/>
              <a:lumOff val="40000"/>
              <a:alpha val="32000"/>
            </a:schemeClr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990000"/>
                </a:solidFill>
              </a:rPr>
              <a:t>Я хочу писать для таких читателей,</a:t>
            </a:r>
          </a:p>
          <a:p>
            <a:pPr algn="ctr"/>
            <a:r>
              <a:rPr lang="ru-RU" sz="2400" b="1" dirty="0" smtClean="0">
                <a:solidFill>
                  <a:srgbClr val="990000"/>
                </a:solidFill>
              </a:rPr>
              <a:t>которые способны творить чудеса.</a:t>
            </a:r>
          </a:p>
          <a:p>
            <a:pPr algn="ctr"/>
            <a:r>
              <a:rPr lang="ru-RU" sz="2400" b="1" dirty="0" smtClean="0">
                <a:solidFill>
                  <a:srgbClr val="990000"/>
                </a:solidFill>
              </a:rPr>
              <a:t>А чудеса творят дети,</a:t>
            </a:r>
          </a:p>
          <a:p>
            <a:pPr algn="ctr"/>
            <a:r>
              <a:rPr lang="ru-RU" sz="2400" b="1" dirty="0" smtClean="0">
                <a:solidFill>
                  <a:srgbClr val="990000"/>
                </a:solidFill>
              </a:rPr>
              <a:t> когда читают книги.</a:t>
            </a:r>
          </a:p>
          <a:p>
            <a:pPr algn="ctr"/>
            <a:endParaRPr lang="ru-RU" sz="2400" b="1" dirty="0">
              <a:solidFill>
                <a:srgbClr val="990000"/>
              </a:solidFill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Пеппи 2 png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79712" y="260648"/>
            <a:ext cx="5760640" cy="4999940"/>
          </a:xfrm>
          <a:prstGeom prst="rect">
            <a:avLst/>
          </a:prstGeom>
        </p:spPr>
      </p:pic>
      <p:pic>
        <p:nvPicPr>
          <p:cNvPr id="3" name="Рисунок 2" descr="Карлсон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43608" y="476672"/>
            <a:ext cx="2432050" cy="3429000"/>
          </a:xfrm>
          <a:prstGeom prst="rect">
            <a:avLst/>
          </a:prstGeom>
        </p:spPr>
      </p:pic>
      <p:pic>
        <p:nvPicPr>
          <p:cNvPr id="7" name="Рисунок 6" descr="Эмиль 3 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27984" y="692696"/>
            <a:ext cx="1584176" cy="4040538"/>
          </a:xfrm>
          <a:prstGeom prst="rect">
            <a:avLst/>
          </a:prstGeom>
        </p:spPr>
      </p:pic>
      <p:sp>
        <p:nvSpPr>
          <p:cNvPr id="8" name="Полилиния 7"/>
          <p:cNvSpPr/>
          <p:nvPr/>
        </p:nvSpPr>
        <p:spPr>
          <a:xfrm rot="20930847">
            <a:off x="7151841" y="4798368"/>
            <a:ext cx="648075" cy="159350"/>
          </a:xfrm>
          <a:custGeom>
            <a:avLst/>
            <a:gdLst>
              <a:gd name="connsiteX0" fmla="*/ 0 w 648072"/>
              <a:gd name="connsiteY0" fmla="*/ 144016 h 288032"/>
              <a:gd name="connsiteX1" fmla="*/ 192433 w 648072"/>
              <a:gd name="connsiteY1" fmla="*/ 12413 h 288032"/>
              <a:gd name="connsiteX2" fmla="*/ 324036 w 648072"/>
              <a:gd name="connsiteY2" fmla="*/ 1 h 288032"/>
              <a:gd name="connsiteX3" fmla="*/ 455640 w 648072"/>
              <a:gd name="connsiteY3" fmla="*/ 12414 h 288032"/>
              <a:gd name="connsiteX4" fmla="*/ 648072 w 648072"/>
              <a:gd name="connsiteY4" fmla="*/ 144018 h 288032"/>
              <a:gd name="connsiteX5" fmla="*/ 455639 w 648072"/>
              <a:gd name="connsiteY5" fmla="*/ 275621 h 288032"/>
              <a:gd name="connsiteX6" fmla="*/ 324035 w 648072"/>
              <a:gd name="connsiteY6" fmla="*/ 288034 h 288032"/>
              <a:gd name="connsiteX7" fmla="*/ 192431 w 648072"/>
              <a:gd name="connsiteY7" fmla="*/ 275621 h 288032"/>
              <a:gd name="connsiteX8" fmla="*/ -1 w 648072"/>
              <a:gd name="connsiteY8" fmla="*/ 144017 h 288032"/>
              <a:gd name="connsiteX9" fmla="*/ 0 w 648072"/>
              <a:gd name="connsiteY9" fmla="*/ 144016 h 288032"/>
              <a:gd name="connsiteX0" fmla="*/ 2 w 648075"/>
              <a:gd name="connsiteY0" fmla="*/ 144014 h 303998"/>
              <a:gd name="connsiteX1" fmla="*/ 192435 w 648075"/>
              <a:gd name="connsiteY1" fmla="*/ 12411 h 303998"/>
              <a:gd name="connsiteX2" fmla="*/ 324038 w 648075"/>
              <a:gd name="connsiteY2" fmla="*/ -1 h 303998"/>
              <a:gd name="connsiteX3" fmla="*/ 455642 w 648075"/>
              <a:gd name="connsiteY3" fmla="*/ 12412 h 303998"/>
              <a:gd name="connsiteX4" fmla="*/ 648074 w 648075"/>
              <a:gd name="connsiteY4" fmla="*/ 144016 h 303998"/>
              <a:gd name="connsiteX5" fmla="*/ 443938 w 648075"/>
              <a:gd name="connsiteY5" fmla="*/ 179822 h 303998"/>
              <a:gd name="connsiteX6" fmla="*/ 324037 w 648075"/>
              <a:gd name="connsiteY6" fmla="*/ 288032 h 303998"/>
              <a:gd name="connsiteX7" fmla="*/ 192433 w 648075"/>
              <a:gd name="connsiteY7" fmla="*/ 275619 h 303998"/>
              <a:gd name="connsiteX8" fmla="*/ 1 w 648075"/>
              <a:gd name="connsiteY8" fmla="*/ 144015 h 303998"/>
              <a:gd name="connsiteX9" fmla="*/ 2 w 648075"/>
              <a:gd name="connsiteY9" fmla="*/ 144014 h 303998"/>
              <a:gd name="connsiteX0" fmla="*/ 2 w 648075"/>
              <a:gd name="connsiteY0" fmla="*/ 144016 h 304000"/>
              <a:gd name="connsiteX1" fmla="*/ 192435 w 648075"/>
              <a:gd name="connsiteY1" fmla="*/ 12413 h 304000"/>
              <a:gd name="connsiteX2" fmla="*/ 324038 w 648075"/>
              <a:gd name="connsiteY2" fmla="*/ 1 h 304000"/>
              <a:gd name="connsiteX3" fmla="*/ 455642 w 648075"/>
              <a:gd name="connsiteY3" fmla="*/ 12414 h 304000"/>
              <a:gd name="connsiteX4" fmla="*/ 648074 w 648075"/>
              <a:gd name="connsiteY4" fmla="*/ 144018 h 304000"/>
              <a:gd name="connsiteX5" fmla="*/ 443938 w 648075"/>
              <a:gd name="connsiteY5" fmla="*/ 179824 h 304000"/>
              <a:gd name="connsiteX6" fmla="*/ 324037 w 648075"/>
              <a:gd name="connsiteY6" fmla="*/ 288034 h 304000"/>
              <a:gd name="connsiteX7" fmla="*/ 192433 w 648075"/>
              <a:gd name="connsiteY7" fmla="*/ 275621 h 304000"/>
              <a:gd name="connsiteX8" fmla="*/ 1 w 648075"/>
              <a:gd name="connsiteY8" fmla="*/ 144017 h 304000"/>
              <a:gd name="connsiteX9" fmla="*/ 2 w 648075"/>
              <a:gd name="connsiteY9" fmla="*/ 144016 h 30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48075" h="304000">
                <a:moveTo>
                  <a:pt x="2" y="144016"/>
                </a:moveTo>
                <a:cubicBezTo>
                  <a:pt x="2" y="87103"/>
                  <a:pt x="75416" y="35528"/>
                  <a:pt x="192435" y="12413"/>
                </a:cubicBezTo>
                <a:cubicBezTo>
                  <a:pt x="233866" y="4229"/>
                  <a:pt x="278700" y="1"/>
                  <a:pt x="324038" y="1"/>
                </a:cubicBezTo>
                <a:cubicBezTo>
                  <a:pt x="369377" y="1"/>
                  <a:pt x="414211" y="4230"/>
                  <a:pt x="455642" y="12414"/>
                </a:cubicBezTo>
                <a:cubicBezTo>
                  <a:pt x="572661" y="35529"/>
                  <a:pt x="648075" y="87104"/>
                  <a:pt x="648074" y="144018"/>
                </a:cubicBezTo>
                <a:cubicBezTo>
                  <a:pt x="648074" y="200932"/>
                  <a:pt x="560957" y="156710"/>
                  <a:pt x="443938" y="179824"/>
                </a:cubicBezTo>
                <a:cubicBezTo>
                  <a:pt x="402507" y="188008"/>
                  <a:pt x="365954" y="272068"/>
                  <a:pt x="324037" y="288034"/>
                </a:cubicBezTo>
                <a:cubicBezTo>
                  <a:pt x="282120" y="304000"/>
                  <a:pt x="233864" y="283805"/>
                  <a:pt x="192433" y="275621"/>
                </a:cubicBezTo>
                <a:cubicBezTo>
                  <a:pt x="75414" y="252506"/>
                  <a:pt x="0" y="200931"/>
                  <a:pt x="1" y="144017"/>
                </a:cubicBezTo>
                <a:lnTo>
                  <a:pt x="2" y="144016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 descr="Рони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220072" y="1052736"/>
            <a:ext cx="3723880" cy="4701869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71600" y="4149080"/>
            <a:ext cx="7704856" cy="2448272"/>
          </a:xfrm>
          <a:prstGeom prst="rect">
            <a:avLst/>
          </a:prstGeom>
          <a:solidFill>
            <a:schemeClr val="accent3">
              <a:lumMod val="40000"/>
              <a:lumOff val="60000"/>
              <a:alpha val="46000"/>
            </a:schemeClr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tabLst>
                <a:tab pos="354013" algn="l"/>
                <a:tab pos="446088" algn="l"/>
              </a:tabLst>
            </a:pPr>
            <a:r>
              <a:rPr lang="ru-RU" dirty="0" smtClean="0">
                <a:ln>
                  <a:solidFill>
                    <a:srgbClr val="0070C0"/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	</a:t>
            </a:r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Кто рассказывает: «Наконец вечер всё-таки наступил, и мы сели ужинать. На столе горели свечи и стояло много всякой вкусной еды, но я ела только ветчину. И ещё рождественскую кашу, потому что надеялась, что орешек достанется мне. Но мне он не достался. Как жалко! Ведь тот, кому </a:t>
            </a:r>
          </a:p>
          <a:p>
            <a:pPr algn="just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в рождественской каше попался орешек, в этом году  выйдет замуж…»</a:t>
            </a:r>
          </a:p>
          <a:p>
            <a:pPr algn="just"/>
            <a:endParaRPr lang="ru-RU" dirty="0" smtClean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  <a:p>
            <a:pPr algn="just"/>
            <a:endParaRPr lang="ru-RU" dirty="0" smtClean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  <a:p>
            <a:endParaRPr lang="ru-RU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5" name="Рисунок 4" descr="обложка Мы все из Бюллербю ipeg.jpeg"/>
          <p:cNvPicPr>
            <a:picLocks noChangeAspect="1"/>
          </p:cNvPicPr>
          <p:nvPr/>
        </p:nvPicPr>
        <p:blipFill>
          <a:blip r:embed="rId3" cstate="print">
            <a:lum bright="-10000"/>
          </a:blip>
          <a:stretch>
            <a:fillRect/>
          </a:stretch>
        </p:blipFill>
        <p:spPr>
          <a:xfrm>
            <a:off x="6516216" y="404664"/>
            <a:ext cx="2169916" cy="345638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</p:pic>
      <p:sp>
        <p:nvSpPr>
          <p:cNvPr id="9" name="Прямоугольник 8"/>
          <p:cNvSpPr/>
          <p:nvPr/>
        </p:nvSpPr>
        <p:spPr>
          <a:xfrm>
            <a:off x="2987824" y="5877272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1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635896" y="5877272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2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283968" y="5877272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3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932040" y="5877272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2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71600" y="4653136"/>
            <a:ext cx="7704856" cy="1872208"/>
          </a:xfrm>
          <a:prstGeom prst="rect">
            <a:avLst/>
          </a:prstGeom>
          <a:solidFill>
            <a:schemeClr val="accent3">
              <a:lumMod val="40000"/>
              <a:lumOff val="60000"/>
              <a:alpha val="46000"/>
            </a:schemeClr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tabLst>
                <a:tab pos="354013" algn="l"/>
              </a:tabLst>
            </a:pPr>
            <a:r>
              <a:rPr lang="ru-RU" dirty="0" smtClean="0">
                <a:ln>
                  <a:solidFill>
                    <a:srgbClr val="0070C0"/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	</a:t>
            </a:r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 Кто у  Эмиля из Леннеберги спал «под мягким одеяльцем, кого </a:t>
            </a:r>
          </a:p>
          <a:p>
            <a:pPr>
              <a:tabLst>
                <a:tab pos="354013" algn="l"/>
              </a:tabLst>
            </a:pPr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Эмиль поил молоком из рожка и кому он заменил во всем родную мать»?</a:t>
            </a:r>
          </a:p>
          <a:p>
            <a:pPr>
              <a:tabLst>
                <a:tab pos="354013" algn="l"/>
              </a:tabLst>
            </a:pPr>
            <a:endParaRPr lang="ru-RU" dirty="0" smtClean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  <a:p>
            <a:pPr>
              <a:tabLst>
                <a:tab pos="354013" algn="l"/>
              </a:tabLst>
            </a:pPr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  </a:t>
            </a:r>
          </a:p>
          <a:p>
            <a:endParaRPr lang="ru-RU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</a:endParaRPr>
          </a:p>
          <a:p>
            <a:endParaRPr lang="ru-RU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5" name="Рисунок 4" descr="обложка Мы все из Бюллербю ipeg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16216" y="493043"/>
            <a:ext cx="2169916" cy="327962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</p:pic>
      <p:sp>
        <p:nvSpPr>
          <p:cNvPr id="6" name="Прямоугольник 5"/>
          <p:cNvSpPr/>
          <p:nvPr/>
        </p:nvSpPr>
        <p:spPr>
          <a:xfrm>
            <a:off x="1907704" y="5517232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4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555776" y="5517232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5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203848" y="5517232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6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851920" y="5517232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5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499992" y="5517232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7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148064" y="5517232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8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796136" y="5517232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9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444208" y="5517232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5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092280" y="5517232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10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907704" y="6021288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7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555776" y="6021288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11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203848" y="6021288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2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851920" y="6021288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9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4499992" y="6021288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12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148064" y="6021288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13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5796136" y="6021288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5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6444208" y="6021288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10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71600" y="4077072"/>
            <a:ext cx="7704856" cy="2448272"/>
          </a:xfrm>
          <a:prstGeom prst="rect">
            <a:avLst/>
          </a:prstGeom>
          <a:solidFill>
            <a:schemeClr val="accent3">
              <a:lumMod val="40000"/>
              <a:lumOff val="60000"/>
              <a:alpha val="46000"/>
            </a:schemeClr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tabLst>
                <a:tab pos="354013" algn="l"/>
              </a:tabLst>
            </a:pPr>
            <a:r>
              <a:rPr lang="ru-RU" dirty="0" smtClean="0">
                <a:ln>
                  <a:solidFill>
                    <a:srgbClr val="0070C0"/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	</a:t>
            </a:r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 «Я забыла вас познакомить. Это Томми и Аника, а это мой папа – капитан Длинныйчулок. Ведь ты негритянский король, верно, папа?»</a:t>
            </a:r>
          </a:p>
          <a:p>
            <a:pPr>
              <a:tabLst>
                <a:tab pos="354013" algn="l"/>
              </a:tabLst>
            </a:pPr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Как называлась шхуна, на которой плавал капитан Длинныйчулок?</a:t>
            </a:r>
          </a:p>
          <a:p>
            <a:endParaRPr lang="ru-RU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</a:endParaRPr>
          </a:p>
          <a:p>
            <a:endParaRPr lang="ru-RU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5" name="Рисунок 4" descr="обложка Мы все из Бюллербю ipeg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38332" y="748893"/>
            <a:ext cx="1925684" cy="276792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</p:pic>
      <p:sp>
        <p:nvSpPr>
          <p:cNvPr id="6" name="Прямоугольник 5"/>
          <p:cNvSpPr/>
          <p:nvPr/>
        </p:nvSpPr>
        <p:spPr>
          <a:xfrm>
            <a:off x="1475656" y="5877272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4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123728" y="5877272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5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771800" y="5877272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4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419872" y="5877272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6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067944" y="5877272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14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716016" y="5877272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15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364088" y="5877272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12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012160" y="5877272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9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660232" y="5877272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16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308304" y="5877272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17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71600" y="4077072"/>
            <a:ext cx="7704856" cy="2448272"/>
          </a:xfrm>
          <a:prstGeom prst="rect">
            <a:avLst/>
          </a:prstGeom>
          <a:solidFill>
            <a:schemeClr val="accent3">
              <a:lumMod val="40000"/>
              <a:lumOff val="60000"/>
              <a:alpha val="46000"/>
            </a:schemeClr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tabLst>
                <a:tab pos="354013" algn="l"/>
              </a:tabLst>
            </a:pPr>
            <a:r>
              <a:rPr lang="ru-RU" dirty="0" smtClean="0">
                <a:ln>
                  <a:solidFill>
                    <a:srgbClr val="0070C0"/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	</a:t>
            </a:r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 «На полу возвышалась башня из кубиков. Очень высокая башня».</a:t>
            </a:r>
          </a:p>
          <a:p>
            <a:pPr>
              <a:tabLst>
                <a:tab pos="354013" algn="l"/>
              </a:tabLst>
            </a:pPr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Чем была увенчана «длинная-предлинная узкая башня», построенная Карлсоном в комнате Малыша. </a:t>
            </a:r>
          </a:p>
          <a:p>
            <a:endParaRPr lang="ru-RU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</a:endParaRPr>
          </a:p>
          <a:p>
            <a:endParaRPr lang="ru-RU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5" name="Рисунок 4" descr="обложка Мы все из Бюллербю ipeg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16216" y="748893"/>
            <a:ext cx="2169916" cy="276792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</p:pic>
      <p:sp>
        <p:nvSpPr>
          <p:cNvPr id="6" name="Прямоугольник 5"/>
          <p:cNvSpPr/>
          <p:nvPr/>
        </p:nvSpPr>
        <p:spPr>
          <a:xfrm>
            <a:off x="1907704" y="5877272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18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555776" y="5877272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19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203848" y="5877272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20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851920" y="5877272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18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499992" y="5877272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19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148064" y="5877272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1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796136" y="5877272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16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444208" y="5877272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10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092280" y="5877272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21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71600" y="4077072"/>
            <a:ext cx="7704856" cy="2448272"/>
          </a:xfrm>
          <a:prstGeom prst="rect">
            <a:avLst/>
          </a:prstGeom>
          <a:solidFill>
            <a:schemeClr val="accent3">
              <a:lumMod val="40000"/>
              <a:lumOff val="60000"/>
              <a:alpha val="46000"/>
            </a:schemeClr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tabLst>
                <a:tab pos="354013" algn="l"/>
              </a:tabLst>
            </a:pPr>
            <a:r>
              <a:rPr lang="ru-RU" dirty="0" smtClean="0">
                <a:ln>
                  <a:solidFill>
                    <a:srgbClr val="0070C0"/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	</a:t>
            </a:r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«Они поймали двух жеребцов, двух диких, совсем ещё молодых коней,</a:t>
            </a:r>
          </a:p>
          <a:p>
            <a:pPr>
              <a:tabLst>
                <a:tab pos="354013" algn="l"/>
              </a:tabLst>
            </a:pPr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которые били копытами, становились на дыбы, рвались во все стороны, кусались… Жеребцы выбились из сил, лишь когда день стал клониться к закату. Как Рони и Бирк назвали лошадей, которых приручили?</a:t>
            </a:r>
          </a:p>
          <a:p>
            <a:pPr>
              <a:tabLst>
                <a:tab pos="354013" algn="l"/>
              </a:tabLst>
            </a:pPr>
            <a:endParaRPr lang="ru-RU" dirty="0" smtClean="0">
              <a:ln>
                <a:solidFill>
                  <a:srgbClr val="0070C0"/>
                </a:solidFill>
              </a:ln>
              <a:solidFill>
                <a:schemeClr val="accent1">
                  <a:lumMod val="75000"/>
                </a:schemeClr>
              </a:solidFill>
            </a:endParaRPr>
          </a:p>
          <a:p>
            <a:pPr>
              <a:tabLst>
                <a:tab pos="354013" algn="l"/>
              </a:tabLst>
            </a:pPr>
            <a:endParaRPr lang="ru-RU" dirty="0" smtClean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</a:endParaRPr>
          </a:p>
          <a:p>
            <a:endParaRPr lang="ru-RU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5" name="Рисунок 4" descr="обложка Мы все из Бюллербю ipeg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19954" y="748893"/>
            <a:ext cx="2162440" cy="276792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</p:pic>
      <p:sp>
        <p:nvSpPr>
          <p:cNvPr id="6" name="Прямоугольник 5"/>
          <p:cNvSpPr/>
          <p:nvPr/>
        </p:nvSpPr>
        <p:spPr>
          <a:xfrm>
            <a:off x="1115616" y="5589240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22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763688" y="5589240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2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411760" y="5589240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18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059832" y="5589240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6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707904" y="5589240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23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355976" y="5589240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15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004048" y="5589240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21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115616" y="6093296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24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763688" y="6093296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2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411760" y="6093296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10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3059832" y="6093296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21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3707904" y="6093296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6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4355976" y="6093296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16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71600" y="4077072"/>
            <a:ext cx="7704856" cy="2448272"/>
          </a:xfrm>
          <a:prstGeom prst="rect">
            <a:avLst/>
          </a:prstGeom>
          <a:solidFill>
            <a:schemeClr val="accent3">
              <a:lumMod val="40000"/>
              <a:lumOff val="60000"/>
              <a:alpha val="46000"/>
            </a:schemeClr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tabLst>
                <a:tab pos="354013" algn="l"/>
              </a:tabLst>
            </a:pPr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«Пелле знал, что в мире нет другой такой собаки…» Как зовут собаку, которая умеет проделывать всякие невероятные штуки: играть в прятки,</a:t>
            </a:r>
          </a:p>
          <a:p>
            <a:pPr>
              <a:tabLst>
                <a:tab pos="354013" algn="l"/>
              </a:tabLst>
            </a:pPr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раскачивать качели, находить спрятанные вещи, носить сумки… </a:t>
            </a:r>
          </a:p>
          <a:p>
            <a:pPr>
              <a:tabLst>
                <a:tab pos="354013" algn="l"/>
              </a:tabLst>
            </a:pPr>
            <a:endParaRPr lang="ru-RU" dirty="0" smtClean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pic>
        <p:nvPicPr>
          <p:cNvPr id="5" name="Рисунок 4" descr="обложка Мы все из Бюллербю ipeg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44010" y="748893"/>
            <a:ext cx="1714327" cy="276792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</p:pic>
      <p:sp>
        <p:nvSpPr>
          <p:cNvPr id="6" name="Прямоугольник 5"/>
          <p:cNvSpPr/>
          <p:nvPr/>
        </p:nvSpPr>
        <p:spPr>
          <a:xfrm>
            <a:off x="1115616" y="5877272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25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763688" y="5877272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5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411760" y="5877272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26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059832" y="5877272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27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707904" y="5877272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21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355976" y="5877272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9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71600" y="4077072"/>
            <a:ext cx="7704856" cy="2448272"/>
          </a:xfrm>
          <a:prstGeom prst="rect">
            <a:avLst/>
          </a:prstGeom>
          <a:solidFill>
            <a:schemeClr val="accent3">
              <a:lumMod val="40000"/>
              <a:lumOff val="60000"/>
              <a:alpha val="46000"/>
            </a:schemeClr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tabLst>
                <a:tab pos="354013" algn="l"/>
              </a:tabLst>
            </a:pPr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Рыцарь Като «рванул на груди своё бархатное одеяние. </a:t>
            </a:r>
          </a:p>
          <a:p>
            <a:pPr>
              <a:buFontTx/>
              <a:buChar char="-"/>
              <a:tabLst>
                <a:tab pos="354013" algn="l"/>
              </a:tabLst>
            </a:pPr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 Рази прямо в сердце! – заорал он. – Смотри не промахнись! Бей </a:t>
            </a:r>
          </a:p>
          <a:p>
            <a:pPr>
              <a:tabLst>
                <a:tab pos="354013" algn="l"/>
              </a:tabLst>
            </a:pPr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прямо в моё сердце из камня. Слишком долго оно сдавливало мне </a:t>
            </a:r>
          </a:p>
          <a:p>
            <a:pPr>
              <a:tabLst>
                <a:tab pos="354013" algn="l"/>
              </a:tabLst>
            </a:pPr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грудь и творило зло…  Я не стал медлить.»</a:t>
            </a:r>
          </a:p>
          <a:p>
            <a:pPr>
              <a:tabLst>
                <a:tab pos="354013" algn="l"/>
              </a:tabLst>
            </a:pPr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Какой волшебный предмет помог  мальчику совершить подвиг?</a:t>
            </a:r>
          </a:p>
          <a:p>
            <a:pPr>
              <a:tabLst>
                <a:tab pos="354013" algn="l"/>
              </a:tabLst>
            </a:pPr>
            <a:endParaRPr lang="ru-RU" dirty="0" smtClean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  <a:p>
            <a:pPr>
              <a:buFontTx/>
              <a:buChar char="-"/>
              <a:tabLst>
                <a:tab pos="354013" algn="l"/>
              </a:tabLst>
            </a:pPr>
            <a:endParaRPr lang="ru-RU" dirty="0" smtClean="0">
              <a:ln>
                <a:solidFill>
                  <a:srgbClr val="0070C0"/>
                </a:solidFill>
              </a:ln>
              <a:solidFill>
                <a:srgbClr val="990000"/>
              </a:solidFill>
            </a:endParaRPr>
          </a:p>
          <a:p>
            <a:pPr>
              <a:buFontTx/>
              <a:buChar char="-"/>
              <a:tabLst>
                <a:tab pos="354013" algn="l"/>
              </a:tabLst>
            </a:pPr>
            <a:endParaRPr lang="ru-RU" dirty="0" smtClean="0">
              <a:ln>
                <a:solidFill>
                  <a:srgbClr val="0070C0"/>
                </a:solidFill>
              </a:ln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Tx/>
              <a:buChar char="-"/>
              <a:tabLst>
                <a:tab pos="354013" algn="l"/>
              </a:tabLst>
            </a:pPr>
            <a:endParaRPr lang="ru-RU" dirty="0" smtClean="0">
              <a:ln>
                <a:solidFill>
                  <a:srgbClr val="0070C0"/>
                </a:solidFill>
              </a:ln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15616" y="5589240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5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763688" y="5589240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15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411760" y="5589240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9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059832" y="5589240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19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707904" y="5589240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9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355976" y="5589240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9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115616" y="6093296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27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763688" y="6093296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19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411760" y="6093296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29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004048" y="5589240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14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5652120" y="5589240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28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pic>
        <p:nvPicPr>
          <p:cNvPr id="24" name="Рисунок 23" descr="обложка Мы все из Бюллербю ipeg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88224" y="548680"/>
            <a:ext cx="1718021" cy="276792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71600" y="4077072"/>
            <a:ext cx="7704856" cy="2448272"/>
          </a:xfrm>
          <a:prstGeom prst="rect">
            <a:avLst/>
          </a:prstGeom>
          <a:solidFill>
            <a:schemeClr val="accent3">
              <a:lumMod val="40000"/>
              <a:lumOff val="60000"/>
              <a:alpha val="46000"/>
            </a:schemeClr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tabLst>
                <a:tab pos="354013" algn="l"/>
              </a:tabLst>
            </a:pPr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«Вот они послышались снова, эти ужасные шаги. Вот они стучат всё ближе</a:t>
            </a:r>
          </a:p>
          <a:p>
            <a:pPr>
              <a:tabLst>
                <a:tab pos="354013" algn="l"/>
              </a:tabLst>
            </a:pPr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 и ближе… вот сейчас… вот… Грабитель был теперь так близко, что Расмус видел его видел его ненавистные ботинки с чёрным лакированным </a:t>
            </a:r>
          </a:p>
          <a:p>
            <a:pPr>
              <a:tabLst>
                <a:tab pos="354013" algn="l"/>
              </a:tabLst>
            </a:pPr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кантом … Помогите! И помощь пришла, откуда Расмус её не ждал.</a:t>
            </a:r>
          </a:p>
          <a:p>
            <a:pPr>
              <a:tabLst>
                <a:tab pos="354013" algn="l"/>
              </a:tabLst>
            </a:pPr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Кто оказался спасителем Расмуса?</a:t>
            </a:r>
          </a:p>
          <a:p>
            <a:pPr>
              <a:tabLst>
                <a:tab pos="354013" algn="l"/>
              </a:tabLst>
            </a:pPr>
            <a:endParaRPr lang="ru-RU" dirty="0" smtClean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  <a:p>
            <a:pPr>
              <a:tabLst>
                <a:tab pos="354013" algn="l"/>
              </a:tabLst>
            </a:pPr>
            <a:endParaRPr lang="ru-RU" dirty="0" smtClean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  <a:p>
            <a:pPr>
              <a:tabLst>
                <a:tab pos="354013" algn="l"/>
              </a:tabLst>
            </a:pPr>
            <a:endParaRPr lang="ru-RU" dirty="0" smtClean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15616" y="5589240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29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763688" y="5589240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19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411760" y="5589240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6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059832" y="5589240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9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707904" y="5589240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14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355976" y="5589240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28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115616" y="6093296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10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763688" y="6093296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5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411760" y="6093296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18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3059832" y="6093296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8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3707904" y="6093296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9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pic>
        <p:nvPicPr>
          <p:cNvPr id="16" name="Рисунок 15" descr="обложка Мы все из Бюллербю ipeg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28405" y="748893"/>
            <a:ext cx="1745537" cy="276792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</p:pic>
      <p:sp>
        <p:nvSpPr>
          <p:cNvPr id="17" name="Прямоугольник 16"/>
          <p:cNvSpPr/>
          <p:nvPr/>
        </p:nvSpPr>
        <p:spPr>
          <a:xfrm>
            <a:off x="4355976" y="6093296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5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5004048" y="6093296"/>
            <a:ext cx="648072" cy="3600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10</a:t>
            </a:r>
            <a:endParaRPr lang="ru-RU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835696" y="1772816"/>
            <a:ext cx="6408712" cy="4464496"/>
          </a:xfrm>
          <a:prstGeom prst="roundRect">
            <a:avLst/>
          </a:prstGeom>
          <a:solidFill>
            <a:schemeClr val="bg2">
              <a:alpha val="33000"/>
            </a:schemeClr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Стихотворение</a:t>
            </a:r>
          </a:p>
          <a:p>
            <a:pPr algn="ctr"/>
            <a:r>
              <a:rPr lang="ru-RU" sz="2000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«24,21,11,21,28,18,19    25,12,24,19,27   24,6,12,Ж,2,18,16</a:t>
            </a:r>
          </a:p>
          <a:p>
            <a:pPr algn="ctr"/>
            <a:r>
              <a:rPr lang="ru-RU" sz="2000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24,6,12,15   7   24,6,12,15,5,27,</a:t>
            </a:r>
          </a:p>
          <a:p>
            <a:pPr algn="ctr"/>
            <a:r>
              <a:rPr lang="ru-RU" sz="2000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10,21,10   4,18,2,26,21   7   9,19,25,5,27,</a:t>
            </a:r>
          </a:p>
          <a:p>
            <a:pPr algn="ctr"/>
            <a:r>
              <a:rPr lang="ru-RU" sz="2000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10,21,10   11,19,18,19,6   7   1,12,15,5,27,</a:t>
            </a:r>
          </a:p>
          <a:p>
            <a:pPr algn="ctr"/>
            <a:r>
              <a:rPr lang="ru-RU" sz="2000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10,21,10   4,21,6,12,7   7   27,5,6,19,27,</a:t>
            </a:r>
          </a:p>
          <a:p>
            <a:pPr algn="ctr"/>
            <a:r>
              <a:rPr lang="ru-RU" sz="2000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18,6,21,11,21  -  7   24,5,Ж,24,17,27,2,</a:t>
            </a:r>
          </a:p>
          <a:p>
            <a:pPr algn="ctr"/>
            <a:r>
              <a:rPr lang="ru-RU" sz="2000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10,21,10    24,6,12,Ж,2,18    7,5,1,9,26,19</a:t>
            </a:r>
          </a:p>
          <a:p>
            <a:pPr algn="ctr"/>
            <a:r>
              <a:rPr lang="ru-RU" sz="2000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7,5   11,7,19,27,2    9,21,27,2».</a:t>
            </a:r>
          </a:p>
          <a:p>
            <a:pPr algn="ctr"/>
            <a:endParaRPr lang="ru-RU" sz="2000" dirty="0" smtClean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  <a:p>
            <a:pPr algn="ctr"/>
            <a:r>
              <a:rPr lang="ru-RU" sz="2000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                                     2,15,5,6,16     27,21,3,9,2,9</a:t>
            </a:r>
          </a:p>
          <a:p>
            <a:pPr algn="ctr"/>
            <a:r>
              <a:rPr lang="ru-RU" sz="2000" dirty="0" smtClean="0">
                <a:ln>
                  <a:solidFill>
                    <a:srgbClr val="990000"/>
                  </a:solidFill>
                </a:ln>
                <a:solidFill>
                  <a:srgbClr val="990000"/>
                </a:solidFill>
              </a:rPr>
              <a:t> </a:t>
            </a:r>
            <a:endParaRPr lang="ru-RU" sz="2000" dirty="0">
              <a:ln>
                <a:solidFill>
                  <a:srgbClr val="990000"/>
                </a:solidFill>
              </a:ln>
              <a:solidFill>
                <a:srgbClr val="990000"/>
              </a:solidFill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1076</TotalTime>
  <Words>300</Words>
  <Application>Microsoft Office PowerPoint</Application>
  <PresentationFormat>Экран (4:3)</PresentationFormat>
  <Paragraphs>129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User</cp:lastModifiedBy>
  <cp:revision>78</cp:revision>
  <dcterms:created xsi:type="dcterms:W3CDTF">2017-11-06T01:53:33Z</dcterms:created>
  <dcterms:modified xsi:type="dcterms:W3CDTF">2017-11-14T01:53:52Z</dcterms:modified>
</cp:coreProperties>
</file>