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1"/>
  </p:notesMasterIdLst>
  <p:sldIdLst>
    <p:sldId id="306" r:id="rId2"/>
    <p:sldId id="297" r:id="rId3"/>
    <p:sldId id="298" r:id="rId4"/>
    <p:sldId id="257" r:id="rId5"/>
    <p:sldId id="258" r:id="rId6"/>
    <p:sldId id="259" r:id="rId7"/>
    <p:sldId id="260" r:id="rId8"/>
    <p:sldId id="261" r:id="rId9"/>
    <p:sldId id="262" r:id="rId10"/>
    <p:sldId id="319" r:id="rId11"/>
    <p:sldId id="311" r:id="rId12"/>
    <p:sldId id="312" r:id="rId13"/>
    <p:sldId id="314" r:id="rId14"/>
    <p:sldId id="315" r:id="rId15"/>
    <p:sldId id="316" r:id="rId16"/>
    <p:sldId id="317" r:id="rId17"/>
    <p:sldId id="318" r:id="rId18"/>
    <p:sldId id="263" r:id="rId19"/>
    <p:sldId id="320" r:id="rId20"/>
    <p:sldId id="265" r:id="rId21"/>
    <p:sldId id="323" r:id="rId22"/>
    <p:sldId id="324" r:id="rId23"/>
    <p:sldId id="325" r:id="rId24"/>
    <p:sldId id="326" r:id="rId25"/>
    <p:sldId id="327" r:id="rId26"/>
    <p:sldId id="328" r:id="rId27"/>
    <p:sldId id="329" r:id="rId28"/>
    <p:sldId id="305" r:id="rId29"/>
    <p:sldId id="310" r:id="rId30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D005E634-3818-4A11-A241-58F4FD9B383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D836857-5611-4852-B757-FFBD2E245DF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2C25943-774B-4409-A6D3-976359FC0A5C}" type="datetimeFigureOut">
              <a:rPr lang="ru-RU"/>
              <a:pPr>
                <a:defRPr/>
              </a:pPr>
              <a:t>11.07.2021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D525A67B-4DAC-4963-BBA3-7BE922D776A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84CDF05F-CF4A-4277-BB28-E623FDB477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F198174-55BE-4357-89F6-5F0EA4D0C0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D943FB4-F513-4C3C-A30D-08292BC721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05190BEE-B689-4855-AFD1-194B049C061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>
            <a:extLst>
              <a:ext uri="{FF2B5EF4-FFF2-40B4-BE49-F238E27FC236}">
                <a16:creationId xmlns:a16="http://schemas.microsoft.com/office/drawing/2014/main" id="{21032E1A-0974-45F2-80A6-F6B44CB6F49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19213" y="877888"/>
            <a:ext cx="4219575" cy="3165475"/>
          </a:xfrm>
          <a:solidFill>
            <a:srgbClr val="99CCFF"/>
          </a:solidFill>
          <a:ln w="254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>
            <a:extLst>
              <a:ext uri="{FF2B5EF4-FFF2-40B4-BE49-F238E27FC236}">
                <a16:creationId xmlns:a16="http://schemas.microsoft.com/office/drawing/2014/main" id="{BEFB0BD5-F386-45C6-AED0-ED56415A303F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1060450" y="4349750"/>
            <a:ext cx="4741863" cy="415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spcBef>
                <a:spcPct val="0"/>
              </a:spcBef>
            </a:pPr>
            <a:endParaRPr lang="ru-RU" altLang="ru-RU" sz="2100">
              <a:solidFill>
                <a:srgbClr val="000000"/>
              </a:solidFill>
              <a:latin typeface="Thorndale"/>
              <a:ea typeface="Arial Unicode MS" pitchFamily="34" charset="-128"/>
              <a:cs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>
            <a:extLst>
              <a:ext uri="{FF2B5EF4-FFF2-40B4-BE49-F238E27FC236}">
                <a16:creationId xmlns:a16="http://schemas.microsoft.com/office/drawing/2014/main" id="{2440CB52-1396-4009-8621-9BA28DD551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19213" y="877888"/>
            <a:ext cx="4219575" cy="3165475"/>
          </a:xfrm>
          <a:solidFill>
            <a:srgbClr val="99CCFF"/>
          </a:solidFill>
          <a:ln w="254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Заметки 2">
            <a:extLst>
              <a:ext uri="{FF2B5EF4-FFF2-40B4-BE49-F238E27FC236}">
                <a16:creationId xmlns:a16="http://schemas.microsoft.com/office/drawing/2014/main" id="{160A4407-C39C-4812-967E-EEBC5E50B5AB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1060450" y="4349750"/>
            <a:ext cx="4741863" cy="415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spcBef>
                <a:spcPct val="0"/>
              </a:spcBef>
            </a:pPr>
            <a:endParaRPr lang="ru-RU" altLang="ru-RU" sz="2100">
              <a:solidFill>
                <a:srgbClr val="000000"/>
              </a:solidFill>
              <a:latin typeface="Thorndale"/>
              <a:ea typeface="Arial Unicode MS" pitchFamily="34" charset="-128"/>
              <a:cs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>
            <a:extLst>
              <a:ext uri="{FF2B5EF4-FFF2-40B4-BE49-F238E27FC236}">
                <a16:creationId xmlns:a16="http://schemas.microsoft.com/office/drawing/2014/main" id="{1AA5F5AD-DE11-438B-8E51-54A7947AAB9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19213" y="877888"/>
            <a:ext cx="4219575" cy="3165475"/>
          </a:xfrm>
          <a:solidFill>
            <a:srgbClr val="99CCFF"/>
          </a:solidFill>
          <a:ln w="254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Заметки 2">
            <a:extLst>
              <a:ext uri="{FF2B5EF4-FFF2-40B4-BE49-F238E27FC236}">
                <a16:creationId xmlns:a16="http://schemas.microsoft.com/office/drawing/2014/main" id="{1B7A12D6-7F05-4C73-A251-1F22F243A633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1060450" y="4349750"/>
            <a:ext cx="4741863" cy="415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spcBef>
                <a:spcPct val="0"/>
              </a:spcBef>
            </a:pPr>
            <a:endParaRPr lang="ru-RU" altLang="ru-RU" sz="2100">
              <a:solidFill>
                <a:srgbClr val="000000"/>
              </a:solidFill>
              <a:latin typeface="Thorndale"/>
              <a:ea typeface="Arial Unicode MS" pitchFamily="34" charset="-128"/>
              <a:cs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>
            <a:extLst>
              <a:ext uri="{FF2B5EF4-FFF2-40B4-BE49-F238E27FC236}">
                <a16:creationId xmlns:a16="http://schemas.microsoft.com/office/drawing/2014/main" id="{D9C22CAD-2261-4C40-9A59-ED710D06CE5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19213" y="877888"/>
            <a:ext cx="4219575" cy="3165475"/>
          </a:xfrm>
          <a:solidFill>
            <a:srgbClr val="99CCFF"/>
          </a:solidFill>
          <a:ln w="254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Заметки 2">
            <a:extLst>
              <a:ext uri="{FF2B5EF4-FFF2-40B4-BE49-F238E27FC236}">
                <a16:creationId xmlns:a16="http://schemas.microsoft.com/office/drawing/2014/main" id="{621EA869-7761-4DA8-A63E-B8E30F7EFD03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1060450" y="4349750"/>
            <a:ext cx="4741863" cy="415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spcBef>
                <a:spcPct val="0"/>
              </a:spcBef>
            </a:pPr>
            <a:endParaRPr lang="ru-RU" altLang="ru-RU" sz="2100">
              <a:solidFill>
                <a:srgbClr val="000000"/>
              </a:solidFill>
              <a:latin typeface="Thorndale"/>
              <a:ea typeface="Arial Unicode MS" pitchFamily="34" charset="-128"/>
              <a:cs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>
            <a:extLst>
              <a:ext uri="{FF2B5EF4-FFF2-40B4-BE49-F238E27FC236}">
                <a16:creationId xmlns:a16="http://schemas.microsoft.com/office/drawing/2014/main" id="{E115CBCE-EDA8-48B6-85F6-1719B4A6064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19213" y="877888"/>
            <a:ext cx="4219575" cy="3165475"/>
          </a:xfrm>
          <a:solidFill>
            <a:srgbClr val="99CCFF"/>
          </a:solidFill>
          <a:ln w="254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Заметки 2">
            <a:extLst>
              <a:ext uri="{FF2B5EF4-FFF2-40B4-BE49-F238E27FC236}">
                <a16:creationId xmlns:a16="http://schemas.microsoft.com/office/drawing/2014/main" id="{6337D5FD-054A-48DC-B580-C9B5BD9EDA37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1060450" y="4349750"/>
            <a:ext cx="4741863" cy="415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spcBef>
                <a:spcPct val="0"/>
              </a:spcBef>
            </a:pPr>
            <a:endParaRPr lang="ru-RU" altLang="ru-RU" sz="2100">
              <a:solidFill>
                <a:srgbClr val="000000"/>
              </a:solidFill>
              <a:latin typeface="Thorndale"/>
              <a:ea typeface="Arial Unicode MS" pitchFamily="34" charset="-128"/>
              <a:cs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>
            <a:extLst>
              <a:ext uri="{FF2B5EF4-FFF2-40B4-BE49-F238E27FC236}">
                <a16:creationId xmlns:a16="http://schemas.microsoft.com/office/drawing/2014/main" id="{57F06934-4326-4F31-9EA5-13AEF1C3059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19213" y="877888"/>
            <a:ext cx="4219575" cy="3165475"/>
          </a:xfrm>
          <a:solidFill>
            <a:srgbClr val="99CCFF"/>
          </a:solidFill>
          <a:ln w="254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>
            <a:extLst>
              <a:ext uri="{FF2B5EF4-FFF2-40B4-BE49-F238E27FC236}">
                <a16:creationId xmlns:a16="http://schemas.microsoft.com/office/drawing/2014/main" id="{39B0B9DE-8CAB-4638-AFF8-3BCCECB084F7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1060450" y="4349750"/>
            <a:ext cx="4741863" cy="415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spcBef>
                <a:spcPct val="0"/>
              </a:spcBef>
            </a:pPr>
            <a:endParaRPr lang="ru-RU" altLang="ru-RU" sz="2100">
              <a:solidFill>
                <a:srgbClr val="000000"/>
              </a:solidFill>
              <a:latin typeface="Thorndale"/>
              <a:ea typeface="Arial Unicode MS" pitchFamily="34" charset="-128"/>
              <a:cs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>
            <a:extLst>
              <a:ext uri="{FF2B5EF4-FFF2-40B4-BE49-F238E27FC236}">
                <a16:creationId xmlns:a16="http://schemas.microsoft.com/office/drawing/2014/main" id="{11D92E44-DFF9-4F20-8393-23A17CD9B20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19213" y="877888"/>
            <a:ext cx="4219575" cy="3165475"/>
          </a:xfrm>
          <a:solidFill>
            <a:srgbClr val="99CCFF"/>
          </a:solidFill>
          <a:ln w="254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Заметки 2">
            <a:extLst>
              <a:ext uri="{FF2B5EF4-FFF2-40B4-BE49-F238E27FC236}">
                <a16:creationId xmlns:a16="http://schemas.microsoft.com/office/drawing/2014/main" id="{EAC8DE1C-86B1-48CE-A324-897070D3611F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1060450" y="4349750"/>
            <a:ext cx="4741863" cy="415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spcBef>
                <a:spcPct val="0"/>
              </a:spcBef>
            </a:pPr>
            <a:endParaRPr lang="ru-RU" altLang="ru-RU" sz="2100">
              <a:solidFill>
                <a:srgbClr val="000000"/>
              </a:solidFill>
              <a:latin typeface="Thorndale"/>
              <a:ea typeface="Arial Unicode MS" pitchFamily="34" charset="-128"/>
              <a:cs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13">
            <a:extLst>
              <a:ext uri="{FF2B5EF4-FFF2-40B4-BE49-F238E27FC236}">
                <a16:creationId xmlns:a16="http://schemas.microsoft.com/office/drawing/2014/main" id="{A4BB668E-DE86-4668-B5EB-6425598B7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FA6C5-982A-4DFC-8265-79907FFC5C50}" type="datetimeFigureOut">
              <a:rPr lang="ru-RU"/>
              <a:pPr>
                <a:defRPr/>
              </a:pPr>
              <a:t>11.07.2021</a:t>
            </a:fld>
            <a:endParaRPr lang="ru-RU"/>
          </a:p>
        </p:txBody>
      </p:sp>
      <p:sp>
        <p:nvSpPr>
          <p:cNvPr id="5" name="Нижний колонтитул 2">
            <a:extLst>
              <a:ext uri="{FF2B5EF4-FFF2-40B4-BE49-F238E27FC236}">
                <a16:creationId xmlns:a16="http://schemas.microsoft.com/office/drawing/2014/main" id="{A3ABFF55-CDEB-4DDD-8780-2AC68994B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>
            <a:extLst>
              <a:ext uri="{FF2B5EF4-FFF2-40B4-BE49-F238E27FC236}">
                <a16:creationId xmlns:a16="http://schemas.microsoft.com/office/drawing/2014/main" id="{CC2373C8-117B-4BFB-8AB2-841A29F21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A46E-3AE6-4339-A4BB-DC130D8BEAE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55863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>
            <a:extLst>
              <a:ext uri="{FF2B5EF4-FFF2-40B4-BE49-F238E27FC236}">
                <a16:creationId xmlns:a16="http://schemas.microsoft.com/office/drawing/2014/main" id="{871001CE-D683-42CE-8EC0-F160E10C2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FC0C5-EF35-42FC-BCFD-418A94B0BA84}" type="datetimeFigureOut">
              <a:rPr lang="ru-RU"/>
              <a:pPr>
                <a:defRPr/>
              </a:pPr>
              <a:t>11.07.2021</a:t>
            </a:fld>
            <a:endParaRPr lang="ru-RU"/>
          </a:p>
        </p:txBody>
      </p:sp>
      <p:sp>
        <p:nvSpPr>
          <p:cNvPr id="5" name="Нижний колонтитул 2">
            <a:extLst>
              <a:ext uri="{FF2B5EF4-FFF2-40B4-BE49-F238E27FC236}">
                <a16:creationId xmlns:a16="http://schemas.microsoft.com/office/drawing/2014/main" id="{37F62B22-01C9-4C34-BFAE-B912D1702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>
            <a:extLst>
              <a:ext uri="{FF2B5EF4-FFF2-40B4-BE49-F238E27FC236}">
                <a16:creationId xmlns:a16="http://schemas.microsoft.com/office/drawing/2014/main" id="{E1A290C0-F005-4858-BF54-37610C5F5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1A7433-9472-41F2-9FFA-DC0C7187B18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82106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FDC3D23-E4A3-442C-99B2-8BDA8DC66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417D9-05DF-4283-8E15-94B2F4D07543}" type="datetimeFigureOut">
              <a:rPr lang="ru-RU"/>
              <a:pPr>
                <a:defRPr/>
              </a:pPr>
              <a:t>11.07.2021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EAB5F5E-C9F1-42F2-8E3C-3C8BF4A25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57C871-5336-49A0-91B1-46AF45298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716E7F-0F99-4F8D-8A71-C41AB798F59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992921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3">
            <a:extLst>
              <a:ext uri="{FF2B5EF4-FFF2-40B4-BE49-F238E27FC236}">
                <a16:creationId xmlns:a16="http://schemas.microsoft.com/office/drawing/2014/main" id="{8D290CE4-848C-4D79-A062-DFC922F94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DBFED-5678-4A92-8A4F-7641F2D3947D}" type="datetimeFigureOut">
              <a:rPr lang="ru-RU"/>
              <a:pPr>
                <a:defRPr/>
              </a:pPr>
              <a:t>11.07.2021</a:t>
            </a:fld>
            <a:endParaRPr lang="ru-RU"/>
          </a:p>
        </p:txBody>
      </p:sp>
      <p:sp>
        <p:nvSpPr>
          <p:cNvPr id="6" name="Нижний колонтитул 2">
            <a:extLst>
              <a:ext uri="{FF2B5EF4-FFF2-40B4-BE49-F238E27FC236}">
                <a16:creationId xmlns:a16="http://schemas.microsoft.com/office/drawing/2014/main" id="{58F44DDF-2231-45CB-811F-1EAE2B999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>
            <a:extLst>
              <a:ext uri="{FF2B5EF4-FFF2-40B4-BE49-F238E27FC236}">
                <a16:creationId xmlns:a16="http://schemas.microsoft.com/office/drawing/2014/main" id="{05B841BC-161B-4627-8606-D4F1631FD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817DE3-FA7A-4B9B-BBBA-EACE54A7932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76087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13">
            <a:extLst>
              <a:ext uri="{FF2B5EF4-FFF2-40B4-BE49-F238E27FC236}">
                <a16:creationId xmlns:a16="http://schemas.microsoft.com/office/drawing/2014/main" id="{974BA8EF-E25A-46BC-9BF3-8E74BCE9F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1FF28-921D-4C34-9D82-CF6BD870A35F}" type="datetimeFigureOut">
              <a:rPr lang="ru-RU"/>
              <a:pPr>
                <a:defRPr/>
              </a:pPr>
              <a:t>11.07.2021</a:t>
            </a:fld>
            <a:endParaRPr lang="ru-RU"/>
          </a:p>
        </p:txBody>
      </p:sp>
      <p:sp>
        <p:nvSpPr>
          <p:cNvPr id="8" name="Нижний колонтитул 2">
            <a:extLst>
              <a:ext uri="{FF2B5EF4-FFF2-40B4-BE49-F238E27FC236}">
                <a16:creationId xmlns:a16="http://schemas.microsoft.com/office/drawing/2014/main" id="{0D24A307-A3B6-408A-8AEC-9A378841D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>
            <a:extLst>
              <a:ext uri="{FF2B5EF4-FFF2-40B4-BE49-F238E27FC236}">
                <a16:creationId xmlns:a16="http://schemas.microsoft.com/office/drawing/2014/main" id="{55785BFB-F97B-451B-BE77-15ABEE0A0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3A19AB-9120-413F-9BD8-F9D55FC4F3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42979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3">
            <a:extLst>
              <a:ext uri="{FF2B5EF4-FFF2-40B4-BE49-F238E27FC236}">
                <a16:creationId xmlns:a16="http://schemas.microsoft.com/office/drawing/2014/main" id="{5D0B8AE8-F351-4046-9EB7-D57514A17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AE345-2CA2-4F04-95A3-CF67026FA151}" type="datetimeFigureOut">
              <a:rPr lang="ru-RU"/>
              <a:pPr>
                <a:defRPr/>
              </a:pPr>
              <a:t>11.07.2021</a:t>
            </a:fld>
            <a:endParaRPr lang="ru-RU"/>
          </a:p>
        </p:txBody>
      </p:sp>
      <p:sp>
        <p:nvSpPr>
          <p:cNvPr id="4" name="Нижний колонтитул 2">
            <a:extLst>
              <a:ext uri="{FF2B5EF4-FFF2-40B4-BE49-F238E27FC236}">
                <a16:creationId xmlns:a16="http://schemas.microsoft.com/office/drawing/2014/main" id="{BF7406D6-D4EA-41F1-BD8D-30DE4CA16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>
            <a:extLst>
              <a:ext uri="{FF2B5EF4-FFF2-40B4-BE49-F238E27FC236}">
                <a16:creationId xmlns:a16="http://schemas.microsoft.com/office/drawing/2014/main" id="{2E82E59F-BAF6-4648-AA7A-88AB0C8FB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6EF77-31E4-41CB-B41E-A660E574B1D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79439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>
            <a:extLst>
              <a:ext uri="{FF2B5EF4-FFF2-40B4-BE49-F238E27FC236}">
                <a16:creationId xmlns:a16="http://schemas.microsoft.com/office/drawing/2014/main" id="{EF3A00FE-74F9-42D0-B8ED-034843337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C78D7-01DF-4557-BDFC-F47723F4AD25}" type="datetimeFigureOut">
              <a:rPr lang="ru-RU"/>
              <a:pPr>
                <a:defRPr/>
              </a:pPr>
              <a:t>11.07.2021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31E52A7-E5FD-4902-A301-B4A2A08DB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>
            <a:extLst>
              <a:ext uri="{FF2B5EF4-FFF2-40B4-BE49-F238E27FC236}">
                <a16:creationId xmlns:a16="http://schemas.microsoft.com/office/drawing/2014/main" id="{D4075FED-0F5C-482B-B0B8-1DD261871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648E14-5109-4862-9965-B07559E3977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03910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3">
            <a:extLst>
              <a:ext uri="{FF2B5EF4-FFF2-40B4-BE49-F238E27FC236}">
                <a16:creationId xmlns:a16="http://schemas.microsoft.com/office/drawing/2014/main" id="{817CB503-FC7F-4AFB-9FE2-FF5EA6166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EC7C4-F415-496B-A68A-B05717047BBB}" type="datetimeFigureOut">
              <a:rPr lang="ru-RU"/>
              <a:pPr>
                <a:defRPr/>
              </a:pPr>
              <a:t>11.07.2021</a:t>
            </a:fld>
            <a:endParaRPr lang="ru-RU"/>
          </a:p>
        </p:txBody>
      </p:sp>
      <p:sp>
        <p:nvSpPr>
          <p:cNvPr id="6" name="Нижний колонтитул 2">
            <a:extLst>
              <a:ext uri="{FF2B5EF4-FFF2-40B4-BE49-F238E27FC236}">
                <a16:creationId xmlns:a16="http://schemas.microsoft.com/office/drawing/2014/main" id="{B98E54DE-095E-4986-B3DE-DCA80AC52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>
            <a:extLst>
              <a:ext uri="{FF2B5EF4-FFF2-40B4-BE49-F238E27FC236}">
                <a16:creationId xmlns:a16="http://schemas.microsoft.com/office/drawing/2014/main" id="{B53075C0-55F3-4261-9DD1-3E3DEF0EF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FAB4A0-9E1D-4601-AFD9-AC54AA3EB93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7861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13">
            <a:extLst>
              <a:ext uri="{FF2B5EF4-FFF2-40B4-BE49-F238E27FC236}">
                <a16:creationId xmlns:a16="http://schemas.microsoft.com/office/drawing/2014/main" id="{9FBF2040-4591-475D-BECF-E3D97FCD9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9A9BF-BC88-460E-8E7D-25F5D6E2C58B}" type="datetimeFigureOut">
              <a:rPr lang="ru-RU"/>
              <a:pPr>
                <a:defRPr/>
              </a:pPr>
              <a:t>11.07.2021</a:t>
            </a:fld>
            <a:endParaRPr lang="ru-RU"/>
          </a:p>
        </p:txBody>
      </p:sp>
      <p:sp>
        <p:nvSpPr>
          <p:cNvPr id="6" name="Нижний колонтитул 2">
            <a:extLst>
              <a:ext uri="{FF2B5EF4-FFF2-40B4-BE49-F238E27FC236}">
                <a16:creationId xmlns:a16="http://schemas.microsoft.com/office/drawing/2014/main" id="{46F9BBFE-A548-4949-BB87-CD0FCDFC5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>
            <a:extLst>
              <a:ext uri="{FF2B5EF4-FFF2-40B4-BE49-F238E27FC236}">
                <a16:creationId xmlns:a16="http://schemas.microsoft.com/office/drawing/2014/main" id="{306DC6AA-22C0-4C3F-A9B0-9B5140808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D73647-C87E-4835-9D8F-E1DF29D27F9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67023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>
            <a:extLst>
              <a:ext uri="{FF2B5EF4-FFF2-40B4-BE49-F238E27FC236}">
                <a16:creationId xmlns:a16="http://schemas.microsoft.com/office/drawing/2014/main" id="{E12542A6-5F92-47BF-A669-0ECCB5BBF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E092D-C21C-4C89-ABB2-02416C5DC79A}" type="datetimeFigureOut">
              <a:rPr lang="ru-RU"/>
              <a:pPr>
                <a:defRPr/>
              </a:pPr>
              <a:t>11.07.2021</a:t>
            </a:fld>
            <a:endParaRPr lang="ru-RU"/>
          </a:p>
        </p:txBody>
      </p:sp>
      <p:sp>
        <p:nvSpPr>
          <p:cNvPr id="5" name="Нижний колонтитул 2">
            <a:extLst>
              <a:ext uri="{FF2B5EF4-FFF2-40B4-BE49-F238E27FC236}">
                <a16:creationId xmlns:a16="http://schemas.microsoft.com/office/drawing/2014/main" id="{390737D1-BDB1-4653-8EF9-919088677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>
            <a:extLst>
              <a:ext uri="{FF2B5EF4-FFF2-40B4-BE49-F238E27FC236}">
                <a16:creationId xmlns:a16="http://schemas.microsoft.com/office/drawing/2014/main" id="{37A80EC0-38DE-42E0-9F6F-0A0790F21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D30363-6D30-4923-B284-8AD90091651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43060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>
            <a:extLst>
              <a:ext uri="{FF2B5EF4-FFF2-40B4-BE49-F238E27FC236}">
                <a16:creationId xmlns:a16="http://schemas.microsoft.com/office/drawing/2014/main" id="{63B37590-608A-4ADA-80F9-546B4B183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F95B6-0BB1-49D3-BBFC-F51EF5D57EBE}" type="datetimeFigureOut">
              <a:rPr lang="ru-RU"/>
              <a:pPr>
                <a:defRPr/>
              </a:pPr>
              <a:t>11.07.2021</a:t>
            </a:fld>
            <a:endParaRPr lang="ru-RU"/>
          </a:p>
        </p:txBody>
      </p:sp>
      <p:sp>
        <p:nvSpPr>
          <p:cNvPr id="5" name="Нижний колонтитул 2">
            <a:extLst>
              <a:ext uri="{FF2B5EF4-FFF2-40B4-BE49-F238E27FC236}">
                <a16:creationId xmlns:a16="http://schemas.microsoft.com/office/drawing/2014/main" id="{59A6FB78-1FFB-46BB-B451-2B83C26AB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>
            <a:extLst>
              <a:ext uri="{FF2B5EF4-FFF2-40B4-BE49-F238E27FC236}">
                <a16:creationId xmlns:a16="http://schemas.microsoft.com/office/drawing/2014/main" id="{39877256-FD27-49B1-BBC9-9EC88BE97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FE273E-FB92-4A59-93E2-F876F77AF2A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42596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>
            <a:extLst>
              <a:ext uri="{FF2B5EF4-FFF2-40B4-BE49-F238E27FC236}">
                <a16:creationId xmlns:a16="http://schemas.microsoft.com/office/drawing/2014/main" id="{7A1AF860-B611-45CE-9D4B-B431A28CE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7" name="Текст 12">
            <a:extLst>
              <a:ext uri="{FF2B5EF4-FFF2-40B4-BE49-F238E27FC236}">
                <a16:creationId xmlns:a16="http://schemas.microsoft.com/office/drawing/2014/main" id="{1593F3B5-D2FB-4DC9-97B9-B18E5E1DE97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4" name="Дата 13">
            <a:extLst>
              <a:ext uri="{FF2B5EF4-FFF2-40B4-BE49-F238E27FC236}">
                <a16:creationId xmlns:a16="http://schemas.microsoft.com/office/drawing/2014/main" id="{B331996C-7E98-4225-900F-E2C0E211EB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ECC35C-7F62-4F29-AD67-64BD2C8F2FA5}" type="datetimeFigureOut">
              <a:rPr lang="ru-RU"/>
              <a:pPr>
                <a:defRPr/>
              </a:pPr>
              <a:t>11.07.2021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D3AA144-7D44-4200-9D1B-753E1CD2A7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>
            <a:extLst>
              <a:ext uri="{FF2B5EF4-FFF2-40B4-BE49-F238E27FC236}">
                <a16:creationId xmlns:a16="http://schemas.microsoft.com/office/drawing/2014/main" id="{3483BAE8-9A6C-4BFC-A567-B2E91917DF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wrap="square" lIns="0" tIns="45720" rIns="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CBCBC"/>
                </a:solidFill>
                <a:latin typeface="Times New Roman" panose="02020603050405020304" pitchFamily="18" charset="0"/>
              </a:defRPr>
            </a:lvl1pPr>
          </a:lstStyle>
          <a:p>
            <a:fld id="{4F0EA705-A2D2-411D-8078-D97AA7B30F0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9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anose="05020102010507070707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anose="05020102010507070707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anose="05000000000000000000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anose="05040102010807070707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anose="05020102010507070707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akonrf.info/zakon-ob-obrazovanii-v-rf/gl4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hyperlink" Target="http://active-mama.com/dyxatelnaya-gimnastika-strelnikovoj-dlya-detej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2B7F6D-5B7B-42C3-8AD2-32EF0D21C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/>
              <a:t>МБОУ «Основная общеобразовательная школа №19»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4099" name="Объект 2">
            <a:extLst>
              <a:ext uri="{FF2B5EF4-FFF2-40B4-BE49-F238E27FC236}">
                <a16:creationId xmlns:a16="http://schemas.microsoft.com/office/drawing/2014/main" id="{5469214D-F5B6-416F-AA96-11111988EF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6525" indent="0" algn="ctr" eaLnBrk="1" hangingPunct="1">
              <a:buFont typeface="Wingdings 2" panose="05020102010507070707" pitchFamily="18" charset="2"/>
              <a:buNone/>
            </a:pPr>
            <a:r>
              <a:rPr lang="ru-RU" altLang="ru-RU" sz="4400"/>
              <a:t>«Здоровьесберегающее пространство основной школы как условие </a:t>
            </a:r>
          </a:p>
          <a:p>
            <a:pPr marL="136525" indent="0" algn="ctr" eaLnBrk="1" hangingPunct="1">
              <a:buFont typeface="Wingdings 2" panose="05020102010507070707" pitchFamily="18" charset="2"/>
              <a:buNone/>
            </a:pPr>
            <a:r>
              <a:rPr lang="ru-RU" altLang="ru-RU" sz="4400"/>
              <a:t>реализации ФГОС ООО»</a:t>
            </a:r>
          </a:p>
          <a:p>
            <a:pPr marL="136525" indent="0" algn="ctr" eaLnBrk="1" hangingPunct="1">
              <a:buFont typeface="Wingdings 2" panose="05020102010507070707" pitchFamily="18" charset="2"/>
              <a:buNone/>
            </a:pPr>
            <a:endParaRPr lang="ru-RU" altLang="ru-RU" sz="4400"/>
          </a:p>
          <a:p>
            <a:pPr marL="136525" indent="0" algn="ctr" eaLnBrk="1" hangingPunct="1">
              <a:buFont typeface="Wingdings 2" panose="05020102010507070707" pitchFamily="18" charset="2"/>
              <a:buNone/>
            </a:pPr>
            <a:r>
              <a:rPr lang="ru-RU" altLang="ru-RU" sz="3200"/>
              <a:t>г. Ленинск - Кузнецкий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CFA00B-8021-4508-BB8D-384495354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Показатели качественности:</a:t>
            </a:r>
          </a:p>
        </p:txBody>
      </p:sp>
      <p:sp>
        <p:nvSpPr>
          <p:cNvPr id="5123" name="Объект 2">
            <a:extLst>
              <a:ext uri="{FF2B5EF4-FFF2-40B4-BE49-F238E27FC236}">
                <a16:creationId xmlns:a16="http://schemas.microsoft.com/office/drawing/2014/main" id="{94C79545-B067-4224-8B6D-498AC5672B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ru-RU"/>
              <a:t>Закон "Об образовании в РФ" </a:t>
            </a:r>
            <a:r>
              <a:rPr lang="ru-RU" altLang="ru-RU">
                <a:hlinkClick r:id="rId2" tooltip="Обучающиеся и их родители (законные представители)"/>
              </a:rPr>
              <a:t>[Глава 4]</a:t>
            </a:r>
            <a:r>
              <a:rPr lang="ru-RU" altLang="ru-RU"/>
              <a:t> [Статья 41];</a:t>
            </a:r>
          </a:p>
          <a:p>
            <a:pPr eaLnBrk="1" hangingPunct="1"/>
            <a:r>
              <a:rPr lang="ru-RU" altLang="ru-RU"/>
              <a:t> Приказ  Министерство образования и науки РФ от 28 декабря 2010 г. N 2106 « Об утверждении федеральных требований к образовательным учреждениям в части охраны здоровья обучающихся, воспитанников»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A347C6-69A9-4F05-AB68-EA2AEC6EC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Требования: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CFB54A-6444-4254-9069-84CF6783D3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836613"/>
            <a:ext cx="8686800" cy="6021387"/>
          </a:xfrm>
        </p:spPr>
        <p:txBody>
          <a:bodyPr>
            <a:normAutofit fontScale="70000" lnSpcReduction="20000"/>
          </a:bodyPr>
          <a:lstStyle/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3300" b="1" dirty="0"/>
              <a:t>     1) целостность системы формирования культуры здорового и безопасного образа жизни обучающихся, воспитанников;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3300" b="1" dirty="0"/>
              <a:t>     2) соответствие инфраструктуры образовательного учреждения условиям </a:t>
            </a:r>
            <a:r>
              <a:rPr lang="ru-RU" sz="3300" b="1" dirty="0" err="1"/>
              <a:t>здоровьесбережения</a:t>
            </a:r>
            <a:r>
              <a:rPr lang="ru-RU" sz="3300" b="1" dirty="0"/>
              <a:t>;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3300" b="1" dirty="0"/>
              <a:t>     3) рациональная организация образовательного процесса;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3300" b="1" dirty="0"/>
              <a:t>     4) организация физкультурно-оздоровительной и спортивно-массовой работы;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3300" b="1" dirty="0"/>
              <a:t>     5) организация системы просветительской и методической работы с участниками образовательного процесса по вопросам здорового и безопасного образа жизни;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3300" b="1" dirty="0"/>
              <a:t>     6) организация профилактики употребления </a:t>
            </a:r>
            <a:r>
              <a:rPr lang="ru-RU" sz="3300" b="1" dirty="0" err="1"/>
              <a:t>психоактивных</a:t>
            </a:r>
            <a:r>
              <a:rPr lang="ru-RU" sz="3300" b="1" dirty="0"/>
              <a:t> веществ;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3300" b="1" dirty="0"/>
              <a:t>     7) комплексное сопровождение системы формирования культуры здорового и безопасного образа жизни;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3300" b="1" dirty="0"/>
              <a:t>     8) мониторинг сформированности культуры здорового и безопасного образа жизни.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2E7F742-4BAE-4D64-9541-BCEF63C3C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18701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Региональная инновационная площадка по теме:</a:t>
            </a:r>
            <a:br>
              <a:rPr lang="ru-RU" dirty="0"/>
            </a:br>
            <a:r>
              <a:rPr lang="ru-RU" dirty="0"/>
              <a:t> «Научно-методическое сопровождение здоровьесберегающей деятельностью в условиях реализации ФГОС»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7C58E05A-2BFD-46AB-82B0-BA288169B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Цель работы: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B120B46-8331-47C5-BDA7-8A5A6CB008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4000" dirty="0"/>
              <a:t>Формирование безопасного и здорового образа жизни школьников</a:t>
            </a:r>
          </a:p>
          <a:p>
            <a:pPr marL="548640" indent="-411480" algn="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sz="4000" dirty="0"/>
          </a:p>
          <a:p>
            <a:pPr marL="548640" indent="-411480" algn="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sz="4000" dirty="0"/>
          </a:p>
        </p:txBody>
      </p:sp>
      <p:pic>
        <p:nvPicPr>
          <p:cNvPr id="8196" name="Picture 3">
            <a:extLst>
              <a:ext uri="{FF2B5EF4-FFF2-40B4-BE49-F238E27FC236}">
                <a16:creationId xmlns:a16="http://schemas.microsoft.com/office/drawing/2014/main" id="{8E025BDE-CEC7-4440-B866-01DBBB35A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213100"/>
            <a:ext cx="3167063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28D313-D8E4-4B07-A38C-562C999F3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>
                <a:effectLst/>
              </a:rPr>
              <a:t>Программа по формированию безопасного и здорового образа жизни школьников позволит:</a:t>
            </a:r>
            <a:endParaRPr lang="ru-RU" sz="3200" dirty="0"/>
          </a:p>
        </p:txBody>
      </p:sp>
      <p:sp>
        <p:nvSpPr>
          <p:cNvPr id="9219" name="Объект 2">
            <a:extLst>
              <a:ext uri="{FF2B5EF4-FFF2-40B4-BE49-F238E27FC236}">
                <a16:creationId xmlns:a16="http://schemas.microsoft.com/office/drawing/2014/main" id="{491098AE-2DC1-48C5-8B35-47EF345C3D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9036050" cy="4708525"/>
          </a:xfrm>
        </p:spPr>
        <p:txBody>
          <a:bodyPr/>
          <a:lstStyle/>
          <a:p>
            <a:pPr eaLnBrk="1" hangingPunct="1"/>
            <a:r>
              <a:rPr lang="ru-RU" altLang="ru-RU" sz="3200"/>
              <a:t>сформировать устойчивую  мотивацию индивида к З и БОЖ;</a:t>
            </a:r>
          </a:p>
          <a:p>
            <a:pPr eaLnBrk="1" hangingPunct="1"/>
            <a:r>
              <a:rPr lang="ru-RU" altLang="ru-RU" sz="3200"/>
              <a:t> повысить социально-психологическую безопасность личности в условиях стрессовых воздействий;</a:t>
            </a:r>
          </a:p>
          <a:p>
            <a:pPr eaLnBrk="1" hangingPunct="1"/>
            <a:r>
              <a:rPr lang="ru-RU" altLang="ru-RU" sz="3200"/>
              <a:t> оптимизировать физическую подготовлен-ность учащихся;</a:t>
            </a:r>
          </a:p>
          <a:p>
            <a:pPr eaLnBrk="1" hangingPunct="1"/>
            <a:r>
              <a:rPr lang="ru-RU" altLang="ru-RU" sz="3200"/>
              <a:t> улучшить качество образования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257886-8663-4751-B34A-5D22CE321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/>
              <a:t>% учащихся с пониманием роли активности в сохранении здоровья</a:t>
            </a:r>
          </a:p>
        </p:txBody>
      </p:sp>
      <p:graphicFrame>
        <p:nvGraphicFramePr>
          <p:cNvPr id="10243" name="Объект 3">
            <a:extLst>
              <a:ext uri="{FF2B5EF4-FFF2-40B4-BE49-F238E27FC236}">
                <a16:creationId xmlns:a16="http://schemas.microsoft.com/office/drawing/2014/main" id="{934BA9B7-793E-4CD5-BC03-2B3C47C0135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06400" y="1549400"/>
          <a:ext cx="8331200" cy="481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8327858" imgH="4810161" progId="Excel.Chart.8">
                  <p:embed/>
                </p:oleObj>
              </mc:Choice>
              <mc:Fallback>
                <p:oleObj r:id="rId2" imgW="8327858" imgH="4810161" progId="Excel.Chart.8">
                  <p:embed/>
                  <p:pic>
                    <p:nvPicPr>
                      <p:cNvPr id="0" name="Объект 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" y="1549400"/>
                        <a:ext cx="8331200" cy="481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C83622-70AF-422A-8743-ED32D2A45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/>
              <a:t>% учащихся с полным соответствием распорядка дня ЗОЖ</a:t>
            </a:r>
          </a:p>
        </p:txBody>
      </p:sp>
      <p:graphicFrame>
        <p:nvGraphicFramePr>
          <p:cNvPr id="11267" name="Объект 3">
            <a:extLst>
              <a:ext uri="{FF2B5EF4-FFF2-40B4-BE49-F238E27FC236}">
                <a16:creationId xmlns:a16="http://schemas.microsoft.com/office/drawing/2014/main" id="{62216397-1AD1-4B08-8914-330003265C2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06400" y="1549400"/>
          <a:ext cx="8331200" cy="481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8327858" imgH="4810161" progId="Excel.Chart.8">
                  <p:embed/>
                </p:oleObj>
              </mc:Choice>
              <mc:Fallback>
                <p:oleObj r:id="rId2" imgW="8327858" imgH="4810161" progId="Excel.Chart.8">
                  <p:embed/>
                  <p:pic>
                    <p:nvPicPr>
                      <p:cNvPr id="0" name="Объект 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" y="1549400"/>
                        <a:ext cx="8331200" cy="481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E2145D-FEB9-4C92-B12E-922B6342F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Интегрированный подход включает: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47C149-4BCA-443A-A98B-8BB9B612B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b="1" dirty="0"/>
              <a:t>интеграцию содержания  предметов ОБЖ и физической культуры с другими образователь-</a:t>
            </a:r>
            <a:r>
              <a:rPr lang="ru-RU" b="1" dirty="0" err="1"/>
              <a:t>ными</a:t>
            </a:r>
            <a:r>
              <a:rPr lang="ru-RU" b="1" dirty="0"/>
              <a:t>	предметами	естественно-научного и гуманитарного  цикла для фор-</a:t>
            </a:r>
            <a:r>
              <a:rPr lang="ru-RU" b="1" dirty="0" err="1"/>
              <a:t>мирования</a:t>
            </a:r>
            <a:r>
              <a:rPr lang="ru-RU" b="1" dirty="0"/>
              <a:t> системы знаний, умений и навыков по безопасному и здоровому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b="1" dirty="0"/>
              <a:t> образу жизни   	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dirty="0"/>
          </a:p>
        </p:txBody>
      </p:sp>
      <p:pic>
        <p:nvPicPr>
          <p:cNvPr id="12292" name="Picture 2">
            <a:extLst>
              <a:ext uri="{FF2B5EF4-FFF2-40B4-BE49-F238E27FC236}">
                <a16:creationId xmlns:a16="http://schemas.microsoft.com/office/drawing/2014/main" id="{0BA62E17-61D7-4348-A440-93B6C9A87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933825"/>
            <a:ext cx="352742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D5514B1-E932-4E10-885E-3B1BAB20B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err="1"/>
              <a:t>Межпредметные</a:t>
            </a:r>
            <a:r>
              <a:rPr lang="ru-RU" dirty="0"/>
              <a:t> связи</a:t>
            </a:r>
          </a:p>
        </p:txBody>
      </p:sp>
      <p:graphicFrame>
        <p:nvGraphicFramePr>
          <p:cNvPr id="10" name="Объект 9">
            <a:extLst>
              <a:ext uri="{FF2B5EF4-FFF2-40B4-BE49-F238E27FC236}">
                <a16:creationId xmlns:a16="http://schemas.microsoft.com/office/drawing/2014/main" id="{0CBBDA70-CAE5-45D6-9662-9DA8D88EF34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50825" y="1412875"/>
          <a:ext cx="8424863" cy="54752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11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128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0799">
                <a:tc>
                  <a:txBody>
                    <a:bodyPr/>
                    <a:lstStyle/>
                    <a:p>
                      <a:pPr indent="4318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Математика</a:t>
                      </a:r>
                      <a:endParaRPr lang="ru-RU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indent="4318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ОБЖ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9" marR="68579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57821">
                <a:tc>
                  <a:txBody>
                    <a:bodyPr/>
                    <a:lstStyle/>
                    <a:p>
                      <a:pPr indent="4318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Понятие о биссектрисе угла</a:t>
                      </a:r>
                      <a:endParaRPr lang="ru-RU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indent="4318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Ориентирование на местности по Солнцу и часам</a:t>
                      </a:r>
                      <a:endParaRPr lang="ru-RU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9" marR="68579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1363">
                <a:tc>
                  <a:txBody>
                    <a:bodyPr/>
                    <a:lstStyle/>
                    <a:p>
                      <a:pPr indent="4318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Движение пешехода и велосипедиста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indent="4318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Правила безопасного  поведения на дороге</a:t>
                      </a:r>
                      <a:endParaRPr lang="ru-RU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9" marR="68579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35305">
                <a:tc>
                  <a:txBody>
                    <a:bodyPr/>
                    <a:lstStyle/>
                    <a:p>
                      <a:pPr indent="4318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Расчёт меню по количеству калорий</a:t>
                      </a:r>
                      <a:endParaRPr lang="ru-RU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indent="4318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Рациональное и сбалансированное питание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79" marR="68579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0F371B27-3D01-446D-AF2B-CAA1B653E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708275"/>
            <a:ext cx="4681537" cy="393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0EA126-8A0E-4398-8407-EB89D25D3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4340" name="Picture 1">
            <a:extLst>
              <a:ext uri="{FF2B5EF4-FFF2-40B4-BE49-F238E27FC236}">
                <a16:creationId xmlns:a16="http://schemas.microsoft.com/office/drawing/2014/main" id="{C0247064-E6DA-43C9-A76D-AA6DDC24CFB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260350"/>
            <a:ext cx="4608512" cy="3455988"/>
          </a:xfr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3" descr="PA240379.JPG">
            <a:extLst>
              <a:ext uri="{FF2B5EF4-FFF2-40B4-BE49-F238E27FC236}">
                <a16:creationId xmlns:a16="http://schemas.microsoft.com/office/drawing/2014/main" id="{BA232958-7DA4-48E5-9428-118AD86FC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4033838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Рисунок 4" descr="IMG_20141021_130042.jpg">
            <a:extLst>
              <a:ext uri="{FF2B5EF4-FFF2-40B4-BE49-F238E27FC236}">
                <a16:creationId xmlns:a16="http://schemas.microsoft.com/office/drawing/2014/main" id="{06DA3D14-34D4-489D-A3EF-335BF45EC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620713"/>
            <a:ext cx="3514725" cy="263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Рисунок 5" descr="IMG_20141021_130152.jpg">
            <a:extLst>
              <a:ext uri="{FF2B5EF4-FFF2-40B4-BE49-F238E27FC236}">
                <a16:creationId xmlns:a16="http://schemas.microsoft.com/office/drawing/2014/main" id="{E44ADE89-4126-4CDF-B9CD-3BF2E8745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3429000"/>
            <a:ext cx="4248150" cy="318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FF2890-7DF2-4FDC-95CB-551FD50FB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87" name="Picture 2">
            <a:extLst>
              <a:ext uri="{FF2B5EF4-FFF2-40B4-BE49-F238E27FC236}">
                <a16:creationId xmlns:a16="http://schemas.microsoft.com/office/drawing/2014/main" id="{FDCA4AE8-573C-4AE0-AC24-E69E74B343C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1013" y="333375"/>
            <a:ext cx="8267700" cy="6232525"/>
          </a:xfr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7CC83A-4B82-473E-A53D-1C4DFF2C0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D5EE8FE5-37DC-46C4-B9B5-BBE4D5976E8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7363" y="404813"/>
            <a:ext cx="8116887" cy="6119812"/>
          </a:xfr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C6C2CA-F119-4746-929F-8EEAE1546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A3981A6C-39EE-4D8E-A58B-B6687E6028E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4325" y="404813"/>
            <a:ext cx="8212138" cy="6192837"/>
          </a:xfr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24D957-E482-4BF2-B1A1-8724DE991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Урок «Авторская песня: прошлое и настоящее» (6 класс)</a:t>
            </a:r>
          </a:p>
        </p:txBody>
      </p:sp>
      <p:pic>
        <p:nvPicPr>
          <p:cNvPr id="19459" name="Picture 2" descr="C:\Users\макаренко\Desktop\07a630dfc4d4c5f98f08b1ae69824020_140x180.gif">
            <a:extLst>
              <a:ext uri="{FF2B5EF4-FFF2-40B4-BE49-F238E27FC236}">
                <a16:creationId xmlns:a16="http://schemas.microsoft.com/office/drawing/2014/main" id="{DBEF7125-2709-4DE5-A55A-80A814C41360}"/>
              </a:ext>
            </a:extLst>
          </p:cNvPr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19475" y="1700213"/>
            <a:ext cx="2081213" cy="2627312"/>
          </a:xfrm>
          <a:noFill/>
        </p:spPr>
      </p:pic>
      <p:pic>
        <p:nvPicPr>
          <p:cNvPr id="19460" name="Picture 3">
            <a:extLst>
              <a:ext uri="{FF2B5EF4-FFF2-40B4-BE49-F238E27FC236}">
                <a16:creationId xmlns:a16="http://schemas.microsoft.com/office/drawing/2014/main" id="{B0CB79C8-D279-4C14-A62C-F8AD810DD8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557338"/>
            <a:ext cx="2989263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4">
            <a:extLst>
              <a:ext uri="{FF2B5EF4-FFF2-40B4-BE49-F238E27FC236}">
                <a16:creationId xmlns:a16="http://schemas.microsoft.com/office/drawing/2014/main" id="{ECD96582-CDCC-4C32-BB16-3717C2BB7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557338"/>
            <a:ext cx="3313113" cy="252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5">
            <a:extLst>
              <a:ext uri="{FF2B5EF4-FFF2-40B4-BE49-F238E27FC236}">
                <a16:creationId xmlns:a16="http://schemas.microsoft.com/office/drawing/2014/main" id="{31FD4262-35E1-43C4-8C70-4DFBDE5E2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221163"/>
            <a:ext cx="316865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2" descr="C:\Users\LYUBOV\Desktop\все.jpg">
            <a:extLst>
              <a:ext uri="{FF2B5EF4-FFF2-40B4-BE49-F238E27FC236}">
                <a16:creationId xmlns:a16="http://schemas.microsoft.com/office/drawing/2014/main" id="{36E987F0-0A1B-4399-B0B1-A0A013D84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488" y="4437063"/>
            <a:ext cx="3255962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624F19-ABC5-4C32-9EF7-91263B1FF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Дыхательная гимнастика </a:t>
            </a:r>
            <a:r>
              <a:rPr lang="ru-RU" dirty="0" err="1"/>
              <a:t>Стрельниковой</a:t>
            </a:r>
            <a:endParaRPr lang="ru-RU" dirty="0"/>
          </a:p>
        </p:txBody>
      </p:sp>
      <p:sp>
        <p:nvSpPr>
          <p:cNvPr id="20483" name="Содержимое 2">
            <a:extLst>
              <a:ext uri="{FF2B5EF4-FFF2-40B4-BE49-F238E27FC236}">
                <a16:creationId xmlns:a16="http://schemas.microsoft.com/office/drawing/2014/main" id="{0BCDC956-F72F-4036-8B1F-68B65C570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1050" y="6453188"/>
            <a:ext cx="8229600" cy="1252537"/>
          </a:xfrm>
        </p:spPr>
        <p:txBody>
          <a:bodyPr/>
          <a:lstStyle/>
          <a:p>
            <a:pPr eaLnBrk="1" hangingPunct="1"/>
            <a:r>
              <a:rPr lang="ru-RU" altLang="ru-RU" sz="1200" u="sng">
                <a:hlinkClick r:id="rId2"/>
              </a:rPr>
              <a:t>http://active-mama.com/dyxatelnaya-gimnastika-strelnikovoj-dlya-detej.html</a:t>
            </a:r>
            <a:endParaRPr lang="ru-RU" altLang="ru-RU" sz="1200"/>
          </a:p>
          <a:p>
            <a:pPr eaLnBrk="1" hangingPunct="1">
              <a:buFont typeface="Wingdings 2" panose="05020102010507070707" pitchFamily="18" charset="2"/>
              <a:buNone/>
            </a:pPr>
            <a:endParaRPr lang="ru-RU" altLang="ru-RU"/>
          </a:p>
        </p:txBody>
      </p:sp>
      <p:pic>
        <p:nvPicPr>
          <p:cNvPr id="20484" name="Picture 2" descr="https://knigapoisk.ru/var/smarty_img/186x294_11_1374184.jpg">
            <a:extLst>
              <a:ext uri="{FF2B5EF4-FFF2-40B4-BE49-F238E27FC236}">
                <a16:creationId xmlns:a16="http://schemas.microsoft.com/office/drawing/2014/main" id="{011E6AB9-B604-4704-AA31-34D3CD11C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2133600"/>
            <a:ext cx="177165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5" descr="C:\Users\макаренко\Downloads\на сайт\-6M4dWjIbk4.jpg">
            <a:extLst>
              <a:ext uri="{FF2B5EF4-FFF2-40B4-BE49-F238E27FC236}">
                <a16:creationId xmlns:a16="http://schemas.microsoft.com/office/drawing/2014/main" id="{7983915E-985D-4025-B776-3F0A032DD4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12875"/>
            <a:ext cx="3360738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 descr="C:\Users\макаренко\Downloads\на сайт\8PQ_eXFmxr8.jpg">
            <a:extLst>
              <a:ext uri="{FF2B5EF4-FFF2-40B4-BE49-F238E27FC236}">
                <a16:creationId xmlns:a16="http://schemas.microsoft.com/office/drawing/2014/main" id="{D9312DA6-D9B9-45A6-A432-0F24DCBEE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484313"/>
            <a:ext cx="3263900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 descr="C:\Users\макаренко\Downloads\на сайт\rhQNBGiNEtE.jpg">
            <a:extLst>
              <a:ext uri="{FF2B5EF4-FFF2-40B4-BE49-F238E27FC236}">
                <a16:creationId xmlns:a16="http://schemas.microsoft.com/office/drawing/2014/main" id="{9C0AA3A2-2762-4975-BECE-88BE8EA42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8338" y="4076700"/>
            <a:ext cx="32639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8" descr="C:\Users\макаренко\Downloads\на сайт\-_Yhb_VxKKU.jpg">
            <a:extLst>
              <a:ext uri="{FF2B5EF4-FFF2-40B4-BE49-F238E27FC236}">
                <a16:creationId xmlns:a16="http://schemas.microsoft.com/office/drawing/2014/main" id="{85C7392E-28C5-4483-B0D3-48E6DF0C7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933825"/>
            <a:ext cx="3360738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BA15D4-521B-44CF-ADB5-98BE84459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effectLst/>
              </a:rPr>
              <a:t>Дифференцированный подход подразумевает: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96F1D8B-0146-44E1-9409-C892580B4B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3200" dirty="0"/>
              <a:t>ориентацию на более	глубокое </a:t>
            </a:r>
            <a:r>
              <a:rPr lang="ru-RU" sz="3200" dirty="0" err="1"/>
              <a:t>прони-кновение</a:t>
            </a:r>
            <a:r>
              <a:rPr lang="ru-RU" sz="3200" dirty="0"/>
              <a:t> в мотивационную сферу личности школьника с целью активизации 	его	внутреннего  психосоматического потен-</a:t>
            </a:r>
            <a:r>
              <a:rPr lang="ru-RU" sz="3200" dirty="0" err="1"/>
              <a:t>циала</a:t>
            </a:r>
            <a:r>
              <a:rPr lang="ru-RU" sz="3200" dirty="0"/>
              <a:t> в процессе  	урочной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3200" dirty="0"/>
              <a:t> и внеурочной деятельности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3200" dirty="0"/>
              <a:t> с учетом 	</a:t>
            </a:r>
            <a:r>
              <a:rPr lang="ru-RU" sz="3200" dirty="0" err="1"/>
              <a:t>регуляторно</a:t>
            </a:r>
            <a:r>
              <a:rPr lang="ru-RU" sz="3200" dirty="0"/>
              <a:t> – 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3200" dirty="0"/>
              <a:t>поведенческих особенностей 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3200" dirty="0"/>
              <a:t>индивида.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ru-RU" dirty="0"/>
          </a:p>
        </p:txBody>
      </p:sp>
      <p:pic>
        <p:nvPicPr>
          <p:cNvPr id="21508" name="Picture 4">
            <a:extLst>
              <a:ext uri="{FF2B5EF4-FFF2-40B4-BE49-F238E27FC236}">
                <a16:creationId xmlns:a16="http://schemas.microsoft.com/office/drawing/2014/main" id="{75179F0F-AEAE-4981-B892-8575D9F4A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3597275"/>
            <a:ext cx="2592388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A5FF94-F783-405E-8D1B-4DC73846A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Урок «Столовый этикет в разных странах мира» (английский язык)</a:t>
            </a:r>
          </a:p>
        </p:txBody>
      </p:sp>
      <p:sp>
        <p:nvSpPr>
          <p:cNvPr id="22531" name="Содержимое 2">
            <a:extLst>
              <a:ext uri="{FF2B5EF4-FFF2-40B4-BE49-F238E27FC236}">
                <a16:creationId xmlns:a16="http://schemas.microsoft.com/office/drawing/2014/main" id="{A7AC273E-2746-4C73-ACCF-507A459B13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22532" name="Picture 2" descr="http://i.telegraph.co.uk/multimedia/archive/02519/afternoon-tea-coac_2519400b.jpg">
            <a:extLst>
              <a:ext uri="{FF2B5EF4-FFF2-40B4-BE49-F238E27FC236}">
                <a16:creationId xmlns:a16="http://schemas.microsoft.com/office/drawing/2014/main" id="{55CD2B9F-D47C-4520-BFAD-8BE97DA645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57338"/>
            <a:ext cx="4933950" cy="304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 descr="http://etiket.sagamarina.com/attachments/Image/5262268_orig.jpg?template=generic">
            <a:extLst>
              <a:ext uri="{FF2B5EF4-FFF2-40B4-BE49-F238E27FC236}">
                <a16:creationId xmlns:a16="http://schemas.microsoft.com/office/drawing/2014/main" id="{88AFA08B-7202-4D60-9D08-C90192FD4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429000"/>
            <a:ext cx="4675187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4F8790-1090-416A-BE9F-E9F7E13A2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effectLst/>
              </a:rPr>
              <a:t>Внеурочная деятельность школы направлена на: 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93654F-E771-4381-986A-C8C6F53BF9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dirty="0"/>
              <a:t> </a:t>
            </a:r>
            <a:r>
              <a:rPr lang="ru-RU" sz="3200" dirty="0"/>
              <a:t>профилактику  </a:t>
            </a:r>
            <a:r>
              <a:rPr lang="ru-RU" sz="3200" dirty="0" err="1"/>
              <a:t>дорожно</a:t>
            </a:r>
            <a:r>
              <a:rPr lang="ru-RU" sz="3200" dirty="0"/>
              <a:t> - транспортных происшествий и изучение правил дорожного  движения;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sz="3200" dirty="0"/>
              <a:t> мероприятия по пожарной безопасности;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sz="3200" dirty="0"/>
              <a:t> мероприятия  по компьютерной  безопасности</a:t>
            </a:r>
            <a:r>
              <a:rPr lang="ru-RU" dirty="0"/>
              <a:t>.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dirty="0"/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C:\Users\автушенко\Desktop\68611662.jpg">
            <a:extLst>
              <a:ext uri="{FF2B5EF4-FFF2-40B4-BE49-F238E27FC236}">
                <a16:creationId xmlns:a16="http://schemas.microsoft.com/office/drawing/2014/main" id="{8B84AF31-DCAF-49B7-BA8A-6CBEB5286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01800"/>
            <a:ext cx="8913812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2" descr="C:\Users\автушенко\Desktop\CCOUXuMuWVk.jpg">
            <a:extLst>
              <a:ext uri="{FF2B5EF4-FFF2-40B4-BE49-F238E27FC236}">
                <a16:creationId xmlns:a16="http://schemas.microsoft.com/office/drawing/2014/main" id="{40608074-D325-4D0E-85A7-64DEEAC5F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4141788"/>
            <a:ext cx="3525837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4" descr="C:\Users\автушенко\Desktop\lSrM3IoO1aY.jpg">
            <a:extLst>
              <a:ext uri="{FF2B5EF4-FFF2-40B4-BE49-F238E27FC236}">
                <a16:creationId xmlns:a16="http://schemas.microsoft.com/office/drawing/2014/main" id="{368F3FAC-BFF4-4293-90F9-E8C92DCF9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1225550"/>
            <a:ext cx="3470275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C:\Users\автушенко\Desktop\SKIqTy33C-c.jpg">
            <a:extLst>
              <a:ext uri="{FF2B5EF4-FFF2-40B4-BE49-F238E27FC236}">
                <a16:creationId xmlns:a16="http://schemas.microsoft.com/office/drawing/2014/main" id="{11C2188D-9669-406C-8FE9-D29231594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0" y="1225550"/>
            <a:ext cx="3694113" cy="234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TextBox 10">
            <a:extLst>
              <a:ext uri="{FF2B5EF4-FFF2-40B4-BE49-F238E27FC236}">
                <a16:creationId xmlns:a16="http://schemas.microsoft.com/office/drawing/2014/main" id="{6742B3C0-84BD-484D-8DCB-6092AF4891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0"/>
            <a:ext cx="7258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>
                <a:cs typeface="Times New Roman" panose="02020603050405020304" pitchFamily="18" charset="0"/>
              </a:rPr>
              <a:t>БЫТЬ ЗДОРОВЫМ ЗНАЧИТ БЫТЬ В ТРЕНДЕ!</a:t>
            </a:r>
          </a:p>
        </p:txBody>
      </p:sp>
      <p:pic>
        <p:nvPicPr>
          <p:cNvPr id="24583" name="Picture 6" descr="C:\Users\автушенко\Desktop\HPY4Q7EdSc8.jpg">
            <a:extLst>
              <a:ext uri="{FF2B5EF4-FFF2-40B4-BE49-F238E27FC236}">
                <a16:creationId xmlns:a16="http://schemas.microsoft.com/office/drawing/2014/main" id="{B9255EE2-589B-4D0F-A70B-D592973E0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025" y="4076700"/>
            <a:ext cx="3649663" cy="238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3" descr="C:\Users\автушенко\Desktop\yEp_hFy_50U.jpg">
            <a:extLst>
              <a:ext uri="{FF2B5EF4-FFF2-40B4-BE49-F238E27FC236}">
                <a16:creationId xmlns:a16="http://schemas.microsoft.com/office/drawing/2014/main" id="{2086B6F6-2AE7-4484-BE9C-CBFD3D4C4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663" y="2392363"/>
            <a:ext cx="3276600" cy="213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C:\Users\автушенко\Desktop\68611662.jpg">
            <a:extLst>
              <a:ext uri="{FF2B5EF4-FFF2-40B4-BE49-F238E27FC236}">
                <a16:creationId xmlns:a16="http://schemas.microsoft.com/office/drawing/2014/main" id="{E3518E88-43BC-44CA-A943-4868F2CFCD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01800"/>
            <a:ext cx="8913812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Box 10">
            <a:extLst>
              <a:ext uri="{FF2B5EF4-FFF2-40B4-BE49-F238E27FC236}">
                <a16:creationId xmlns:a16="http://schemas.microsoft.com/office/drawing/2014/main" id="{5DCC039C-28B6-4BF3-B301-3BBA368566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642938"/>
            <a:ext cx="4278313" cy="545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000" b="1">
                <a:cs typeface="Times New Roman" panose="02020603050405020304" pitchFamily="18" charset="0"/>
              </a:rPr>
              <a:t>ЧЕРЛИДИНГ</a:t>
            </a:r>
            <a:r>
              <a:rPr lang="ru-RU" altLang="ru-RU" sz="4900"/>
              <a:t>-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360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300">
                <a:cs typeface="Times New Roman" panose="02020603050405020304" pitchFamily="18" charset="0"/>
              </a:rPr>
              <a:t>вид спорта, представляющий собой сочетание зрелищных видов спорта (акробатики, гимнастики) и элементов танцевального шоу</a:t>
            </a:r>
          </a:p>
        </p:txBody>
      </p:sp>
      <p:sp>
        <p:nvSpPr>
          <p:cNvPr id="26628" name="AutoShape 2" descr="Картинки по запросу черлидинг">
            <a:extLst>
              <a:ext uri="{FF2B5EF4-FFF2-40B4-BE49-F238E27FC236}">
                <a16:creationId xmlns:a16="http://schemas.microsoft.com/office/drawing/2014/main" id="{4E70E77E-3720-43CD-BCD0-27F1A4FC8A2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41288" y="-131763"/>
            <a:ext cx="2762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/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pic>
        <p:nvPicPr>
          <p:cNvPr id="26629" name="Picture 3" descr="C:\Users\автушенко\Desktop\images.jpg">
            <a:extLst>
              <a:ext uri="{FF2B5EF4-FFF2-40B4-BE49-F238E27FC236}">
                <a16:creationId xmlns:a16="http://schemas.microsoft.com/office/drawing/2014/main" id="{A6CBE42A-249C-4FA0-8809-3C532E7EF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88913"/>
            <a:ext cx="2978150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5" descr="C:\Users\автушенко\Desktop\1411523648478_bulletin.jpg">
            <a:extLst>
              <a:ext uri="{FF2B5EF4-FFF2-40B4-BE49-F238E27FC236}">
                <a16:creationId xmlns:a16="http://schemas.microsoft.com/office/drawing/2014/main" id="{8647FE2C-ED19-45CD-8CCC-3C56101ADC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438" y="4465638"/>
            <a:ext cx="294640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6" descr="C:\Users\автушенко\Desktop\images (1).jpg">
            <a:extLst>
              <a:ext uri="{FF2B5EF4-FFF2-40B4-BE49-F238E27FC236}">
                <a16:creationId xmlns:a16="http://schemas.microsoft.com/office/drawing/2014/main" id="{531ABA14-A8C8-4E61-A56A-49C76B449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262188"/>
            <a:ext cx="2981325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C:\Users\автушенко\Desktop\68611662.jpg">
            <a:extLst>
              <a:ext uri="{FF2B5EF4-FFF2-40B4-BE49-F238E27FC236}">
                <a16:creationId xmlns:a16="http://schemas.microsoft.com/office/drawing/2014/main" id="{7BFB5BAA-9E2D-4087-9268-4580CC35B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01800"/>
            <a:ext cx="8913812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Box 5">
            <a:extLst>
              <a:ext uri="{FF2B5EF4-FFF2-40B4-BE49-F238E27FC236}">
                <a16:creationId xmlns:a16="http://schemas.microsoft.com/office/drawing/2014/main" id="{B69B81DD-5137-4A9B-8EBA-5B89FCDCD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8063" y="317500"/>
            <a:ext cx="6545262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>
                <a:cs typeface="Times New Roman" panose="02020603050405020304" pitchFamily="18" charset="0"/>
              </a:rPr>
              <a:t>«Музыкальная пирамида»</a:t>
            </a:r>
          </a:p>
        </p:txBody>
      </p:sp>
      <p:pic>
        <p:nvPicPr>
          <p:cNvPr id="7" name="Picture 3" descr="M:\113___04\IMG_3383.JPG">
            <a:extLst>
              <a:ext uri="{FF2B5EF4-FFF2-40B4-BE49-F238E27FC236}">
                <a16:creationId xmlns:a16="http://schemas.microsoft.com/office/drawing/2014/main" id="{DDE6BC90-E64C-48CE-8243-ABF5A565D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0370" y="1290360"/>
            <a:ext cx="3802565" cy="22682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4" descr="M:\113___04\IMG_3387.JPG">
            <a:extLst>
              <a:ext uri="{FF2B5EF4-FFF2-40B4-BE49-F238E27FC236}">
                <a16:creationId xmlns:a16="http://schemas.microsoft.com/office/drawing/2014/main" id="{18422F88-85D4-4BDA-B4E6-EB46F5EFE1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31201" y="1262149"/>
            <a:ext cx="3951609" cy="22316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M:\113___04\IMG_3340.JPG">
            <a:extLst>
              <a:ext uri="{FF2B5EF4-FFF2-40B4-BE49-F238E27FC236}">
                <a16:creationId xmlns:a16="http://schemas.microsoft.com/office/drawing/2014/main" id="{B04F0B48-21E8-46C1-9B8D-0320CFBEE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b="-1103"/>
          <a:stretch>
            <a:fillRect/>
          </a:stretch>
        </p:blipFill>
        <p:spPr bwMode="auto">
          <a:xfrm>
            <a:off x="230371" y="4012265"/>
            <a:ext cx="3758425" cy="2567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5" descr="M:\113___04\IMG_3332.JPG">
            <a:extLst>
              <a:ext uri="{FF2B5EF4-FFF2-40B4-BE49-F238E27FC236}">
                <a16:creationId xmlns:a16="http://schemas.microsoft.com/office/drawing/2014/main" id="{9979652A-80DB-4EB3-8FAE-83DA98528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31201" y="4013510"/>
            <a:ext cx="3949125" cy="25274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C:\Users\автушенко\Desktop\68611662.jpg">
            <a:extLst>
              <a:ext uri="{FF2B5EF4-FFF2-40B4-BE49-F238E27FC236}">
                <a16:creationId xmlns:a16="http://schemas.microsoft.com/office/drawing/2014/main" id="{B4FC12FE-6B15-44A0-BE2B-2EA5DB9B8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01800"/>
            <a:ext cx="8913812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Box 5">
            <a:extLst>
              <a:ext uri="{FF2B5EF4-FFF2-40B4-BE49-F238E27FC236}">
                <a16:creationId xmlns:a16="http://schemas.microsoft.com/office/drawing/2014/main" id="{761E9F01-42F3-4073-80ED-4C88F980A0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8063" y="317500"/>
            <a:ext cx="6545262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>
                <a:cs typeface="Times New Roman" panose="02020603050405020304" pitchFamily="18" charset="0"/>
              </a:rPr>
              <a:t>«Музыкальная пирамида</a:t>
            </a:r>
            <a:r>
              <a:rPr lang="ru-RU" altLang="ru-RU" sz="3600">
                <a:cs typeface="Times New Roman" panose="02020603050405020304" pitchFamily="18" charset="0"/>
              </a:rPr>
              <a:t>»</a:t>
            </a:r>
          </a:p>
        </p:txBody>
      </p:sp>
      <p:pic>
        <p:nvPicPr>
          <p:cNvPr id="30724" name="Picture 3" descr="M:\май 2013\113___04\IMG_3422.JPG">
            <a:extLst>
              <a:ext uri="{FF2B5EF4-FFF2-40B4-BE49-F238E27FC236}">
                <a16:creationId xmlns:a16="http://schemas.microsoft.com/office/drawing/2014/main" id="{CB3D0C1E-30C6-4E08-9488-403F9F0A7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50" y="1160463"/>
            <a:ext cx="3563938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2" descr="M:\май 2013\113___04\IMG_3420.JPG">
            <a:extLst>
              <a:ext uri="{FF2B5EF4-FFF2-40B4-BE49-F238E27FC236}">
                <a16:creationId xmlns:a16="http://schemas.microsoft.com/office/drawing/2014/main" id="{4AF40BB6-FF63-43B2-84B1-4E565A1B52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817938"/>
            <a:ext cx="3521075" cy="268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3" descr="M:\113___04\IMG_3363.JPG">
            <a:extLst>
              <a:ext uri="{FF2B5EF4-FFF2-40B4-BE49-F238E27FC236}">
                <a16:creationId xmlns:a16="http://schemas.microsoft.com/office/drawing/2014/main" id="{5CB46DB5-791E-4B90-BCF0-59911B33C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675" y="1225550"/>
            <a:ext cx="3598863" cy="252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3" descr="M:\май 2013\113___04\IMG_3433.JPG">
            <a:extLst>
              <a:ext uri="{FF2B5EF4-FFF2-40B4-BE49-F238E27FC236}">
                <a16:creationId xmlns:a16="http://schemas.microsoft.com/office/drawing/2014/main" id="{958AF920-E66D-4CDC-96AC-B767513EA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675" y="3792538"/>
            <a:ext cx="3629025" cy="272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C:\Users\автушенко\Desktop\68611662.jpg">
            <a:extLst>
              <a:ext uri="{FF2B5EF4-FFF2-40B4-BE49-F238E27FC236}">
                <a16:creationId xmlns:a16="http://schemas.microsoft.com/office/drawing/2014/main" id="{F26ED5C1-664E-4410-8455-66EA994E8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01800"/>
            <a:ext cx="8913812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Box 5">
            <a:extLst>
              <a:ext uri="{FF2B5EF4-FFF2-40B4-BE49-F238E27FC236}">
                <a16:creationId xmlns:a16="http://schemas.microsoft.com/office/drawing/2014/main" id="{401EF297-F081-4868-B8CC-3DCBE215BE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8063" y="317500"/>
            <a:ext cx="6545262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>
                <a:cs typeface="Times New Roman" panose="02020603050405020304" pitchFamily="18" charset="0"/>
              </a:rPr>
              <a:t>«Музыкальная пирамида»</a:t>
            </a:r>
          </a:p>
        </p:txBody>
      </p:sp>
      <p:pic>
        <p:nvPicPr>
          <p:cNvPr id="8" name="Picture 2" descr="M:\май 2013\113___04\IMG_3465.JPG">
            <a:extLst>
              <a:ext uri="{FF2B5EF4-FFF2-40B4-BE49-F238E27FC236}">
                <a16:creationId xmlns:a16="http://schemas.microsoft.com/office/drawing/2014/main" id="{0A5F86C0-502F-49BD-95D4-158934854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3174" y="1225553"/>
            <a:ext cx="6957920" cy="5218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C:\Users\автушенко\Desktop\68611662.jpg">
            <a:extLst>
              <a:ext uri="{FF2B5EF4-FFF2-40B4-BE49-F238E27FC236}">
                <a16:creationId xmlns:a16="http://schemas.microsoft.com/office/drawing/2014/main" id="{D1855EBD-B3BC-4A3E-8BAB-2D7F4CF16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01800"/>
            <a:ext cx="8913812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Box 5">
            <a:extLst>
              <a:ext uri="{FF2B5EF4-FFF2-40B4-BE49-F238E27FC236}">
                <a16:creationId xmlns:a16="http://schemas.microsoft.com/office/drawing/2014/main" id="{D82981C6-7EB3-4D06-9F43-B645EC0624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8063" y="317500"/>
            <a:ext cx="6545262" cy="11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>
                <a:cs typeface="Times New Roman" panose="02020603050405020304" pitchFamily="18" charset="0"/>
              </a:rPr>
              <a:t>ЧЕРЛИДИНГ СПОСОБСТВУЕТ</a:t>
            </a:r>
            <a:r>
              <a:rPr lang="ru-RU" altLang="ru-RU" sz="3600"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4820" name="TextBox 6">
            <a:extLst>
              <a:ext uri="{FF2B5EF4-FFF2-40B4-BE49-F238E27FC236}">
                <a16:creationId xmlns:a16="http://schemas.microsoft.com/office/drawing/2014/main" id="{29E542AF-C080-4496-A01E-C7F64DBA3E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2975" y="2068513"/>
            <a:ext cx="7192963" cy="437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ru-RU" altLang="ru-RU" sz="2900">
                <a:cs typeface="Times New Roman" panose="02020603050405020304" pitchFamily="18" charset="0"/>
              </a:rPr>
              <a:t>разностороннему развитию личности ребенка;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ru-RU" altLang="ru-RU" sz="2900">
                <a:cs typeface="Times New Roman" panose="02020603050405020304" pitchFamily="18" charset="0"/>
              </a:rPr>
              <a:t>общему оздоровлению его организма;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ru-RU" altLang="ru-RU" sz="2900">
                <a:cs typeface="Times New Roman" panose="02020603050405020304" pitchFamily="18" charset="0"/>
              </a:rPr>
              <a:t>укреплению физических и духовных сил;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ru-RU" altLang="ru-RU" sz="2900">
                <a:cs typeface="Times New Roman" panose="02020603050405020304" pitchFamily="18" charset="0"/>
              </a:rPr>
              <a:t>воспитанию эстетического вкуса;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ru-RU" altLang="ru-RU" sz="2900">
                <a:cs typeface="Times New Roman" panose="02020603050405020304" pitchFamily="18" charset="0"/>
              </a:rPr>
              <a:t>приобретению навыков самостоятельной деятельности;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ru-RU" altLang="ru-RU" sz="2900">
                <a:cs typeface="Times New Roman" panose="02020603050405020304" pitchFamily="18" charset="0"/>
              </a:rPr>
              <a:t>формированию интереса к здоровому образу жизни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C:\Users\автушенко\Desktop\68611662.jpg">
            <a:extLst>
              <a:ext uri="{FF2B5EF4-FFF2-40B4-BE49-F238E27FC236}">
                <a16:creationId xmlns:a16="http://schemas.microsoft.com/office/drawing/2014/main" id="{4B8BBC94-FEAC-4F28-B0B5-CB99D69F8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01800"/>
            <a:ext cx="8913812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Box 5">
            <a:extLst>
              <a:ext uri="{FF2B5EF4-FFF2-40B4-BE49-F238E27FC236}">
                <a16:creationId xmlns:a16="http://schemas.microsoft.com/office/drawing/2014/main" id="{F6F8C616-2A18-4BD3-83D5-FDE7EDEB1D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8063" y="317500"/>
            <a:ext cx="6545262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>
                <a:cs typeface="Times New Roman" panose="02020603050405020304" pitchFamily="18" charset="0"/>
              </a:rPr>
              <a:t>ЧЕРЛИДИНГ:</a:t>
            </a:r>
          </a:p>
        </p:txBody>
      </p:sp>
      <p:sp>
        <p:nvSpPr>
          <p:cNvPr id="36868" name="TextBox 6">
            <a:extLst>
              <a:ext uri="{FF2B5EF4-FFF2-40B4-BE49-F238E27FC236}">
                <a16:creationId xmlns:a16="http://schemas.microsoft.com/office/drawing/2014/main" id="{3786DF93-C89D-40CA-AE77-FF0166B619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2975" y="2068513"/>
            <a:ext cx="7192963" cy="482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>
            <a:spAutoFit/>
          </a:bodyPr>
          <a:lstStyle>
            <a:lvl1pPr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ru-RU" altLang="ru-RU" sz="2900">
                <a:cs typeface="Times New Roman" panose="02020603050405020304" pitchFamily="18" charset="0"/>
              </a:rPr>
              <a:t>Приобретение  различных двигательных умений и навыков;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ru-RU" altLang="ru-RU" sz="2900">
                <a:cs typeface="Times New Roman" panose="02020603050405020304" pitchFamily="18" charset="0"/>
              </a:rPr>
              <a:t>Вызывает позитивные эмоции;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ru-RU" altLang="ru-RU" sz="2900">
                <a:cs typeface="Times New Roman" panose="02020603050405020304" pitchFamily="18" charset="0"/>
              </a:rPr>
              <a:t>Снимает напряжение;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ru-RU" altLang="ru-RU" sz="2900">
                <a:cs typeface="Times New Roman" panose="02020603050405020304" pitchFamily="18" charset="0"/>
              </a:rPr>
              <a:t>Развивает эмоционально-волевую сферу;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ru-RU" altLang="ru-RU" sz="2900">
                <a:cs typeface="Times New Roman" panose="02020603050405020304" pitchFamily="18" charset="0"/>
              </a:rPr>
              <a:t>Развивает смелость, решительность, целеустремленность, настойчивость;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ru-RU" altLang="ru-RU" sz="2900">
                <a:cs typeface="Times New Roman" panose="02020603050405020304" pitchFamily="18" charset="0"/>
              </a:rPr>
              <a:t>Формирует этические установки;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ru-RU" altLang="ru-RU" sz="2900">
                <a:cs typeface="Times New Roman" panose="02020603050405020304" pitchFamily="18" charset="0"/>
              </a:rPr>
              <a:t>Создает возможности для выбора идеалов духовности и творчества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BB48C5D-260B-4A8A-8786-7045D9CFC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73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8915" name="Объект 4">
            <a:extLst>
              <a:ext uri="{FF2B5EF4-FFF2-40B4-BE49-F238E27FC236}">
                <a16:creationId xmlns:a16="http://schemas.microsoft.com/office/drawing/2014/main" id="{FD20ACC4-27A4-4B28-9006-DEE25AD228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692150"/>
            <a:ext cx="4038600" cy="5434013"/>
          </a:xfrm>
        </p:spPr>
        <p:txBody>
          <a:bodyPr/>
          <a:lstStyle/>
          <a:p>
            <a:pPr eaLnBrk="1" hangingPunct="1"/>
            <a:r>
              <a:rPr lang="ru-RU" altLang="ru-RU"/>
              <a:t>«Здоровье также заразительно, как и болезнь.                                                                                        «Заразить» здоровьем всех наших детей, учителей и родителей, создать моду на здоровье – вот чем должно заняться наше общество».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/>
              <a:t>                                                                                 Р.Роллан</a:t>
            </a:r>
          </a:p>
        </p:txBody>
      </p:sp>
      <p:pic>
        <p:nvPicPr>
          <p:cNvPr id="38916" name="Picture 2">
            <a:extLst>
              <a:ext uri="{FF2B5EF4-FFF2-40B4-BE49-F238E27FC236}">
                <a16:creationId xmlns:a16="http://schemas.microsoft.com/office/drawing/2014/main" id="{42EEB408-E03B-4491-9529-04C5A6CDD04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4663" y="1268413"/>
            <a:ext cx="4859337" cy="4464050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Валантеры 013">
            <a:extLst>
              <a:ext uri="{FF2B5EF4-FFF2-40B4-BE49-F238E27FC236}">
                <a16:creationId xmlns:a16="http://schemas.microsoft.com/office/drawing/2014/main" id="{357D08E6-2566-49BE-A8DD-828CF47FD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WordArt 5">
            <a:extLst>
              <a:ext uri="{FF2B5EF4-FFF2-40B4-BE49-F238E27FC236}">
                <a16:creationId xmlns:a16="http://schemas.microsoft.com/office/drawing/2014/main" id="{110E5843-8491-46D1-9165-DB5D4CCC6C8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71550" y="2708275"/>
            <a:ext cx="6048375" cy="25209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+mn-lt"/>
                <a:ea typeface="+mn-lt"/>
                <a:cs typeface="+mn-lt"/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413</TotalTime>
  <Words>594</Words>
  <Application>Microsoft Office PowerPoint</Application>
  <PresentationFormat>On-screen Show (4:3)</PresentationFormat>
  <Paragraphs>78</Paragraphs>
  <Slides>29</Slides>
  <Notes>7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40" baseType="lpstr">
      <vt:lpstr>Arial</vt:lpstr>
      <vt:lpstr>Times New Roman</vt:lpstr>
      <vt:lpstr>Wingdings 2</vt:lpstr>
      <vt:lpstr>Wingdings</vt:lpstr>
      <vt:lpstr>Wingdings 3</vt:lpstr>
      <vt:lpstr>Calibri</vt:lpstr>
      <vt:lpstr>Thorndale</vt:lpstr>
      <vt:lpstr>Arial Unicode MS</vt:lpstr>
      <vt:lpstr>Tahoma</vt:lpstr>
      <vt:lpstr>Апекс</vt:lpstr>
      <vt:lpstr>Диаграмма Microsoft Office Excel</vt:lpstr>
      <vt:lpstr>МБОУ «Основная общеобразовательная школа №19» </vt:lpstr>
      <vt:lpstr>Показатели качественности:</vt:lpstr>
      <vt:lpstr>Требования:</vt:lpstr>
      <vt:lpstr>Региональная инновационная площадка по теме:  «Научно-методическое сопровождение здоровьесберегающей деятельностью в условиях реализации ФГОС»</vt:lpstr>
      <vt:lpstr>Цель работы:</vt:lpstr>
      <vt:lpstr>Программа по формированию безопасного и здорового образа жизни школьников позволит:</vt:lpstr>
      <vt:lpstr>% учащихся с пониманием роли активности в сохранении здоровья</vt:lpstr>
      <vt:lpstr>% учащихся с полным соответствием распорядка дня ЗОЖ</vt:lpstr>
      <vt:lpstr>Интегрированный подход включает:</vt:lpstr>
      <vt:lpstr>Межпредметные связи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Урок «Авторская песня: прошлое и настоящее» (6 класс)</vt:lpstr>
      <vt:lpstr>Дыхательная гимнастика Стрельниковой</vt:lpstr>
      <vt:lpstr>Дифференцированный подход подразумевает:</vt:lpstr>
      <vt:lpstr>Урок «Столовый этикет в разных странах мира» (английский язык)</vt:lpstr>
      <vt:lpstr>Внеурочная деятельность школы направлена на: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«Основная общеобразовательная школа №19»    Круглый стол по вопросу «Здоровье и безопасность»</dc:title>
  <dc:creator>Школа</dc:creator>
  <cp:lastModifiedBy>finderX oxy</cp:lastModifiedBy>
  <cp:revision>38</cp:revision>
  <dcterms:modified xsi:type="dcterms:W3CDTF">2021-07-11T14:10:58Z</dcterms:modified>
</cp:coreProperties>
</file>