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338" r:id="rId4"/>
    <p:sldId id="286" r:id="rId5"/>
    <p:sldId id="309" r:id="rId6"/>
    <p:sldId id="311" r:id="rId7"/>
    <p:sldId id="312" r:id="rId8"/>
    <p:sldId id="313" r:id="rId9"/>
    <p:sldId id="314" r:id="rId10"/>
    <p:sldId id="315" r:id="rId11"/>
    <p:sldId id="316" r:id="rId12"/>
    <p:sldId id="317" r:id="rId13"/>
    <p:sldId id="318" r:id="rId14"/>
    <p:sldId id="319" r:id="rId15"/>
    <p:sldId id="320" r:id="rId16"/>
    <p:sldId id="321" r:id="rId17"/>
    <p:sldId id="322" r:id="rId18"/>
    <p:sldId id="323" r:id="rId19"/>
    <p:sldId id="324" r:id="rId20"/>
    <p:sldId id="325" r:id="rId21"/>
    <p:sldId id="287" r:id="rId22"/>
    <p:sldId id="288" r:id="rId23"/>
    <p:sldId id="289" r:id="rId24"/>
    <p:sldId id="327" r:id="rId25"/>
    <p:sldId id="326" r:id="rId26"/>
    <p:sldId id="290" r:id="rId27"/>
    <p:sldId id="291" r:id="rId28"/>
    <p:sldId id="328" r:id="rId29"/>
    <p:sldId id="292" r:id="rId30"/>
    <p:sldId id="329" r:id="rId31"/>
    <p:sldId id="330" r:id="rId32"/>
    <p:sldId id="331" r:id="rId33"/>
    <p:sldId id="293" r:id="rId34"/>
    <p:sldId id="332" r:id="rId35"/>
    <p:sldId id="333" r:id="rId36"/>
    <p:sldId id="334" r:id="rId37"/>
    <p:sldId id="339" r:id="rId38"/>
    <p:sldId id="336" r:id="rId39"/>
    <p:sldId id="337" r:id="rId40"/>
    <p:sldId id="335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5C5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21" autoAdjust="0"/>
    <p:restoredTop sz="94660"/>
  </p:normalViewPr>
  <p:slideViewPr>
    <p:cSldViewPr>
      <p:cViewPr varScale="1">
        <p:scale>
          <a:sx n="99" d="100"/>
          <a:sy n="99" d="100"/>
        </p:scale>
        <p:origin x="28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30.08.2017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30.08.2017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548" y="2564904"/>
            <a:ext cx="9122905" cy="1470025"/>
          </a:xfrm>
        </p:spPr>
        <p:txBody>
          <a:bodyPr>
            <a:normAutofit fontScale="90000"/>
          </a:bodyPr>
          <a:lstStyle/>
          <a:p>
            <a:r>
              <a:rPr lang="ru-RU" sz="53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Муниципальная </a:t>
            </a:r>
            <a:br>
              <a:rPr lang="ru-RU" sz="53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53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система оценки </a:t>
            </a:r>
            <a:br>
              <a:rPr lang="ru-RU" sz="53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53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качества образования: </a:t>
            </a:r>
            <a:br>
              <a:rPr lang="ru-RU" sz="53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53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анализ </a:t>
            </a:r>
            <a:r>
              <a:rPr lang="ru-RU" sz="53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результатов</a:t>
            </a:r>
            <a:br>
              <a:rPr lang="ru-RU" sz="53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53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 перспективы развития</a:t>
            </a:r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-180528" y="5157192"/>
            <a:ext cx="9122905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ru-RU" sz="9600" i="1" dirty="0" err="1" smtClean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cs typeface="Arial" pitchFamily="34" charset="0"/>
              </a:rPr>
              <a:t>Е.Н.Сидоренко</a:t>
            </a:r>
            <a:r>
              <a:rPr lang="ru-RU" sz="9600" i="1" dirty="0" smtClean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cs typeface="Arial" pitchFamily="34" charset="0"/>
              </a:rPr>
              <a:t>, заместитель </a:t>
            </a:r>
          </a:p>
          <a:p>
            <a:pPr algn="r">
              <a:lnSpc>
                <a:spcPct val="120000"/>
              </a:lnSpc>
            </a:pPr>
            <a:r>
              <a:rPr lang="ru-RU" sz="9600" i="1" dirty="0" smtClean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cs typeface="Arial" pitchFamily="34" charset="0"/>
              </a:rPr>
              <a:t>главы Ленинск-Кузнецкого городского округа </a:t>
            </a:r>
          </a:p>
          <a:p>
            <a:pPr algn="r">
              <a:lnSpc>
                <a:spcPct val="120000"/>
              </a:lnSpc>
            </a:pPr>
            <a:r>
              <a:rPr lang="ru-RU" sz="9600" i="1" dirty="0" smtClean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cs typeface="Arial" pitchFamily="34" charset="0"/>
              </a:rPr>
              <a:t>по социальным вопросам</a:t>
            </a:r>
            <a:r>
              <a:rPr lang="ru-RU" sz="6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/>
            </a:r>
            <a:br>
              <a:rPr lang="ru-RU" sz="6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87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780928"/>
            <a:ext cx="8643998" cy="912164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Качество 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образования – понятие</a:t>
            </a:r>
            <a:r>
              <a:rPr lang="ru-RU" sz="32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отражающее </a:t>
            </a:r>
            <a:r>
              <a:rPr lang="ru-RU" sz="32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способность образовательной системы обеспечивать 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достижение 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поставленных</a:t>
            </a:r>
            <a:br>
              <a:rPr lang="ru-RU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32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образовании целей и задач, 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удовлетворении потребности </a:t>
            </a:r>
            <a:r>
              <a:rPr lang="ru-RU" sz="32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конкретной личности в получении образования, 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обеспечении </a:t>
            </a:r>
            <a:r>
              <a:rPr lang="ru-RU" sz="32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его 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соответствия </a:t>
            </a:r>
            <a:r>
              <a:rPr lang="ru-RU" sz="32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запросам общества и 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экономики.</a:t>
            </a:r>
            <a:endParaRPr lang="ru-RU" sz="32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887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529408"/>
            <a:ext cx="8572560" cy="5328592"/>
          </a:xfrm>
        </p:spPr>
        <p:txBody>
          <a:bodyPr>
            <a:normAutofit/>
          </a:bodyPr>
          <a:lstStyle/>
          <a:p>
            <a:pPr algn="just">
              <a:buClr>
                <a:schemeClr val="accent2">
                  <a:lumMod val="50000"/>
                </a:schemeClr>
              </a:buClr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6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chemeClr val="accent2">
                  <a:lumMod val="50000"/>
                </a:schemeClr>
              </a:buClr>
            </a:pPr>
            <a:endParaRPr lang="ru-RU" sz="26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103803" y="1783395"/>
            <a:ext cx="2952328" cy="2736304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80057" y="2547138"/>
            <a:ext cx="2599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Система оценки качества образования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Блок-схема: ссылка на другую страницу 1"/>
          <p:cNvSpPr/>
          <p:nvPr/>
        </p:nvSpPr>
        <p:spPr>
          <a:xfrm rot="18214301">
            <a:off x="1216417" y="480184"/>
            <a:ext cx="1895218" cy="2587044"/>
          </a:xfrm>
          <a:prstGeom prst="flowChartOffpage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ссылка на другую страницу 6"/>
          <p:cNvSpPr/>
          <p:nvPr/>
        </p:nvSpPr>
        <p:spPr>
          <a:xfrm rot="3190142">
            <a:off x="5964065" y="370130"/>
            <a:ext cx="1895218" cy="2587044"/>
          </a:xfrm>
          <a:prstGeom prst="flowChartOffpage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Блок-схема: ссылка на другую страницу 7"/>
          <p:cNvSpPr/>
          <p:nvPr/>
        </p:nvSpPr>
        <p:spPr>
          <a:xfrm rot="10800000">
            <a:off x="3632358" y="4597176"/>
            <a:ext cx="1895218" cy="2058274"/>
          </a:xfrm>
          <a:prstGeom prst="flowChartOffpage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 rot="2124645">
            <a:off x="864116" y="1173541"/>
            <a:ext cx="2599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Качество образовательного процесса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 rot="19505624">
            <a:off x="5669472" y="1207924"/>
            <a:ext cx="25998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Качество условий образования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80057" y="5210814"/>
            <a:ext cx="25998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Качество результатов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8605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50001" y="404664"/>
            <a:ext cx="8643998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Комплексный мониторинг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7" y="1556792"/>
            <a:ext cx="7399035" cy="4536504"/>
          </a:xfrm>
        </p:spPr>
        <p:txBody>
          <a:bodyPr>
            <a:normAutofit fontScale="92500" lnSpcReduction="20000"/>
          </a:bodyPr>
          <a:lstStyle/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нормативно–правовая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база;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сведения об обучающихся;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кадровый потенциал;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материально–техническая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база;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обеспечение условий безопасности;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информатизация;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здоровьесберегающая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деятельность;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методическая деятельность;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инновационная и экспериментальная деятельность;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образовательная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деятельность.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3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0" y="260648"/>
            <a:ext cx="9108504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Материально–техническая </a:t>
            </a:r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база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0122" y="1556792"/>
            <a:ext cx="8734365" cy="4536504"/>
          </a:xfrm>
        </p:spPr>
        <p:txBody>
          <a:bodyPr>
            <a:normAutofit fontScale="85000" lnSpcReduction="20000"/>
          </a:bodyPr>
          <a:lstStyle/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начато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строительство здания №2 школы №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33,</a:t>
            </a:r>
            <a:b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котором будут размещены спортзал, актовый зал, мастерские и библиотека; 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произведен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ремонт системы отопления в школе №42, крыши школы №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19, крыши спортивного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зала школы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№38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наружных сетей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водоснабжения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оздоровительного комплекса «Уголек», ясельных групп МБДОУ №30,39,34;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произведено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строительство сетей канализации МБДОУ №1;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восстановлено ограждение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школ №2 и №8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 </a:t>
            </a: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ведутся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работы по созданию центра одаренных детей на базе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лицея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№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построены пандусы в школе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№6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лицее №4.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1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Стрелка вправо 23"/>
          <p:cNvSpPr/>
          <p:nvPr/>
        </p:nvSpPr>
        <p:spPr>
          <a:xfrm rot="2394351">
            <a:off x="4946504" y="4727156"/>
            <a:ext cx="2178700" cy="276999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6285118" y="4797007"/>
            <a:ext cx="2080304" cy="175644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 rot="18991736">
            <a:off x="2080354" y="4441002"/>
            <a:ext cx="2178700" cy="276999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авильный пятиугольник 16"/>
          <p:cNvSpPr/>
          <p:nvPr/>
        </p:nvSpPr>
        <p:spPr>
          <a:xfrm>
            <a:off x="2807157" y="1682524"/>
            <a:ext cx="3228697" cy="2660587"/>
          </a:xfrm>
          <a:prstGeom prst="pentagon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496" y="357167"/>
            <a:ext cx="9108504" cy="767578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Муниципальная сеть образовательных учреждений</a:t>
            </a:r>
            <a:endParaRPr lang="ru-RU" sz="36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08133" y="2273312"/>
            <a:ext cx="22267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25 организаций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</a:rPr>
              <a:t>дошкольного образования</a:t>
            </a:r>
            <a:endParaRPr lang="ru-RU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740239" y="4797007"/>
            <a:ext cx="2080304" cy="175644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6317331" y="5249923"/>
            <a:ext cx="206834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  <a:t>5000 воспитанников</a:t>
            </a:r>
            <a:endParaRPr lang="ru-RU" sz="2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74382" y="5419201"/>
            <a:ext cx="18722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  <a:t>432 педагога</a:t>
            </a:r>
            <a:endParaRPr lang="ru-RU" sz="22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524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50001" y="404664"/>
            <a:ext cx="8643998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Общественно– </a:t>
            </a:r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профессиональная экспертиза 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001" y="2132856"/>
            <a:ext cx="8572560" cy="4320480"/>
          </a:xfrm>
        </p:spPr>
        <p:txBody>
          <a:bodyPr>
            <a:normAutofit/>
          </a:bodyPr>
          <a:lstStyle/>
          <a:p>
            <a:pPr>
              <a:buClr>
                <a:schemeClr val="accent2">
                  <a:lumMod val="50000"/>
                </a:schemeClr>
              </a:buClr>
            </a:pPr>
            <a:r>
              <a:rPr lang="ru-RU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из 25 организаций дошкольного образования</a:t>
            </a:r>
          </a:p>
          <a:p>
            <a:pPr algn="just">
              <a:buClr>
                <a:schemeClr val="accent2">
                  <a:lumMod val="50000"/>
                </a:schemeClr>
              </a:buClr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marL="539750"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5 имеют экспертизу основной образовательной программы;</a:t>
            </a:r>
          </a:p>
          <a:p>
            <a:pPr marL="539750" algn="l">
              <a:buClr>
                <a:schemeClr val="accent2">
                  <a:lumMod val="50000"/>
                </a:schemeClr>
              </a:buClr>
            </a:pPr>
            <a:endParaRPr lang="ru-RU" sz="28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539750"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8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– экспертизу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рабочих программ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педагога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31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30123" y="404664"/>
            <a:ext cx="8643998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Платные </a:t>
            </a:r>
            <a:b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образовательные услуги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59" y="1916832"/>
            <a:ext cx="8191123" cy="4536504"/>
          </a:xfrm>
        </p:spPr>
        <p:txBody>
          <a:bodyPr>
            <a:normAutofit fontScale="77500" lnSpcReduction="20000"/>
          </a:bodyPr>
          <a:lstStyle/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u="sng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МАДОУ № 2</a:t>
            </a:r>
            <a:r>
              <a:rPr lang="ru-RU" sz="2800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743,3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тыс.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рублей, из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них</a:t>
            </a:r>
            <a:b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на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заработную плату педагогам более 322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тыс.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рублей; </a:t>
            </a:r>
            <a:endParaRPr lang="ru-RU" sz="28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8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u="sng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МАДОУ № 51</a:t>
            </a:r>
            <a:r>
              <a:rPr lang="ru-RU" sz="2800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– 709,5  тыс. рублей, из них на заработную плату педагогам более 259,8 тыс.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рублей;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u="sng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МАДОУ № 10</a:t>
            </a:r>
            <a:r>
              <a:rPr lang="ru-RU" sz="2800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– 240,77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тыс.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рублей, из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них</a:t>
            </a:r>
            <a:b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на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заработную плату педагогам более 124,7 тыс.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рублей;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u="sng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МАДОУ № 9</a:t>
            </a:r>
            <a:r>
              <a:rPr lang="ru-RU" sz="2800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– 175,4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тыс.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рублей, из них на заработную плату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педагогам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более 108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тыс.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рублей.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29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30123" y="188640"/>
            <a:ext cx="8643998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Информационная среда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3" y="1700808"/>
            <a:ext cx="7975099" cy="4608512"/>
          </a:xfrm>
        </p:spPr>
        <p:txBody>
          <a:bodyPr>
            <a:normAutofit/>
          </a:bodyPr>
          <a:lstStyle/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доступность и оперативность сайта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организация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дистанционного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обучения</a:t>
            </a:r>
            <a:b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сетевого взаимодействия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ведение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электронного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документооборота;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создание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электронной базы библиотечного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фонда.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48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643998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«Информационная открытость (доступность)»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438007"/>
              </p:ext>
            </p:extLst>
          </p:nvPr>
        </p:nvGraphicFramePr>
        <p:xfrm>
          <a:off x="1403648" y="1196758"/>
          <a:ext cx="5856957" cy="5661231"/>
        </p:xfrm>
        <a:graphic>
          <a:graphicData uri="http://schemas.openxmlformats.org/drawingml/2006/table">
            <a:tbl>
              <a:tblPr firstRow="1" firstCol="1" bandRow="1"/>
              <a:tblGrid>
                <a:gridCol w="4248472"/>
                <a:gridCol w="1608485"/>
              </a:tblGrid>
              <a:tr h="3499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Дошкольные образовательные организации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Место в рейтинге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МАДОУ №9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МАДОУ №51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№7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МАДОУ №10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МАДОУ №2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№1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№30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№31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№32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№34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№16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№18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№22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№49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№53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№39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№48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№62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№24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№61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№37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№40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№56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МБДОУ №42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4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МАДОУ №8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 marL="47310" marR="473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995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643998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«Информационная открытость (доступность)»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418518"/>
              </p:ext>
            </p:extLst>
          </p:nvPr>
        </p:nvGraphicFramePr>
        <p:xfrm>
          <a:off x="1331640" y="1340767"/>
          <a:ext cx="6525399" cy="5400608"/>
        </p:xfrm>
        <a:graphic>
          <a:graphicData uri="http://schemas.openxmlformats.org/drawingml/2006/table">
            <a:tbl>
              <a:tblPr firstRow="1" firstCol="1" bandRow="1"/>
              <a:tblGrid>
                <a:gridCol w="4610939"/>
                <a:gridCol w="1914460"/>
              </a:tblGrid>
              <a:tr h="4501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Общеобразовательные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организации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Место в рейтинге</a:t>
                      </a:r>
                      <a:endParaRPr lang="ru-RU" sz="1200" b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МО </a:t>
                      </a: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ШИСП 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  <a:endParaRPr lang="ru-RU" sz="1200" b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МБНОУ «Гимназия №18»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  <a:endParaRPr lang="ru-RU" sz="1200" b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«Гимназия №12»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  <a:endParaRPr lang="ru-RU" sz="1200" b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«ООШ </a:t>
                      </a: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42»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  <a:endParaRPr lang="ru-RU" sz="1200" b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ООШ №33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  <a:endParaRPr lang="ru-RU" sz="1200" b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ООШ №20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  <a:endParaRPr lang="ru-RU" sz="1200" b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ООШ №3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  <a:endParaRPr lang="ru-RU" sz="1200" b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ООШ №73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  <a:endParaRPr lang="ru-RU" sz="1200" b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«ООШ </a:t>
                      </a: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37»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</a:t>
                      </a:r>
                      <a:endParaRPr lang="ru-RU" sz="1200" b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СОШ №8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</a:t>
                      </a:r>
                      <a:endParaRPr lang="ru-RU" sz="1200" b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СОШ №2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</a:t>
                      </a:r>
                      <a:endParaRPr lang="ru-RU" sz="1200" b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СОШ №1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</a:t>
                      </a:r>
                      <a:endParaRPr lang="ru-RU" sz="1200" b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«ООШ </a:t>
                      </a: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19»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</a:t>
                      </a:r>
                      <a:endParaRPr lang="ru-RU" sz="1200" b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МАНОУ «Лицей №4»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</a:t>
                      </a:r>
                      <a:endParaRPr lang="ru-RU" sz="1200" b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«Основная общеобразовательная школа </a:t>
                      </a: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7»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«ООШ </a:t>
                      </a: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38»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1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ООШ №15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2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30123" y="188640"/>
            <a:ext cx="8643998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Односменный режим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39" y="1628800"/>
            <a:ext cx="7471043" cy="4032448"/>
          </a:xfrm>
        </p:spPr>
        <p:txBody>
          <a:bodyPr>
            <a:normAutofit lnSpcReduction="10000"/>
          </a:bodyPr>
          <a:lstStyle/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МАНОУ «Лицей № 4»;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МКОУ «Специальная (коррекционная) общеобразовательная школа № 6»;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МБОУ ООШ № 15;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МБОУ «ООШ № 19»;</a:t>
            </a: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МБОУ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«ООШ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№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37»;</a:t>
            </a: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МБОУ «ООШ №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42»;</a:t>
            </a: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МО ШИСП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54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30123" y="188640"/>
            <a:ext cx="8643998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Школьное питание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135" y="6497960"/>
            <a:ext cx="8737973" cy="360040"/>
          </a:xfrm>
        </p:spPr>
        <p:txBody>
          <a:bodyPr>
            <a:normAutofit fontScale="77500" lnSpcReduction="20000"/>
          </a:bodyPr>
          <a:lstStyle/>
          <a:p>
            <a:pPr>
              <a:buClr>
                <a:schemeClr val="accent2">
                  <a:lumMod val="50000"/>
                </a:schemeClr>
              </a:buClr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Охват питанием по городу –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94,6%</a:t>
            </a:r>
            <a:r>
              <a:rPr lang="ru-RU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</a:t>
            </a:r>
            <a:endParaRPr lang="ru-RU" sz="2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chemeClr val="accent2">
                  <a:lumMod val="50000"/>
                </a:schemeClr>
              </a:buClr>
            </a:pPr>
            <a:endParaRPr lang="ru-RU" sz="26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5567"/>
              </p:ext>
            </p:extLst>
          </p:nvPr>
        </p:nvGraphicFramePr>
        <p:xfrm>
          <a:off x="915717" y="980726"/>
          <a:ext cx="7272808" cy="5517234"/>
        </p:xfrm>
        <a:graphic>
          <a:graphicData uri="http://schemas.openxmlformats.org/drawingml/2006/table">
            <a:tbl>
              <a:tblPr firstRow="1" firstCol="1" bandRow="1"/>
              <a:tblGrid>
                <a:gridCol w="4595746"/>
                <a:gridCol w="2677062"/>
              </a:tblGrid>
              <a:tr h="414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Общеобразовательные организации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% охвата горячим питанием</a:t>
                      </a:r>
                      <a:endParaRPr lang="ru-RU" sz="12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СОШ №1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ООШ №3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МАНОУ «Лицей №4»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«Гимназия №12»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ООШ №15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МБНОУ «Гимназия №18»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ООШ №33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400" dirty="0">
                        <a:solidFill>
                          <a:schemeClr val="tx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«ООШ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38»</a:t>
                      </a:r>
                      <a:endParaRPr lang="ru-RU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«ООШ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42»</a:t>
                      </a:r>
                      <a:endParaRPr lang="ru-RU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3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СОШ №8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98,4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ООШ №73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95,3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«ООШ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37»</a:t>
                      </a:r>
                      <a:endParaRPr lang="ru-RU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92,7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26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СОШ №2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91,8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«ООШ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19»</a:t>
                      </a:r>
                      <a:endParaRPr lang="ru-RU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88,8</a:t>
                      </a:r>
                      <a:endParaRPr lang="ru-RU" sz="1400" dirty="0">
                        <a:solidFill>
                          <a:schemeClr val="tx2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ООШ №20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75,8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</a:t>
                      </a: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«Основная общеобразовательная школа №7»</a:t>
                      </a:r>
                      <a:endParaRPr lang="ru-RU" sz="14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66,1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973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30123" y="188640"/>
            <a:ext cx="8643998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Педагогические кадры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2791086"/>
              </p:ext>
            </p:extLst>
          </p:nvPr>
        </p:nvGraphicFramePr>
        <p:xfrm>
          <a:off x="1187624" y="1100804"/>
          <a:ext cx="6696744" cy="4248474"/>
        </p:xfrm>
        <a:graphic>
          <a:graphicData uri="http://schemas.openxmlformats.org/drawingml/2006/table">
            <a:tbl>
              <a:tblPr firstRow="1" firstCol="1" bandRow="1"/>
              <a:tblGrid>
                <a:gridCol w="4458427"/>
                <a:gridCol w="2238317"/>
              </a:tblGrid>
              <a:tr h="8496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Количество педагогов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969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 соответствии с занимаемой должностью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665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969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уровень образования соответствует квалификационным требованиям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664 (</a:t>
                      </a: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99,8%)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9938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преподают после прохождения переподготовки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(базовое образование «Педагогика и методика начального обучения»)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61 (</a:t>
                      </a: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9%)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365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30123" y="188640"/>
            <a:ext cx="8643998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Управленческие кадры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510079" y="1388101"/>
            <a:ext cx="2080304" cy="175644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48852" y="2966588"/>
            <a:ext cx="2080304" cy="175644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435035" y="4577687"/>
            <a:ext cx="2080304" cy="175644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482055" y="5061219"/>
            <a:ext cx="20063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  <a:t>Руководитель </a:t>
            </a:r>
            <a: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  <a:t>ДО</a:t>
            </a:r>
            <a:endParaRPr lang="ru-RU" sz="2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2821" y="3257630"/>
            <a:ext cx="212334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  <a:t>100 % руководителей ДОО</a:t>
            </a:r>
            <a:endParaRPr lang="ru-RU" sz="2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49542" y="1728367"/>
            <a:ext cx="22485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  <a:t>100 % руководителей ОО </a:t>
            </a:r>
            <a:endParaRPr lang="ru-RU" sz="2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Правая фигурная скобка 11"/>
          <p:cNvSpPr/>
          <p:nvPr/>
        </p:nvSpPr>
        <p:spPr>
          <a:xfrm>
            <a:off x="4036976" y="1268758"/>
            <a:ext cx="1800200" cy="4968552"/>
          </a:xfrm>
          <a:prstGeom prst="rightBrac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6142989" y="2586780"/>
            <a:ext cx="2800384" cy="233250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6481920" y="3257630"/>
            <a:ext cx="21225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  <a:t>«</a:t>
            </a:r>
            <a: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  <a:t>Менеджер</a:t>
            </a:r>
            <a:b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  <a:t>в </a:t>
            </a:r>
            <a: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  <a:t>социальной сфере»</a:t>
            </a:r>
            <a:endParaRPr lang="ru-RU" sz="22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2642601" y="2991310"/>
            <a:ext cx="2080304" cy="175644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2573792" y="3132832"/>
            <a:ext cx="224850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tx2">
                    <a:lumMod val="50000"/>
                  </a:schemeClr>
                </a:solidFill>
              </a:rPr>
              <a:t>86 % заместителей руководителей ОО </a:t>
            </a:r>
            <a:endParaRPr lang="ru-RU" sz="22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97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51520" y="404664"/>
            <a:ext cx="8643998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Аттестация </a:t>
            </a:r>
            <a:b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 </a:t>
            </a:r>
            <a:r>
              <a:rPr lang="en-US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 </a:t>
            </a:r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 </a:t>
            </a:r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высшую категории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196623"/>
              </p:ext>
            </p:extLst>
          </p:nvPr>
        </p:nvGraphicFramePr>
        <p:xfrm>
          <a:off x="793098" y="1556793"/>
          <a:ext cx="7560842" cy="3312366"/>
        </p:xfrm>
        <a:graphic>
          <a:graphicData uri="http://schemas.openxmlformats.org/drawingml/2006/table">
            <a:tbl>
              <a:tblPr firstRow="1" firstCol="1" bandRow="1"/>
              <a:tblGrid>
                <a:gridCol w="2516855"/>
                <a:gridCol w="2516855"/>
                <a:gridCol w="2527132"/>
              </a:tblGrid>
              <a:tr h="12948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данные образовательных организаций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данные АИС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25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дошкольное образование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86,3%</a:t>
                      </a:r>
                      <a:endParaRPr lang="ru-RU" sz="20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82,58%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25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общее</a:t>
                      </a:r>
                      <a:r>
                        <a:rPr lang="en-US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en-US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</a:b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образование</a:t>
                      </a:r>
                      <a:endParaRPr lang="ru-RU" sz="20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85,7%</a:t>
                      </a:r>
                      <a:endParaRPr lang="ru-RU" sz="20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80,55%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25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дополнительное образование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78%</a:t>
                      </a:r>
                      <a:endParaRPr lang="ru-RU" sz="20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71,42%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4862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30123" y="188640"/>
            <a:ext cx="8643998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Педагогические кадры</a:t>
            </a:r>
            <a:b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Проблемы 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340768"/>
            <a:ext cx="8191123" cy="4896544"/>
          </a:xfrm>
        </p:spPr>
        <p:txBody>
          <a:bodyPr>
            <a:normAutofit fontScale="62500" lnSpcReduction="20000"/>
          </a:bodyPr>
          <a:lstStyle/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не удается привлечь в образовательную систему необходимое количество молодых специалистов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3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3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не </a:t>
            </a:r>
            <a:r>
              <a:rPr lang="ru-RU" sz="3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сформирована система целевой подготовки педагогических кадров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3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3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не уменьшается средняя </a:t>
            </a:r>
            <a:r>
              <a:rPr lang="ru-RU" sz="3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нагрузка на одного учителя в школе 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- 1,8 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ставки</a:t>
            </a:r>
            <a:r>
              <a:rPr lang="en-US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области</a:t>
            </a:r>
            <a:r>
              <a:rPr lang="en-US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ru-RU" sz="3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1,6); </a:t>
            </a:r>
            <a:endParaRPr lang="ru-RU" sz="38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3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наблюдается старение </a:t>
            </a:r>
            <a:r>
              <a:rPr lang="ru-RU" sz="3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педагогических 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кадров</a:t>
            </a:r>
            <a:r>
              <a:rPr lang="en-US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(в </a:t>
            </a:r>
            <a:r>
              <a:rPr lang="ru-RU" sz="3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возрасте более 60 лет в дошкольном образовании 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- 6,11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%,</a:t>
            </a:r>
            <a:r>
              <a:rPr lang="en-US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3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общем и 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дополнительном - </a:t>
            </a: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8,7%)</a:t>
            </a:r>
            <a:r>
              <a:rPr lang="ru-RU" sz="3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3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</a:pPr>
            <a:r>
              <a:rPr lang="ru-RU" sz="3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</a:t>
            </a:r>
            <a:endParaRPr lang="ru-RU" sz="38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6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21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30123" y="188640"/>
            <a:ext cx="8643998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Педагогические кадры</a:t>
            </a:r>
            <a:b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Решение проблем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1340768"/>
            <a:ext cx="8118545" cy="4536504"/>
          </a:xfrm>
        </p:spPr>
        <p:txBody>
          <a:bodyPr>
            <a:normAutofit fontScale="92500"/>
          </a:bodyPr>
          <a:lstStyle/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повышение квалификации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педагогов</a:t>
            </a:r>
            <a:b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руководителей образовательных организаций; </a:t>
            </a:r>
            <a:endParaRPr lang="ru-RU" sz="28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развитие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мер поддержки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молодых</a:t>
            </a:r>
            <a:b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ориентированных на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инновационную</a:t>
            </a:r>
            <a:b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творческую работу педагогов; </a:t>
            </a:r>
            <a:endParaRPr lang="ru-RU" sz="28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отработка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новых механизмов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стимулирования качественного педагогического труда.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00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30123" y="548680"/>
            <a:ext cx="8643998" cy="912164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Оценка качества результатов образовательной деятельности</a:t>
            </a:r>
            <a:endParaRPr lang="ru-RU" sz="36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05950" y="1772816"/>
            <a:ext cx="8047106" cy="4032448"/>
          </a:xfrm>
        </p:spPr>
        <p:txBody>
          <a:bodyPr>
            <a:normAutofit fontScale="92500" lnSpcReduction="20000"/>
          </a:bodyPr>
          <a:lstStyle/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государственная итоговая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аттестация</a:t>
            </a:r>
            <a:b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9-х и 11-х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классах;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Всероссийские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проверочные работы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национальные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исследования качества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образования (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НИКО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международные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сопоставительные исследования качества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образования.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89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30123" y="548680"/>
            <a:ext cx="8643998" cy="912164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Всероссийские проверочные работы </a:t>
            </a:r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(4 классы)</a:t>
            </a:r>
            <a:endParaRPr lang="ru-RU" sz="36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157176"/>
              </p:ext>
            </p:extLst>
          </p:nvPr>
        </p:nvGraphicFramePr>
        <p:xfrm>
          <a:off x="467542" y="2060848"/>
          <a:ext cx="8280921" cy="3657600"/>
        </p:xfrm>
        <a:graphic>
          <a:graphicData uri="http://schemas.openxmlformats.org/drawingml/2006/table">
            <a:tbl>
              <a:tblPr firstRow="1" firstCol="1" bandRow="1"/>
              <a:tblGrid>
                <a:gridCol w="2792323"/>
                <a:gridCol w="1347272"/>
                <a:gridCol w="2070663"/>
                <a:gridCol w="2070663"/>
              </a:tblGrid>
              <a:tr h="349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Русский язык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Математика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Окружающий мир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Ленинск-Кузнецкий ГО </a:t>
                      </a:r>
                      <a:endParaRPr lang="ru-RU" sz="2400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74,6 %</a:t>
                      </a:r>
                      <a:endParaRPr lang="ru-RU" sz="2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80,5 %</a:t>
                      </a:r>
                      <a:endParaRPr lang="ru-RU" sz="2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74,3 %</a:t>
                      </a:r>
                      <a:endParaRPr lang="ru-RU" sz="2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0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Кемеровская область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67,6 </a:t>
                      </a:r>
                      <a:r>
                        <a:rPr lang="ru-RU" sz="2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  <a:endParaRPr lang="ru-RU" sz="2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75,6 %</a:t>
                      </a:r>
                      <a:endParaRPr lang="ru-RU" sz="2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72,3 %</a:t>
                      </a:r>
                      <a:endParaRPr lang="ru-RU" sz="2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Российская </a:t>
                      </a:r>
                      <a:r>
                        <a:rPr lang="ru-RU" sz="2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Федерация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2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74,5 %</a:t>
                      </a:r>
                      <a:endParaRPr lang="ru-RU" sz="2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78,6 %</a:t>
                      </a:r>
                      <a:endParaRPr lang="ru-RU" sz="2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74,9 %</a:t>
                      </a:r>
                      <a:endParaRPr lang="ru-RU" sz="2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293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50001" y="404664"/>
            <a:ext cx="8643998" cy="912164"/>
          </a:xfrm>
        </p:spPr>
        <p:txBody>
          <a:bodyPr>
            <a:noAutofit/>
          </a:bodyPr>
          <a:lstStyle/>
          <a:p>
            <a:r>
              <a:rPr lang="ru-RU" sz="6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ЕГЭ - 2017</a:t>
            </a:r>
            <a:endParaRPr lang="ru-RU" sz="6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3041620"/>
              </p:ext>
            </p:extLst>
          </p:nvPr>
        </p:nvGraphicFramePr>
        <p:xfrm>
          <a:off x="899592" y="1844824"/>
          <a:ext cx="7632849" cy="388843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045193"/>
                <a:gridCol w="2228958"/>
                <a:gridCol w="2358698"/>
              </a:tblGrid>
              <a:tr h="135644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i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выпускников</a:t>
                      </a:r>
                      <a:endParaRPr lang="ru-RU" sz="24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5" marR="6858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0" i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 них</a:t>
                      </a:r>
                      <a:endParaRPr lang="ru-RU" sz="28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5" marR="6858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55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500" b="0" i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Дневные школы</a:t>
                      </a:r>
                      <a:endParaRPr lang="ru-RU" sz="25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5" marR="6858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500" b="0" i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Вечерняя школа</a:t>
                      </a:r>
                      <a:endParaRPr lang="ru-RU" sz="25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5" marR="68585" marT="0" marB="0" anchor="ctr"/>
                </a:tc>
              </a:tr>
              <a:tr h="13564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4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418</a:t>
                      </a:r>
                      <a:endParaRPr lang="ru-RU" sz="44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5" marR="6858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4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392</a:t>
                      </a:r>
                      <a:endParaRPr lang="ru-RU" sz="44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5" marR="6858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44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</a:t>
                      </a:r>
                      <a:endParaRPr lang="ru-RU" sz="44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5" marR="6858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8042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50001" y="404664"/>
            <a:ext cx="8643998" cy="912164"/>
          </a:xfrm>
        </p:spPr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Результаты ЕГЭ</a:t>
            </a:r>
            <a:b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Русский </a:t>
            </a:r>
            <a: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язык</a:t>
            </a:r>
            <a:endParaRPr lang="ru-RU" sz="48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4442171"/>
              </p:ext>
            </p:extLst>
          </p:nvPr>
        </p:nvGraphicFramePr>
        <p:xfrm>
          <a:off x="107504" y="1875110"/>
          <a:ext cx="8856986" cy="402217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214247"/>
                <a:gridCol w="2214247"/>
                <a:gridCol w="2214245"/>
                <a:gridCol w="2214247"/>
              </a:tblGrid>
              <a:tr h="1275903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% выполнения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Средний балл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3919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2016 год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2017 год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2016 год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2017 год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</a:tr>
              <a:tr h="13543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100 %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100 %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70,8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70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741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50001" y="404664"/>
            <a:ext cx="8643998" cy="912164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Результаты ЕГЭ</a:t>
            </a:r>
            <a:b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Математика </a:t>
            </a:r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2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(профильный уровень)</a:t>
            </a:r>
            <a:endParaRPr lang="ru-RU" sz="32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419890"/>
              </p:ext>
            </p:extLst>
          </p:nvPr>
        </p:nvGraphicFramePr>
        <p:xfrm>
          <a:off x="107504" y="1875110"/>
          <a:ext cx="8856986" cy="402217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214247"/>
                <a:gridCol w="2214247"/>
                <a:gridCol w="2214245"/>
                <a:gridCol w="2214247"/>
              </a:tblGrid>
              <a:tr h="1275903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% выполнения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Средний балл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3919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2016 год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2" marR="6858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2017 год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2016 год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2" marR="6858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2017 год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</a:tr>
              <a:tr h="13543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 87,6 %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2" marR="6858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79,1 %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42,6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2" marR="6858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32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40,6</a:t>
                      </a:r>
                      <a:endParaRPr lang="ru-RU" sz="32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75" marR="6857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841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179512" y="1772816"/>
            <a:ext cx="8643998" cy="3096344"/>
          </a:xfrm>
        </p:spPr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 выпускника </a:t>
            </a:r>
            <a:b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11-х классов не получили аттестаты о среднем образовании</a:t>
            </a:r>
            <a:b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ru-RU" sz="48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80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50001" y="404664"/>
            <a:ext cx="8643998" cy="912164"/>
          </a:xfrm>
        </p:spPr>
        <p:txBody>
          <a:bodyPr>
            <a:noAutofit/>
          </a:bodyPr>
          <a:lstStyle/>
          <a:p>
            <a:r>
              <a:rPr lang="ru-RU" sz="6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ОГЭ - 2017</a:t>
            </a:r>
            <a:endParaRPr lang="ru-RU" sz="6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5464473"/>
              </p:ext>
            </p:extLst>
          </p:nvPr>
        </p:nvGraphicFramePr>
        <p:xfrm>
          <a:off x="899592" y="1844824"/>
          <a:ext cx="7632849" cy="388843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045193"/>
                <a:gridCol w="2228958"/>
                <a:gridCol w="2358698"/>
              </a:tblGrid>
              <a:tr h="135644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i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Всего выпускников</a:t>
                      </a:r>
                      <a:endParaRPr lang="ru-RU" sz="24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5" marR="68585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0" i="1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Из них</a:t>
                      </a:r>
                      <a:endParaRPr lang="ru-RU" sz="28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5" marR="6858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7554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5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ОГЭ</a:t>
                      </a:r>
                      <a:endParaRPr lang="ru-RU" sz="25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5" marR="6858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5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ГВЭ</a:t>
                      </a:r>
                      <a:endParaRPr lang="ru-RU" sz="25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5" marR="68585" marT="0" marB="0" anchor="ctr"/>
                </a:tc>
              </a:tr>
              <a:tr h="13564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5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971</a:t>
                      </a:r>
                      <a:endParaRPr lang="ru-RU" sz="25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5" marR="6858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5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930</a:t>
                      </a:r>
                      <a:endParaRPr lang="ru-RU" sz="25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5" marR="6858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500" b="0" i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Calibri"/>
                          <a:cs typeface="Arial" panose="020B0604020202020204" pitchFamily="34" charset="0"/>
                        </a:rPr>
                        <a:t>41</a:t>
                      </a:r>
                      <a:endParaRPr lang="ru-RU" sz="2500" b="0" i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Calibri"/>
                        <a:cs typeface="Arial" panose="020B0604020202020204" pitchFamily="34" charset="0"/>
                      </a:endParaRPr>
                    </a:p>
                  </a:txBody>
                  <a:tcPr marL="68585" marR="68585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820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50001" y="404664"/>
            <a:ext cx="8643998" cy="912164"/>
          </a:xfrm>
        </p:spPr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Результаты ОГЭ</a:t>
            </a:r>
            <a:b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Русский </a:t>
            </a:r>
            <a: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язык</a:t>
            </a:r>
            <a:endParaRPr lang="ru-RU" sz="48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9218403"/>
              </p:ext>
            </p:extLst>
          </p:nvPr>
        </p:nvGraphicFramePr>
        <p:xfrm>
          <a:off x="323525" y="1988840"/>
          <a:ext cx="8352930" cy="41044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96347"/>
                <a:gridCol w="2472273"/>
                <a:gridCol w="2784310"/>
              </a:tblGrid>
              <a:tr h="2219621">
                <a:tc>
                  <a:txBody>
                    <a:bodyPr/>
                    <a:lstStyle/>
                    <a:p>
                      <a:pPr algn="ctr"/>
                      <a:r>
                        <a:rPr lang="ru-RU" sz="24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Всего участников</a:t>
                      </a:r>
                      <a:endParaRPr lang="ru-RU" sz="24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Общая успеваемость</a:t>
                      </a:r>
                      <a:endParaRPr lang="ru-RU" sz="24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Качественная успеваемость</a:t>
                      </a:r>
                      <a:endParaRPr lang="ru-RU" sz="24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1884835">
                <a:tc>
                  <a:txBody>
                    <a:bodyPr/>
                    <a:lstStyle/>
                    <a:p>
                      <a:pPr algn="ctr"/>
                      <a:r>
                        <a:rPr lang="ru-RU" sz="40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930</a:t>
                      </a:r>
                      <a:endParaRPr lang="ru-RU" sz="40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96 %</a:t>
                      </a:r>
                      <a:endParaRPr lang="ru-RU" sz="40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66 %</a:t>
                      </a:r>
                      <a:endParaRPr lang="ru-RU" sz="40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072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50001" y="404664"/>
            <a:ext cx="8643998" cy="912164"/>
          </a:xfrm>
        </p:spPr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Результаты ОГЭ</a:t>
            </a:r>
            <a:b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Математика</a:t>
            </a:r>
            <a:endParaRPr lang="ru-RU" sz="48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626019"/>
              </p:ext>
            </p:extLst>
          </p:nvPr>
        </p:nvGraphicFramePr>
        <p:xfrm>
          <a:off x="323525" y="1988840"/>
          <a:ext cx="8352930" cy="41044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96347"/>
                <a:gridCol w="2472273"/>
                <a:gridCol w="2784310"/>
              </a:tblGrid>
              <a:tr h="2219621">
                <a:tc>
                  <a:txBody>
                    <a:bodyPr/>
                    <a:lstStyle/>
                    <a:p>
                      <a:pPr algn="ctr"/>
                      <a:r>
                        <a:rPr lang="ru-RU" sz="24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Всего участников</a:t>
                      </a:r>
                      <a:endParaRPr lang="ru-RU" sz="24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Общая успеваемость</a:t>
                      </a:r>
                      <a:endParaRPr lang="ru-RU" sz="24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Качественная успеваемость</a:t>
                      </a:r>
                      <a:endParaRPr lang="ru-RU" sz="24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1884835">
                <a:tc>
                  <a:txBody>
                    <a:bodyPr/>
                    <a:lstStyle/>
                    <a:p>
                      <a:pPr algn="ctr"/>
                      <a:r>
                        <a:rPr lang="ru-RU" sz="40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930</a:t>
                      </a:r>
                      <a:endParaRPr lang="ru-RU" sz="40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79 %</a:t>
                      </a:r>
                      <a:endParaRPr lang="ru-RU" sz="40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56 %</a:t>
                      </a:r>
                      <a:endParaRPr lang="ru-RU" sz="40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518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8643998" cy="912164"/>
          </a:xfrm>
        </p:spPr>
        <p:txBody>
          <a:bodyPr>
            <a:noAutofit/>
          </a:bodyPr>
          <a:lstStyle/>
          <a:p>
            <a:r>
              <a:rPr lang="ru-RU" sz="6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ОГЭ - 2017</a:t>
            </a:r>
            <a:endParaRPr lang="ru-RU" sz="6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990937"/>
              </p:ext>
            </p:extLst>
          </p:nvPr>
        </p:nvGraphicFramePr>
        <p:xfrm>
          <a:off x="346442" y="1628800"/>
          <a:ext cx="8567435" cy="4525959"/>
        </p:xfrm>
        <a:graphic>
          <a:graphicData uri="http://schemas.openxmlformats.org/drawingml/2006/table">
            <a:tbl>
              <a:tblPr firstRow="1" firstCol="1" bandRow="1"/>
              <a:tblGrid>
                <a:gridCol w="1512170"/>
                <a:gridCol w="936104"/>
                <a:gridCol w="864096"/>
                <a:gridCol w="1368152"/>
                <a:gridCol w="1273119"/>
                <a:gridCol w="1306897"/>
                <a:gridCol w="1306897"/>
              </a:tblGrid>
              <a:tr h="9130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Предмет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Средняя оценка </a:t>
                      </a: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 области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Средняя оценка по </a:t>
                      </a: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городу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Качественная успеваемость по области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Качественная успеваемость по городу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Общая успеваемость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 области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Общая успеваемость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 городу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2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русский язык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4,0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3,9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72,2%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66,20%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98%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96%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6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математика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3,7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3,6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63,7%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56,90%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93,4%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79%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6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физика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3,6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3,4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48,0%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35,40%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98,6%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90,5%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6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химия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4,0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3,9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68,8%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66,70%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98,5%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94%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2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информатика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3,8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3,4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61,1%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40,90%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97,1%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88%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6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биология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3,4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3,3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35,6%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31,40%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95,3%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78%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6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история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3,4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3,5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41,0%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43,10%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93,3%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87%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6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география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3,5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3,4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44,0%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40,30%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93,2%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69%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6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английский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4,3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4,1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84,7%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78,80%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99,4%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95%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52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обществознание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3,4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3,2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38,2%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30,10%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93,4%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80%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6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литература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4,4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4,3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84,5%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81,80%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99,7%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91%</a:t>
                      </a:r>
                    </a:p>
                  </a:txBody>
                  <a:tcPr marL="58694" marR="586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9375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179512" y="1772816"/>
            <a:ext cx="8643998" cy="3096344"/>
          </a:xfrm>
        </p:spPr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120 выпускников </a:t>
            </a:r>
            <a:b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9-х классов не получили аттестаты об основном общем образовании</a:t>
            </a:r>
            <a:b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ru-RU" sz="48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42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643998" cy="912164"/>
          </a:xfrm>
        </p:spPr>
        <p:txBody>
          <a:bodyPr>
            <a:noAutofit/>
          </a:bodyPr>
          <a:lstStyle/>
          <a:p>
            <a:r>
              <a:rPr lang="ru-RU" sz="6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ОГЭ - 2017</a:t>
            </a:r>
            <a:endParaRPr lang="ru-RU" sz="6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92956"/>
              </p:ext>
            </p:extLst>
          </p:nvPr>
        </p:nvGraphicFramePr>
        <p:xfrm>
          <a:off x="467544" y="1028799"/>
          <a:ext cx="8283957" cy="5712571"/>
        </p:xfrm>
        <a:graphic>
          <a:graphicData uri="http://schemas.openxmlformats.org/drawingml/2006/table">
            <a:tbl>
              <a:tblPr firstRow="1" firstCol="1" bandRow="1"/>
              <a:tblGrid>
                <a:gridCol w="5040560"/>
                <a:gridCol w="1872208"/>
                <a:gridCol w="1371189"/>
              </a:tblGrid>
              <a:tr h="4433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Образовательные организации</a:t>
                      </a:r>
                      <a:endParaRPr lang="ru-RU" sz="13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Кол-во детей, допущенных к ГИА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Кол-во детей, не прошедших ГИА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3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«Средняя общеобразовательная школа № 1»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94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(6%)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3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«Средняя общеобразовательная школа № 2»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88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(2%)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3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«Основная общеобразовательная школа № 3»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42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(24%)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3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«Основная общеобразовательная школа № 7»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27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(33%)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93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«Средняя общеобразовательная школа с углубленным изучением отдельных предметов № 8»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76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(1%)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69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«Гимназия № 12»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81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(6%)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3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«Основная общеобразовательная школа № 15»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39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22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(56%)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69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МБНОУ «Гимназия № 18»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80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(3%)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3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«Основная общеобразовательная школа № 19»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58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 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(22%)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38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«Основная общеобразовательная школа № 20 им. </a:t>
                      </a:r>
                      <a:r>
                        <a:rPr lang="ru-RU" sz="1300" dirty="0" err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В.М.Елсукова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70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(7%)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3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«Основная общеобразовательная школа № 33»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(28%)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3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«Основная общеобразовательная школа № 37»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79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15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(19%)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3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«Основная общеобразовательная школа № 38»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55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 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(5%)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3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«Основная общеобразовательная школа № 42»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47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(28%)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35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«Основная общеобразовательная школа № 73»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28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(1%)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69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ШИСП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(19%)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69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УОР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11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(54%)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514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ГПОУ «Ленинск-Кузнецкий политехнический техникум»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</a:t>
                      </a:r>
                      <a:r>
                        <a:rPr lang="ru-RU" sz="13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(87%)</a:t>
                      </a:r>
                    </a:p>
                  </a:txBody>
                  <a:tcPr marL="26940" marR="269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5622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50001" y="404664"/>
            <a:ext cx="8643998" cy="912164"/>
          </a:xfrm>
        </p:spPr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Одаренные дети</a:t>
            </a:r>
            <a:endParaRPr lang="ru-RU" sz="48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308178"/>
              </p:ext>
            </p:extLst>
          </p:nvPr>
        </p:nvGraphicFramePr>
        <p:xfrm>
          <a:off x="250001" y="2132856"/>
          <a:ext cx="8352930" cy="28929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52331"/>
                <a:gridCol w="2736304"/>
                <a:gridCol w="2664295"/>
              </a:tblGrid>
              <a:tr h="1008112">
                <a:tc>
                  <a:txBody>
                    <a:bodyPr/>
                    <a:lstStyle/>
                    <a:p>
                      <a:pPr algn="ctr"/>
                      <a:r>
                        <a:rPr lang="ru-RU" sz="24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Школьный уровень</a:t>
                      </a:r>
                      <a:endParaRPr lang="ru-RU" sz="24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Муниципальный уровень</a:t>
                      </a:r>
                      <a:endParaRPr lang="ru-RU" sz="24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Региональный этап</a:t>
                      </a:r>
                      <a:endParaRPr lang="ru-RU" sz="24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1884835">
                <a:tc>
                  <a:txBody>
                    <a:bodyPr/>
                    <a:lstStyle/>
                    <a:p>
                      <a:pPr algn="ctr"/>
                      <a:r>
                        <a:rPr lang="ru-RU" sz="24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 тысячи обучающихся</a:t>
                      </a:r>
                    </a:p>
                    <a:p>
                      <a:pPr algn="ctr"/>
                      <a:r>
                        <a:rPr lang="ru-RU" sz="24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5-11 классов</a:t>
                      </a:r>
                      <a:endParaRPr lang="ru-RU" sz="24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более 700 обучающихся </a:t>
                      </a:r>
                    </a:p>
                    <a:p>
                      <a:pPr algn="ctr"/>
                      <a:r>
                        <a:rPr lang="ru-RU" sz="24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7-11 классов</a:t>
                      </a:r>
                      <a:endParaRPr lang="ru-RU" sz="24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i="1" dirty="0" smtClean="0">
                          <a:ln>
                            <a:solidFill>
                              <a:schemeClr val="accent2">
                                <a:lumMod val="50000"/>
                              </a:schemeClr>
                            </a:solidFill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 призовых мест</a:t>
                      </a:r>
                      <a:endParaRPr lang="ru-RU" sz="2400" b="0" i="1" dirty="0">
                        <a:ln>
                          <a:solidFill>
                            <a:schemeClr val="accent2">
                              <a:lumMod val="50000"/>
                            </a:schemeClr>
                          </a:solidFill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8954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107504" y="404664"/>
            <a:ext cx="8964487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Победители и призеры регионального этапа олимпиады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4068789"/>
              </p:ext>
            </p:extLst>
          </p:nvPr>
        </p:nvGraphicFramePr>
        <p:xfrm>
          <a:off x="323528" y="1556790"/>
          <a:ext cx="8280921" cy="5184580"/>
        </p:xfrm>
        <a:graphic>
          <a:graphicData uri="http://schemas.openxmlformats.org/drawingml/2006/table">
            <a:tbl>
              <a:tblPr firstRow="1" firstCol="1" bandRow="1"/>
              <a:tblGrid>
                <a:gridCol w="3744418"/>
                <a:gridCol w="1656184"/>
                <a:gridCol w="1440160"/>
                <a:gridCol w="1440159"/>
              </a:tblGrid>
              <a:tr h="12961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Образовательные организации</a:t>
                      </a:r>
                      <a:endParaRPr lang="ru-RU" sz="16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2014-2015</a:t>
                      </a:r>
                      <a:endParaRPr lang="ru-RU" sz="16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учебный год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2015-2016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учебный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2016-2017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учебный год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«Гимназия </a:t>
                      </a:r>
                      <a:r>
                        <a:rPr lang="ru-RU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 </a:t>
                      </a: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12»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МБНОУ «</a:t>
                      </a:r>
                      <a:r>
                        <a:rPr lang="ru-RU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Гимназия </a:t>
                      </a: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№ 18»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«Основная общеобразовательная школа № 42»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21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«Основная общеобразовательная школа № 38 им. С.В.Кайгородова»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«Средняя </a:t>
                      </a:r>
                      <a:r>
                        <a:rPr lang="ru-RU" sz="16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общеобразовательная </a:t>
                      </a: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школа № 2»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«Основная общеобразовательная школа № 19»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ИТОГО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688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001" y="404664"/>
            <a:ext cx="8643998" cy="912164"/>
          </a:xfrm>
        </p:spPr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Инклюзивное образование</a:t>
            </a:r>
            <a:endParaRPr lang="ru-RU" sz="48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7055" y="1522276"/>
            <a:ext cx="8496944" cy="5328592"/>
          </a:xfrm>
        </p:spPr>
        <p:txBody>
          <a:bodyPr>
            <a:normAutofit/>
          </a:bodyPr>
          <a:lstStyle/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u="sng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2015-2016 учебный год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- 215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детей-инвалидов (10 человек обучались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дистанционно);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u="sng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2016-2017 </a:t>
            </a:r>
            <a:r>
              <a:rPr lang="ru-RU" sz="2800" i="1" u="sng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учебный год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237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детей-инвалидов (9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человек обучались дистанционно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u="sng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2017-2018 </a:t>
            </a:r>
            <a:r>
              <a:rPr lang="ru-RU" sz="2800" i="1" u="sng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учебный </a:t>
            </a:r>
            <a:r>
              <a:rPr lang="ru-RU" sz="2800" i="1" u="sng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год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254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детей-инвалидов (планируется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дистанционное обучение  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для</a:t>
            </a:r>
            <a:b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11-ти </a:t>
            </a:r>
            <a:r>
              <a:rPr lang="ru-RU" sz="28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несовершеннолетних</a:t>
            </a:r>
            <a:r>
              <a:rPr lang="ru-RU" sz="2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).</a:t>
            </a:r>
            <a:endParaRPr lang="ru-RU" sz="28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6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001" y="5157192"/>
            <a:ext cx="8643998" cy="9121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200" b="1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361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107504" y="404664"/>
            <a:ext cx="8964487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Российское </a:t>
            </a:r>
            <a:b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движение школьников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476843"/>
              </p:ext>
            </p:extLst>
          </p:nvPr>
        </p:nvGraphicFramePr>
        <p:xfrm>
          <a:off x="827585" y="1600198"/>
          <a:ext cx="7776864" cy="4837326"/>
        </p:xfrm>
        <a:graphic>
          <a:graphicData uri="http://schemas.openxmlformats.org/drawingml/2006/table">
            <a:tbl>
              <a:tblPr firstRow="1" firstCol="1" bandRow="1"/>
              <a:tblGrid>
                <a:gridCol w="2592288"/>
                <a:gridCol w="2592288"/>
                <a:gridCol w="2592288"/>
              </a:tblGrid>
              <a:tr h="7543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Образовательные организации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Число обучающихся зарегистрированных в РДШ на муниципальном уровне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Число обучающихся зарегистрированных в </a:t>
                      </a:r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РДШ</a:t>
                      </a:r>
                      <a:b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</a:br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 </a:t>
                      </a: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Кузбассе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СОШ № 1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102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102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СОШ № 2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ООШ № 3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МАНОУ «Лицей № 4»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88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78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«ООШ №7»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93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93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СОШ № 8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0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«Гимназия № 12»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70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70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ООШ № </a:t>
                      </a:r>
                      <a:r>
                        <a:rPr lang="en-US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15</a:t>
                      </a:r>
                      <a:endParaRPr lang="ru-RU" sz="14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4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МБНОУ «Гимназия № 18»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«ООШ № 19»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170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СОШ № 20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19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ООШ № 33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«СОШ № 37»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256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«СОШ № 38»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32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ООШ № 42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МБОУ ООШ № 73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10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МО ШИСП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5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ИТОГО</a:t>
                      </a:r>
                      <a:endParaRPr lang="ru-RU" sz="1400" dirty="0">
                        <a:solidFill>
                          <a:srgbClr val="C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996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482</a:t>
                      </a:r>
                    </a:p>
                  </a:txBody>
                  <a:tcPr marL="60616" marR="6061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413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332656"/>
            <a:ext cx="8786495" cy="912164"/>
          </a:xfrm>
        </p:spPr>
        <p:txBody>
          <a:bodyPr>
            <a:noAutofit/>
          </a:bodyPr>
          <a:lstStyle/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Патриотическое воспитание</a:t>
            </a:r>
            <a:endParaRPr lang="ru-RU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9736" y="1247313"/>
            <a:ext cx="8284528" cy="5328592"/>
          </a:xfrm>
        </p:spPr>
        <p:txBody>
          <a:bodyPr>
            <a:normAutofit/>
          </a:bodyPr>
          <a:lstStyle/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Допризывник»;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6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городской </a:t>
            </a:r>
            <a:r>
              <a:rPr lang="ru-RU" sz="26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конкурс чтецов 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Строка, 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опаленная войной»; 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6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фестиваль «Россия многонациональная»; 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6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слет </a:t>
            </a:r>
            <a:r>
              <a:rPr lang="ru-RU" sz="26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детско-юношеских 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организаций, </a:t>
            </a:r>
            <a:r>
              <a:rPr lang="ru-RU" sz="26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посвященный 95-летию 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пионерской организации; 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6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первая </a:t>
            </a:r>
            <a:r>
              <a:rPr lang="ru-RU" sz="26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городская конференция отцов и 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др. </a:t>
            </a:r>
            <a:endParaRPr lang="ru-RU" sz="26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6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001" y="5157192"/>
            <a:ext cx="8643998" cy="9121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200" b="1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06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332656"/>
            <a:ext cx="8786495" cy="912164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Безопасность жизнедеятельности обучающихся</a:t>
            </a:r>
            <a:endParaRPr lang="ru-RU" sz="36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484784"/>
            <a:ext cx="8572560" cy="5328592"/>
          </a:xfrm>
        </p:spPr>
        <p:txBody>
          <a:bodyPr>
            <a:normAutofit/>
          </a:bodyPr>
          <a:lstStyle/>
          <a:p>
            <a:pPr algn="just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6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25 профилактических 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акций;</a:t>
            </a:r>
          </a:p>
          <a:p>
            <a:pPr algn="just">
              <a:buClr>
                <a:schemeClr val="accent2">
                  <a:lumMod val="50000"/>
                </a:schemeClr>
              </a:buClr>
            </a:pP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6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более </a:t>
            </a:r>
            <a:r>
              <a:rPr lang="ru-RU" sz="26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тысячи 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бесед; </a:t>
            </a:r>
          </a:p>
          <a:p>
            <a:pPr algn="just">
              <a:buClr>
                <a:schemeClr val="accent2">
                  <a:lumMod val="50000"/>
                </a:schemeClr>
              </a:buClr>
            </a:pPr>
            <a:endParaRPr lang="ru-RU" sz="26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распространено </a:t>
            </a:r>
            <a:r>
              <a:rPr lang="ru-RU" sz="26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1820 экземпляров печатной продукции </a:t>
            </a:r>
            <a:endParaRPr lang="ru-RU" sz="26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chemeClr val="accent2">
                  <a:lumMod val="50000"/>
                </a:schemeClr>
              </a:buClr>
            </a:pPr>
            <a:endParaRPr lang="ru-RU" sz="26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chemeClr val="accent2">
                  <a:lumMod val="50000"/>
                </a:schemeClr>
              </a:buClr>
            </a:pPr>
            <a:endParaRPr lang="ru-RU" sz="26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001" y="5157192"/>
            <a:ext cx="8643998" cy="9121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200" b="1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3851920" y="4365104"/>
            <a:ext cx="936104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250001" y="5589240"/>
            <a:ext cx="8572560" cy="127220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2">
                  <a:lumMod val="50000"/>
                </a:schemeClr>
              </a:buClr>
            </a:pPr>
            <a:r>
              <a:rPr lang="ru-RU" sz="38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Снижение уровня детского дорожно-транспортного травматизма на 10 %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ru-RU" sz="28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</a:t>
            </a:r>
          </a:p>
          <a:p>
            <a:pPr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Clr>
                <a:schemeClr val="accent2">
                  <a:lumMod val="50000"/>
                </a:schemeClr>
              </a:buClr>
            </a:pPr>
            <a:endParaRPr lang="ru-RU" sz="2600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24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332656"/>
            <a:ext cx="8786495" cy="912164"/>
          </a:xfrm>
        </p:spPr>
        <p:txBody>
          <a:bodyPr>
            <a:noAutofit/>
          </a:bodyPr>
          <a:lstStyle/>
          <a:p>
            <a:r>
              <a:rPr lang="ru-RU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Городской экономический палаточный лагерь</a:t>
            </a:r>
            <a:endParaRPr lang="ru-RU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1484784"/>
            <a:ext cx="7996496" cy="5328592"/>
          </a:xfrm>
        </p:spPr>
        <p:txBody>
          <a:bodyPr>
            <a:normAutofit fontScale="92500" lnSpcReduction="10000"/>
          </a:bodyPr>
          <a:lstStyle/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6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взаимодействие с фондом «Новые технологии развития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»;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6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6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сотрудничество с 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АНО </a:t>
            </a:r>
            <a:r>
              <a:rPr lang="ru-RU" sz="26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Точки </a:t>
            </a:r>
            <a:r>
              <a:rPr lang="ru-RU" sz="26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роста» (директор Малюгина А.П.) и успешными предпринимателями нашего города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6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6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активное участие директоров школ на этапе подготовки работы 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палаточного лагеря;</a:t>
            </a:r>
          </a:p>
          <a:p>
            <a:pPr algn="l">
              <a:buClr>
                <a:schemeClr val="accent2">
                  <a:lumMod val="50000"/>
                </a:schemeClr>
              </a:buClr>
            </a:pPr>
            <a:endParaRPr lang="ru-RU" sz="2600" i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buClr>
                <a:schemeClr val="accent2">
                  <a:lumMod val="50000"/>
                </a:schemeClr>
              </a:buClr>
              <a:buFont typeface="Wingdings" pitchFamily="2" charset="2"/>
              <a:buChar char="Ø"/>
            </a:pPr>
            <a:r>
              <a:rPr lang="ru-RU" sz="26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грамотное организационное и методическое сопровождение 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деятельности </a:t>
            </a:r>
            <a:r>
              <a:rPr lang="ru-RU" sz="2600" i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палаточного экономического лагеря заместителем директора научно-методического </a:t>
            </a:r>
            <a:r>
              <a:rPr lang="ru-RU" sz="2600" i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центра.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0001" y="5157192"/>
            <a:ext cx="8643998" cy="9121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3200" b="1" i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98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30123" y="188640"/>
            <a:ext cx="8643998" cy="912164"/>
          </a:xfrm>
        </p:spPr>
        <p:txBody>
          <a:bodyPr>
            <a:noAutofit/>
          </a:bodyPr>
          <a:lstStyle/>
          <a:p>
            <a:r>
              <a:rPr lang="ru-RU" sz="4000" b="1" i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Профориентационная</a:t>
            </a:r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работа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0580907"/>
              </p:ext>
            </p:extLst>
          </p:nvPr>
        </p:nvGraphicFramePr>
        <p:xfrm>
          <a:off x="539552" y="1484784"/>
          <a:ext cx="7920880" cy="4277072"/>
        </p:xfrm>
        <a:graphic>
          <a:graphicData uri="http://schemas.openxmlformats.org/drawingml/2006/table">
            <a:tbl>
              <a:tblPr firstRow="1" firstCol="1" bandRow="1"/>
              <a:tblGrid>
                <a:gridCol w="5273408"/>
                <a:gridCol w="2647472"/>
              </a:tblGrid>
              <a:tr h="2563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Практико-ориентированные мероприятия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Количество участников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Единые областные дни профориентации «Профессиональная среда»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20 845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42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Областной конкурс</a:t>
                      </a:r>
                      <a:r>
                        <a:rPr lang="ru-RU" sz="2000" b="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b="0" baseline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профориентационных</a:t>
                      </a:r>
                      <a:r>
                        <a:rPr lang="ru-RU" sz="2000" b="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мероприятий «Профессию, которую я выбираю»</a:t>
                      </a:r>
                      <a:endParaRPr lang="ru-RU" sz="2000" b="0" dirty="0" smtClean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10 759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«Фестиваль рабочих профессий»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4 650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Цикл мероприятий «Дни выбора рабочих профессий»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8 275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Профориетационные</a:t>
                      </a: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встречи </a:t>
                      </a: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учащихся</a:t>
                      </a:r>
                      <a:b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</a:b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и </a:t>
                      </a: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родителей с представителями </a:t>
                      </a: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ВУЗов</a:t>
                      </a:r>
                      <a:b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</a:b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и </a:t>
                      </a: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ПОО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4 408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121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179512" y="476672"/>
            <a:ext cx="8643998" cy="912164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Профессиональные пробы</a:t>
            </a:r>
            <a:b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2016–2017 </a:t>
            </a:r>
            <a:r>
              <a:rPr lang="ru-RU" sz="40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год</a:t>
            </a:r>
            <a:endParaRPr lang="ru-RU" sz="40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3620579"/>
              </p:ext>
            </p:extLst>
          </p:nvPr>
        </p:nvGraphicFramePr>
        <p:xfrm>
          <a:off x="467544" y="2636912"/>
          <a:ext cx="7920880" cy="2143472"/>
        </p:xfrm>
        <a:graphic>
          <a:graphicData uri="http://schemas.openxmlformats.org/drawingml/2006/table">
            <a:tbl>
              <a:tblPr firstRow="1" firstCol="1" bandRow="1"/>
              <a:tblGrid>
                <a:gridCol w="5273408"/>
                <a:gridCol w="2647472"/>
              </a:tblGrid>
              <a:tr h="25635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ГКПОУ Ленинск-Кузнецкий горнотехнический техникум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33 человека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35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ГПОУ «Ленинск-Кузнецкий политехнический техникум»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66 человек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242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Ленинск-Кузнецкий филиал ГБОУ «Кемеровский областной медицинский колледж»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60 человек</a:t>
                      </a:r>
                      <a:endParaRPr lang="ru-RU" sz="20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9935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24" y="764704"/>
            <a:ext cx="9122905" cy="3702273"/>
          </a:xfrm>
        </p:spPr>
        <p:txBody>
          <a:bodyPr>
            <a:normAutofit fontScale="90000"/>
          </a:bodyPr>
          <a:lstStyle/>
          <a:p>
            <a:r>
              <a:rPr lang="ru-RU" sz="53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Муниципальная </a:t>
            </a:r>
            <a:br>
              <a:rPr lang="ru-RU" sz="53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53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система оценки </a:t>
            </a:r>
            <a:br>
              <a:rPr lang="ru-RU" sz="53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53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качества образования: </a:t>
            </a:r>
            <a:br>
              <a:rPr lang="ru-RU" sz="53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53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анализ результатов</a:t>
            </a:r>
            <a:br>
              <a:rPr lang="ru-RU" sz="53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5300" b="1" i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 перспективы </a:t>
            </a:r>
            <a:r>
              <a:rPr lang="ru-RU" sz="53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развития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-180528" y="5157192"/>
            <a:ext cx="9122905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ru-RU" sz="6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/>
            </a:r>
            <a:br>
              <a:rPr lang="ru-RU" sz="6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</a:b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55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1291</TotalTime>
  <Words>1691</Words>
  <Application>Microsoft Office PowerPoint</Application>
  <PresentationFormat>Экран (4:3)</PresentationFormat>
  <Paragraphs>625</Paragraphs>
  <Slides>40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6" baseType="lpstr">
      <vt:lpstr>Arial</vt:lpstr>
      <vt:lpstr>Arial Black</vt:lpstr>
      <vt:lpstr>Calibri</vt:lpstr>
      <vt:lpstr>Times New Roman</vt:lpstr>
      <vt:lpstr>Wingdings</vt:lpstr>
      <vt:lpstr>Тема Office</vt:lpstr>
      <vt:lpstr>Муниципальная  система оценки  качества образования:  анализ результатов и перспективы развития  </vt:lpstr>
      <vt:lpstr> Качество образования – понятие, отражающее способность образовательной системы обеспечивать достижение поставленных в образовании целей и задач, удовлетворении потребности конкретной личности в получении образования, обеспечении его соответствия запросам общества и экономики.</vt:lpstr>
      <vt:lpstr>Презентация PowerPoint</vt:lpstr>
      <vt:lpstr>Комплексный мониторинг</vt:lpstr>
      <vt:lpstr>Материально–техническая база</vt:lpstr>
      <vt:lpstr>Муниципальная сеть образовательных учреждений</vt:lpstr>
      <vt:lpstr>Общественно– профессиональная экспертиза </vt:lpstr>
      <vt:lpstr>Платные  образовательные услуги</vt:lpstr>
      <vt:lpstr>Информационная среда</vt:lpstr>
      <vt:lpstr>«Информационная открытость (доступность)»</vt:lpstr>
      <vt:lpstr>«Информационная открытость (доступность)»</vt:lpstr>
      <vt:lpstr>Односменный режим</vt:lpstr>
      <vt:lpstr>Школьное питание</vt:lpstr>
      <vt:lpstr>Педагогические кадры</vt:lpstr>
      <vt:lpstr>Управленческие кадры</vt:lpstr>
      <vt:lpstr>Аттестация  на I и высшую категории</vt:lpstr>
      <vt:lpstr>Педагогические кадры Проблемы </vt:lpstr>
      <vt:lpstr>Педагогические кадры Решение проблем</vt:lpstr>
      <vt:lpstr>Оценка качества результатов образовательной деятельности</vt:lpstr>
      <vt:lpstr>Всероссийские проверочные работы (4 классы)</vt:lpstr>
      <vt:lpstr>ЕГЭ - 2017</vt:lpstr>
      <vt:lpstr>Результаты ЕГЭ Русский язык</vt:lpstr>
      <vt:lpstr>Результаты ЕГЭ Математика  (профильный уровень)</vt:lpstr>
      <vt:lpstr>3 выпускника  11-х классов не получили аттестаты о среднем образовании </vt:lpstr>
      <vt:lpstr>ОГЭ - 2017</vt:lpstr>
      <vt:lpstr>Результаты ОГЭ Русский язык</vt:lpstr>
      <vt:lpstr>Результаты ОГЭ Математика</vt:lpstr>
      <vt:lpstr>ОГЭ - 2017</vt:lpstr>
      <vt:lpstr>120 выпускников  9-х классов не получили аттестаты об основном общем образовании </vt:lpstr>
      <vt:lpstr>ОГЭ - 2017</vt:lpstr>
      <vt:lpstr>Одаренные дети</vt:lpstr>
      <vt:lpstr>Победители и призеры регионального этапа олимпиады</vt:lpstr>
      <vt:lpstr>Инклюзивное образование</vt:lpstr>
      <vt:lpstr>Российское  движение школьников</vt:lpstr>
      <vt:lpstr>Патриотическое воспитание</vt:lpstr>
      <vt:lpstr>Безопасность жизнедеятельности обучающихся</vt:lpstr>
      <vt:lpstr>Городской экономический палаточный лагерь</vt:lpstr>
      <vt:lpstr>Профориентационная работа</vt:lpstr>
      <vt:lpstr>Профессиональные пробы 2016–2017 год</vt:lpstr>
      <vt:lpstr>Муниципальная  система оценки  качества образования:  анализ результатов и перспективы развития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Катенок</dc:creator>
  <cp:lastModifiedBy>каб. 208</cp:lastModifiedBy>
  <cp:revision>144</cp:revision>
  <dcterms:created xsi:type="dcterms:W3CDTF">2013-01-28T19:28:30Z</dcterms:created>
  <dcterms:modified xsi:type="dcterms:W3CDTF">2017-08-30T02:20:08Z</dcterms:modified>
</cp:coreProperties>
</file>