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0" r:id="rId2"/>
    <p:sldId id="259" r:id="rId3"/>
    <p:sldId id="261" r:id="rId4"/>
    <p:sldId id="272" r:id="rId5"/>
    <p:sldId id="275" r:id="rId6"/>
    <p:sldId id="270" r:id="rId7"/>
    <p:sldId id="274" r:id="rId8"/>
    <p:sldId id="273" r:id="rId9"/>
    <p:sldId id="271" r:id="rId10"/>
    <p:sldId id="269" r:id="rId11"/>
    <p:sldId id="262"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274DA1"/>
    <a:srgbClr val="FFFFCC"/>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37" autoAdjust="0"/>
  </p:normalViewPr>
  <p:slideViewPr>
    <p:cSldViewPr>
      <p:cViewPr varScale="1">
        <p:scale>
          <a:sx n="98" d="100"/>
          <a:sy n="98" d="100"/>
        </p:scale>
        <p:origin x="354" y="84"/>
      </p:cViewPr>
      <p:guideLst>
        <p:guide orient="horz" pos="2160"/>
        <p:guide pos="2880"/>
      </p:guideLst>
    </p:cSldViewPr>
  </p:slideViewPr>
  <p:outlineViewPr>
    <p:cViewPr>
      <p:scale>
        <a:sx n="50" d="100"/>
        <a:sy n="50"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7B2B1A-E178-45F7-B1C0-0CA45BA0C4B0}" type="datetimeFigureOut">
              <a:rPr lang="ru-RU" smtClean="0"/>
              <a:pPr/>
              <a:t>пн 27.01.20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5C8499-C62E-4E24-AB1F-6BAA04EE7172}" type="slidenum">
              <a:rPr lang="ru-RU" smtClean="0"/>
              <a:pPr/>
              <a:t>‹#›</a:t>
            </a:fld>
            <a:endParaRPr lang="ru-RU"/>
          </a:p>
        </p:txBody>
      </p:sp>
    </p:spTree>
    <p:extLst>
      <p:ext uri="{BB962C8B-B14F-4D97-AF65-F5344CB8AC3E}">
        <p14:creationId xmlns:p14="http://schemas.microsoft.com/office/powerpoint/2010/main" val="4152069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5C5C8499-C62E-4E24-AB1F-6BAA04EE7172}" type="slidenum">
              <a:rPr lang="ru-RU" smtClean="0"/>
              <a:pPr/>
              <a:t>4</a:t>
            </a:fld>
            <a:endParaRPr lang="ru-RU"/>
          </a:p>
        </p:txBody>
      </p:sp>
    </p:spTree>
    <p:extLst>
      <p:ext uri="{BB962C8B-B14F-4D97-AF65-F5344CB8AC3E}">
        <p14:creationId xmlns:p14="http://schemas.microsoft.com/office/powerpoint/2010/main" val="4186966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4083725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40635975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18574765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42809727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26841872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30815477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642146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8874197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6145151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30721980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B6405E-6A66-40DE-9EBF-AE2F9F0F1115}" type="slidenum">
              <a:rPr lang="ru-RU" smtClean="0"/>
              <a:pPr/>
              <a:t>‹#›</a:t>
            </a:fld>
            <a:endParaRPr lang="ru-RU"/>
          </a:p>
        </p:txBody>
      </p:sp>
    </p:spTree>
    <p:extLst>
      <p:ext uri="{BB962C8B-B14F-4D97-AF65-F5344CB8AC3E}">
        <p14:creationId xmlns:p14="http://schemas.microsoft.com/office/powerpoint/2010/main" val="8736762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2FDC87-A7B0-4472-B4DD-1526ABD71F7E}" type="datetimeFigureOut">
              <a:rPr lang="ru-RU" smtClean="0"/>
              <a:pPr/>
              <a:t>пн 27.01.20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B6405E-6A66-40DE-9EBF-AE2F9F0F1115}" type="slidenum">
              <a:rPr lang="ru-RU" smtClean="0"/>
              <a:pPr/>
              <a:t>‹#›</a:t>
            </a:fld>
            <a:endParaRPr lang="ru-RU"/>
          </a:p>
        </p:txBody>
      </p:sp>
    </p:spTree>
    <p:extLst>
      <p:ext uri="{BB962C8B-B14F-4D97-AF65-F5344CB8AC3E}">
        <p14:creationId xmlns:p14="http://schemas.microsoft.com/office/powerpoint/2010/main" val="980806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6.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2.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7.wmf"/><Relationship Id="rId5" Type="http://schemas.openxmlformats.org/officeDocument/2006/relationships/oleObject" Target="../embeddings/oleObject3.bin"/><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5.png"/><Relationship Id="rId7"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package" Target="../embeddings/Microsoft_Word_Document.docx"/><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10.wmf"/><Relationship Id="rId5" Type="http://schemas.openxmlformats.org/officeDocument/2006/relationships/oleObject" Target="../embeddings/oleObject5.bin"/><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11.wmf"/><Relationship Id="rId5" Type="http://schemas.openxmlformats.org/officeDocument/2006/relationships/oleObject" Target="../embeddings/oleObject6.bin"/><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12.wmf"/><Relationship Id="rId5" Type="http://schemas.openxmlformats.org/officeDocument/2006/relationships/oleObject" Target="../embeddings/oleObject7.bin"/><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13.wmf"/><Relationship Id="rId5" Type="http://schemas.openxmlformats.org/officeDocument/2006/relationships/oleObject" Target="../embeddings/oleObject8.bin"/><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bg1">
                <a:tint val="40000"/>
                <a:satMod val="350000"/>
              </a:schemeClr>
            </a:gs>
            <a:gs pos="40000">
              <a:schemeClr val="bg1">
                <a:tint val="45000"/>
                <a:shade val="99000"/>
                <a:satMod val="350000"/>
              </a:schemeClr>
            </a:gs>
            <a:gs pos="100000">
              <a:schemeClr val="bg1">
                <a:shade val="20000"/>
                <a:satMod val="255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Рисунок 4" descr="Рисунок Интерес к книге.jpg"/>
          <p:cNvPicPr>
            <a:picLocks noChangeAspect="1"/>
          </p:cNvPicPr>
          <p:nvPr/>
        </p:nvPicPr>
        <p:blipFill>
          <a:blip r:embed="rId2" cstate="print"/>
          <a:stretch>
            <a:fillRect/>
          </a:stretch>
        </p:blipFill>
        <p:spPr>
          <a:xfrm>
            <a:off x="789432" y="362712"/>
            <a:ext cx="7565136" cy="6132576"/>
          </a:xfrm>
          <a:prstGeom prst="rect">
            <a:avLst/>
          </a:prstGeom>
        </p:spPr>
      </p:pic>
    </p:spTree>
    <p:extLst>
      <p:ext uri="{BB962C8B-B14F-4D97-AF65-F5344CB8AC3E}">
        <p14:creationId xmlns:p14="http://schemas.microsoft.com/office/powerpoint/2010/main" val="297650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Книжная рамка.jpg"/>
          <p:cNvPicPr>
            <a:picLocks noChangeAspect="1"/>
          </p:cNvPicPr>
          <p:nvPr/>
        </p:nvPicPr>
        <p:blipFill>
          <a:blip r:embed="rId2" cstate="print">
            <a:clrChange>
              <a:clrFrom>
                <a:srgbClr val="FFFFFF"/>
              </a:clrFrom>
              <a:clrTo>
                <a:srgbClr val="FFFFFF">
                  <a:alpha val="0"/>
                </a:srgbClr>
              </a:clrTo>
            </a:clrChange>
          </a:blip>
          <a:stretch>
            <a:fillRect/>
          </a:stretch>
        </p:blipFill>
        <p:spPr>
          <a:xfrm rot="5400000">
            <a:off x="1164266" y="-768729"/>
            <a:ext cx="6858001" cy="8395460"/>
          </a:xfrm>
          <a:prstGeom prst="rect">
            <a:avLst/>
          </a:prstGeom>
        </p:spPr>
      </p:pic>
      <p:sp>
        <p:nvSpPr>
          <p:cNvPr id="6" name="Rectangle 1"/>
          <p:cNvSpPr>
            <a:spLocks noChangeArrowheads="1"/>
          </p:cNvSpPr>
          <p:nvPr/>
        </p:nvSpPr>
        <p:spPr bwMode="auto">
          <a:xfrm>
            <a:off x="827584" y="980728"/>
            <a:ext cx="770485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rPr>
              <a:t>«Привить  ребёнку вкус  к  чтению —  </a:t>
            </a:r>
            <a:endParaRPr kumimoji="0" lang="en-US"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rPr>
              <a:t>лучший  подарок,  который мы можем ему сделать»</a:t>
            </a:r>
            <a:endParaRPr kumimoji="0" lang="en-US"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rPr>
              <a:t>                                                                  </a:t>
            </a:r>
            <a:r>
              <a:rPr kumimoji="0" lang="ru-RU" sz="2400" b="0" i="0" u="none" strike="noStrike" cap="none" normalizeH="0" dirty="0">
                <a:ln>
                  <a:noFill/>
                </a:ln>
                <a:solidFill>
                  <a:srgbClr val="C00000"/>
                </a:solidFill>
                <a:effectLst/>
                <a:latin typeface="Arial" panose="020B0604020202020204" pitchFamily="34" charset="0"/>
                <a:ea typeface="Calibri" pitchFamily="34" charset="0"/>
                <a:cs typeface="Times New Roman" pitchFamily="18" charset="0"/>
              </a:rPr>
              <a:t>(С. Лупан)</a:t>
            </a:r>
            <a:endParaRPr kumimoji="0" lang="ru-RU" sz="2400" b="0" i="0" u="none" strike="noStrike" cap="none" normalizeH="0" dirty="0">
              <a:ln>
                <a:noFill/>
              </a:ln>
              <a:solidFill>
                <a:srgbClr val="C00000"/>
              </a:solidFill>
              <a:effectLst/>
              <a:latin typeface="Arial" pitchFamily="34" charset="0"/>
            </a:endParaRPr>
          </a:p>
        </p:txBody>
      </p:sp>
      <p:sp>
        <p:nvSpPr>
          <p:cNvPr id="2" name="Прямоугольник 1"/>
          <p:cNvSpPr/>
          <p:nvPr/>
        </p:nvSpPr>
        <p:spPr>
          <a:xfrm>
            <a:off x="1403648" y="2348880"/>
            <a:ext cx="6264696" cy="36004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9136970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1043608" y="980728"/>
            <a:ext cx="7153107" cy="3477875"/>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Arial" pitchFamily="34" charset="0"/>
                <a:cs typeface="Arial" pitchFamily="34" charset="0"/>
              </a:rPr>
              <a:t>	…важнейшая задача при подготовке к чтению должна заключаться не в том, чтобы привлечь детское внимание к книге с картинками, а в том, чтобы научить его этой удивительной игре воображения по созданию собственных картинок. Научить ребенка быть волшебником, который может представить живую картинку любого читаемого текста, когда степень подробности этой картинки будет зависеть только от силы вообразительного волшебства.</a:t>
            </a:r>
          </a:p>
        </p:txBody>
      </p:sp>
      <p:graphicFrame>
        <p:nvGraphicFramePr>
          <p:cNvPr id="2" name="Объект 1">
            <a:hlinkClick r:id="" action="ppaction://ole?verb=0"/>
          </p:cNvPr>
          <p:cNvGraphicFramePr>
            <a:graphicFrameLocks noChangeAspect="1"/>
          </p:cNvGraphicFramePr>
          <p:nvPr>
            <p:extLst>
              <p:ext uri="{D42A27DB-BD31-4B8C-83A1-F6EECF244321}">
                <p14:modId xmlns:p14="http://schemas.microsoft.com/office/powerpoint/2010/main" val="2089272487"/>
              </p:ext>
            </p:extLst>
          </p:nvPr>
        </p:nvGraphicFramePr>
        <p:xfrm>
          <a:off x="1087438" y="4989513"/>
          <a:ext cx="1036290" cy="771525"/>
        </p:xfrm>
        <a:graphic>
          <a:graphicData uri="http://schemas.openxmlformats.org/presentationml/2006/ole">
            <mc:AlternateContent xmlns:mc="http://schemas.openxmlformats.org/markup-compatibility/2006">
              <mc:Choice xmlns:v="urn:schemas-microsoft-com:vml" Requires="v">
                <p:oleObj spid="_x0000_s1060" name="Acrobat Document" showAsIcon="1" r:id="rId5" imgW="914400" imgH="771480" progId="AcroExch.Document.DC">
                  <p:embed/>
                </p:oleObj>
              </mc:Choice>
              <mc:Fallback>
                <p:oleObj name="Acrobat Document" showAsIcon="1" r:id="rId5" imgW="914400" imgH="771480" progId="AcroExch.Document.DC">
                  <p:embed/>
                  <p:pic>
                    <p:nvPicPr>
                      <p:cNvPr id="0" name="Picture 24"/>
                      <p:cNvPicPr>
                        <a:picLocks noChangeAspect="1" noChangeArrowheads="1"/>
                      </p:cNvPicPr>
                      <p:nvPr/>
                    </p:nvPicPr>
                    <p:blipFill>
                      <a:blip r:embed="rId6"/>
                      <a:srcRect/>
                      <a:stretch>
                        <a:fillRect/>
                      </a:stretch>
                    </p:blipFill>
                    <p:spPr bwMode="auto">
                      <a:xfrm>
                        <a:off x="1087438" y="4989513"/>
                        <a:ext cx="1036290" cy="771525"/>
                      </a:xfrm>
                      <a:prstGeom prst="rect">
                        <a:avLst/>
                      </a:prstGeom>
                      <a:noFill/>
                    </p:spPr>
                  </p:pic>
                </p:oleObj>
              </mc:Fallback>
            </mc:AlternateContent>
          </a:graphicData>
        </a:graphic>
      </p:graphicFrame>
      <p:sp>
        <p:nvSpPr>
          <p:cNvPr id="8" name="TextBox 7"/>
          <p:cNvSpPr txBox="1"/>
          <p:nvPr/>
        </p:nvSpPr>
        <p:spPr>
          <a:xfrm>
            <a:off x="2339752" y="4839863"/>
            <a:ext cx="3672408" cy="1169551"/>
          </a:xfrm>
          <a:prstGeom prst="rect">
            <a:avLst/>
          </a:prstGeom>
          <a:noFill/>
        </p:spPr>
        <p:txBody>
          <a:bodyPr wrap="square" rtlCol="0">
            <a:spAutoFit/>
          </a:bodyPr>
          <a:lstStyle/>
          <a:p>
            <a:pPr algn="just">
              <a:tabLst>
                <a:tab pos="363538" algn="l"/>
              </a:tabLst>
            </a:pPr>
            <a:r>
              <a:rPr lang="en-US" sz="1400" dirty="0">
                <a:solidFill>
                  <a:srgbClr val="003399"/>
                </a:solidFill>
                <a:latin typeface="Arial" pitchFamily="34" charset="0"/>
                <a:cs typeface="Arial" pitchFamily="34" charset="0"/>
              </a:rPr>
              <a:t>	</a:t>
            </a:r>
            <a:r>
              <a:rPr lang="ru-RU" sz="1400" dirty="0">
                <a:solidFill>
                  <a:srgbClr val="003399"/>
                </a:solidFill>
                <a:latin typeface="Arial" pitchFamily="34" charset="0"/>
                <a:cs typeface="Arial" pitchFamily="34" charset="0"/>
              </a:rPr>
              <a:t>Лобок, А. Из позиции слушателя в позицию читателя. Как возжечь в ребёнке огонь чтения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А. Лобок, В. Кандинский.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Управление школой. – 2018. - № 6. – С. 52-55.</a:t>
            </a:r>
          </a:p>
        </p:txBody>
      </p:sp>
    </p:spTree>
    <p:extLst>
      <p:ext uri="{BB962C8B-B14F-4D97-AF65-F5344CB8AC3E}">
        <p14:creationId xmlns:p14="http://schemas.microsoft.com/office/powerpoint/2010/main" val="29136970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5"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971600" y="836712"/>
            <a:ext cx="7153107" cy="3816429"/>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FedraSerifAPro-Book"/>
              </a:rPr>
              <a:t>	</a:t>
            </a:r>
            <a:r>
              <a:rPr lang="ru-RU" sz="2200" dirty="0">
                <a:solidFill>
                  <a:srgbClr val="274DA1"/>
                </a:solidFill>
                <a:latin typeface="Arial" pitchFamily="34" charset="0"/>
                <a:cs typeface="Arial" pitchFamily="34" charset="0"/>
              </a:rPr>
              <a:t>Воспитывающим детей важно объяснить значимость своевременного прочтения адресованной ребёнку книги… В своей работе «Всё начинается с детства» классик детской литературы С. В. Михалков точно подметил: «По-моему, какой бы интересной ни была домашняя и школьная жизнь ребёнка, не прочти он этих драгоценных книг – он обворован. Такие утраты невосполнимы. Это взрослые могут прочесть книжку сегодня или через год – разница невелика. В детстве же счёт времени ведётся иначе, тут каждый день – это открытия»</a:t>
            </a:r>
          </a:p>
        </p:txBody>
      </p:sp>
      <p:sp>
        <p:nvSpPr>
          <p:cNvPr id="8" name="TextBox 7"/>
          <p:cNvSpPr txBox="1"/>
          <p:nvPr/>
        </p:nvSpPr>
        <p:spPr>
          <a:xfrm>
            <a:off x="2483768" y="4797152"/>
            <a:ext cx="3600400" cy="1169551"/>
          </a:xfrm>
          <a:prstGeom prst="rect">
            <a:avLst/>
          </a:prstGeom>
          <a:noFill/>
        </p:spPr>
        <p:txBody>
          <a:bodyPr wrap="square" rtlCol="0">
            <a:spAutoFit/>
          </a:bodyPr>
          <a:lstStyle/>
          <a:p>
            <a:pPr algn="just">
              <a:tabLst>
                <a:tab pos="449263" algn="l"/>
              </a:tabLst>
            </a:pPr>
            <a:r>
              <a:rPr lang="en-US" sz="1400" dirty="0">
                <a:solidFill>
                  <a:srgbClr val="003399"/>
                </a:solidFill>
                <a:latin typeface="Arial" pitchFamily="34" charset="0"/>
                <a:cs typeface="Arial" pitchFamily="34" charset="0"/>
              </a:rPr>
              <a:t>	</a:t>
            </a:r>
            <a:r>
              <a:rPr lang="ru-RU" sz="1400" dirty="0">
                <a:solidFill>
                  <a:srgbClr val="003399"/>
                </a:solidFill>
                <a:latin typeface="Arial" pitchFamily="34" charset="0"/>
                <a:cs typeface="Arial" pitchFamily="34" charset="0"/>
              </a:rPr>
              <a:t>Дворяшина, Н. А. Растить читателя: роль семьи в приобщении  ребёнка к книге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Н. А. Дворяшина.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Литература в школе. – 2015. - № 3. – С. 2-8.</a:t>
            </a:r>
          </a:p>
        </p:txBody>
      </p:sp>
      <p:graphicFrame>
        <p:nvGraphicFramePr>
          <p:cNvPr id="3" name="Объект 2">
            <a:hlinkClick r:id="" action="ppaction://ole?verb=0"/>
          </p:cNvPr>
          <p:cNvGraphicFramePr>
            <a:graphicFrameLocks noChangeAspect="1"/>
          </p:cNvGraphicFramePr>
          <p:nvPr>
            <p:extLst>
              <p:ext uri="{D42A27DB-BD31-4B8C-83A1-F6EECF244321}">
                <p14:modId xmlns:p14="http://schemas.microsoft.com/office/powerpoint/2010/main" val="1706831584"/>
              </p:ext>
            </p:extLst>
          </p:nvPr>
        </p:nvGraphicFramePr>
        <p:xfrm>
          <a:off x="1125538" y="5056188"/>
          <a:ext cx="914400" cy="771525"/>
        </p:xfrm>
        <a:graphic>
          <a:graphicData uri="http://schemas.openxmlformats.org/presentationml/2006/ole">
            <mc:AlternateContent xmlns:mc="http://schemas.openxmlformats.org/markup-compatibility/2006">
              <mc:Choice xmlns:v="urn:schemas-microsoft-com:vml" Requires="v">
                <p:oleObj spid="_x0000_s5144" name="Acrobat Document" showAsIcon="1" r:id="rId6" imgW="914400" imgH="771480" progId="AcroExch.Document.DC">
                  <p:embed/>
                </p:oleObj>
              </mc:Choice>
              <mc:Fallback>
                <p:oleObj name="Acrobat Document" showAsIcon="1" r:id="rId6" imgW="914400" imgH="771480" progId="AcroExch.Document.DC">
                  <p:embed/>
                  <p:pic>
                    <p:nvPicPr>
                      <p:cNvPr id="0" name="Picture 12"/>
                      <p:cNvPicPr>
                        <a:picLocks noChangeAspect="1" noChangeArrowheads="1"/>
                      </p:cNvPicPr>
                      <p:nvPr/>
                    </p:nvPicPr>
                    <p:blipFill>
                      <a:blip r:embed="rId7"/>
                      <a:srcRect/>
                      <a:stretch>
                        <a:fillRect/>
                      </a:stretch>
                    </p:blipFill>
                    <p:spPr bwMode="auto">
                      <a:xfrm>
                        <a:off x="1125538" y="5056188"/>
                        <a:ext cx="914400" cy="771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308077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1043608" y="908720"/>
            <a:ext cx="7153107" cy="3477875"/>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FedraSerifAPro-Book"/>
              </a:rPr>
              <a:t>	Чем больше книжек человек услышит или прочтет сам в раннем детстве, тем умнее  он будет, когда вырастет. С подобным заявлением выступила Сьюзен </a:t>
            </a:r>
            <a:r>
              <a:rPr lang="ru-RU" sz="2200" dirty="0" err="1">
                <a:solidFill>
                  <a:srgbClr val="274DA1"/>
                </a:solidFill>
                <a:latin typeface="FedraSerifAPro-Book"/>
              </a:rPr>
              <a:t>Гринфилд</a:t>
            </a:r>
            <a:r>
              <a:rPr lang="ru-RU" sz="2200" dirty="0">
                <a:solidFill>
                  <a:srgbClr val="274DA1"/>
                </a:solidFill>
                <a:latin typeface="FedraSerifAPro-Book"/>
              </a:rPr>
              <a:t>, которая уже двадцать лет изучает физиологию мозга... По её словам, ничто не развивает детский мозг так, как книга: литературное произведение – лучший катализатор для мыслительных процессов. При чтении или прослушивании книги задействуются максимальное число областей мозга… </a:t>
            </a:r>
          </a:p>
        </p:txBody>
      </p:sp>
      <p:sp>
        <p:nvSpPr>
          <p:cNvPr id="8" name="TextBox 7"/>
          <p:cNvSpPr txBox="1"/>
          <p:nvPr/>
        </p:nvSpPr>
        <p:spPr>
          <a:xfrm>
            <a:off x="2555776" y="4653136"/>
            <a:ext cx="3456384" cy="1384995"/>
          </a:xfrm>
          <a:prstGeom prst="rect">
            <a:avLst/>
          </a:prstGeom>
          <a:noFill/>
        </p:spPr>
        <p:txBody>
          <a:bodyPr wrap="square" rtlCol="0">
            <a:spAutoFit/>
          </a:bodyPr>
          <a:lstStyle/>
          <a:p>
            <a:pPr algn="just">
              <a:tabLst>
                <a:tab pos="452438" algn="l"/>
              </a:tabLst>
            </a:pPr>
            <a:r>
              <a:rPr lang="en-US" sz="1400" dirty="0">
                <a:solidFill>
                  <a:srgbClr val="003399"/>
                </a:solidFill>
              </a:rPr>
              <a:t>	</a:t>
            </a:r>
            <a:r>
              <a:rPr lang="ru-RU" sz="1400" dirty="0">
                <a:solidFill>
                  <a:srgbClr val="003399"/>
                </a:solidFill>
                <a:latin typeface="Arial" pitchFamily="34" charset="0"/>
                <a:cs typeface="Arial" pitchFamily="34" charset="0"/>
              </a:rPr>
              <a:t>Миронова, Е. В. Роль семьи в формировании читательской состоятельности младшего школьника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Е. В. Миронова.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Школьная библиотека. – 2015. - № 5-6. – С. 71-77. </a:t>
            </a:r>
          </a:p>
        </p:txBody>
      </p:sp>
      <p:graphicFrame>
        <p:nvGraphicFramePr>
          <p:cNvPr id="2" name="Объект 1">
            <a:hlinkClick r:id="" action="ppaction://ole?verb=0"/>
          </p:cNvPr>
          <p:cNvGraphicFramePr>
            <a:graphicFrameLocks noChangeAspect="1"/>
          </p:cNvGraphicFramePr>
          <p:nvPr>
            <p:extLst>
              <p:ext uri="{D42A27DB-BD31-4B8C-83A1-F6EECF244321}">
                <p14:modId xmlns:p14="http://schemas.microsoft.com/office/powerpoint/2010/main" val="1261512447"/>
              </p:ext>
            </p:extLst>
          </p:nvPr>
        </p:nvGraphicFramePr>
        <p:xfrm>
          <a:off x="1053224" y="4801883"/>
          <a:ext cx="1011629" cy="853562"/>
        </p:xfrm>
        <a:graphic>
          <a:graphicData uri="http://schemas.openxmlformats.org/presentationml/2006/ole">
            <mc:AlternateContent xmlns:mc="http://schemas.openxmlformats.org/markup-compatibility/2006">
              <mc:Choice xmlns:v="urn:schemas-microsoft-com:vml" Requires="v">
                <p:oleObj spid="_x0000_s7183" name="Acrobat Document" showAsIcon="1" r:id="rId5" imgW="914400" imgH="771480" progId="AcroExch.Document.DC">
                  <p:embed/>
                </p:oleObj>
              </mc:Choice>
              <mc:Fallback>
                <p:oleObj name="Acrobat Document" showAsIcon="1" r:id="rId5" imgW="914400" imgH="771480" progId="AcroExch.Document.DC">
                  <p:embed/>
                  <p:pic>
                    <p:nvPicPr>
                      <p:cNvPr id="0" name=""/>
                      <p:cNvPicPr/>
                      <p:nvPr/>
                    </p:nvPicPr>
                    <p:blipFill>
                      <a:blip r:embed="rId6"/>
                      <a:stretch>
                        <a:fillRect/>
                      </a:stretch>
                    </p:blipFill>
                    <p:spPr>
                      <a:xfrm>
                        <a:off x="1053224" y="4801883"/>
                        <a:ext cx="1011629" cy="853562"/>
                      </a:xfrm>
                      <a:prstGeom prst="rect">
                        <a:avLst/>
                      </a:prstGeom>
                    </p:spPr>
                  </p:pic>
                </p:oleObj>
              </mc:Fallback>
            </mc:AlternateContent>
          </a:graphicData>
        </a:graphic>
      </p:graphicFrame>
    </p:spTree>
    <p:extLst>
      <p:ext uri="{BB962C8B-B14F-4D97-AF65-F5344CB8AC3E}">
        <p14:creationId xmlns:p14="http://schemas.microsoft.com/office/powerpoint/2010/main" val="299543182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6" y="-768731"/>
            <a:ext cx="6858001" cy="8395460"/>
          </a:xfrm>
          <a:prstGeom prst="rect">
            <a:avLst/>
          </a:prstGeom>
        </p:spPr>
      </p:pic>
      <p:sp>
        <p:nvSpPr>
          <p:cNvPr id="6" name="Rectangle 1"/>
          <p:cNvSpPr>
            <a:spLocks noChangeArrowheads="1"/>
          </p:cNvSpPr>
          <p:nvPr/>
        </p:nvSpPr>
        <p:spPr bwMode="auto">
          <a:xfrm>
            <a:off x="1043608" y="1052736"/>
            <a:ext cx="7153107" cy="2462213"/>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Arial" pitchFamily="34" charset="0"/>
                <a:cs typeface="Arial" pitchFamily="34" charset="0"/>
              </a:rPr>
              <a:t>	Особое место в чтении занимают сказки</a:t>
            </a:r>
            <a:r>
              <a:rPr lang="ru-RU" sz="2200" dirty="0"/>
              <a:t>. </a:t>
            </a:r>
            <a:r>
              <a:rPr lang="ru-RU" sz="2200" dirty="0">
                <a:solidFill>
                  <a:srgbClr val="274DA1"/>
                </a:solidFill>
                <a:latin typeface="Arial" pitchFamily="34" charset="0"/>
                <a:cs typeface="Arial" pitchFamily="34" charset="0"/>
              </a:rPr>
              <a:t>Сказка - это первая ступенька в мир знаний, в мир культуры. "Сказка есть самая здоровая пища, не лакомство, а насущный и очень питательный хлеб", - говорил К. И. Чуковский. Развивать чувство языка, вкус к слову, умение говорить выразительно, точно, ярко помогают стихи. </a:t>
            </a:r>
          </a:p>
        </p:txBody>
      </p:sp>
      <p:graphicFrame>
        <p:nvGraphicFramePr>
          <p:cNvPr id="8" name="Объект 7">
            <a:hlinkClick r:id="" action="ppaction://ole?verb=1"/>
          </p:cNvPr>
          <p:cNvGraphicFramePr>
            <a:graphicFrameLocks noChangeAspect="1"/>
          </p:cNvGraphicFramePr>
          <p:nvPr>
            <p:extLst>
              <p:ext uri="{D42A27DB-BD31-4B8C-83A1-F6EECF244321}">
                <p14:modId xmlns:p14="http://schemas.microsoft.com/office/powerpoint/2010/main" val="76469964"/>
              </p:ext>
            </p:extLst>
          </p:nvPr>
        </p:nvGraphicFramePr>
        <p:xfrm>
          <a:off x="1043608" y="3906838"/>
          <a:ext cx="1224136" cy="771525"/>
        </p:xfrm>
        <a:graphic>
          <a:graphicData uri="http://schemas.openxmlformats.org/presentationml/2006/ole">
            <mc:AlternateContent xmlns:mc="http://schemas.openxmlformats.org/markup-compatibility/2006">
              <mc:Choice xmlns:v="urn:schemas-microsoft-com:vml" Requires="v">
                <p:oleObj spid="_x0000_s3119" name="Документ" showAsIcon="1" r:id="rId5" imgW="914400" imgH="771480" progId="Word.Document.12">
                  <p:embed/>
                </p:oleObj>
              </mc:Choice>
              <mc:Fallback>
                <p:oleObj name="Документ" showAsIcon="1" r:id="rId5" imgW="914400" imgH="771480" progId="Word.Document.12">
                  <p:embed/>
                  <p:pic>
                    <p:nvPicPr>
                      <p:cNvPr id="0" name="Picture 23"/>
                      <p:cNvPicPr>
                        <a:picLocks noChangeAspect="1" noChangeArrowheads="1"/>
                      </p:cNvPicPr>
                      <p:nvPr/>
                    </p:nvPicPr>
                    <p:blipFill>
                      <a:blip r:embed="rId6"/>
                      <a:srcRect/>
                      <a:stretch>
                        <a:fillRect/>
                      </a:stretch>
                    </p:blipFill>
                    <p:spPr bwMode="auto">
                      <a:xfrm>
                        <a:off x="1043608" y="3906838"/>
                        <a:ext cx="1224136" cy="771525"/>
                      </a:xfrm>
                      <a:prstGeom prst="rect">
                        <a:avLst/>
                      </a:prstGeom>
                      <a:noFill/>
                    </p:spPr>
                  </p:pic>
                </p:oleObj>
              </mc:Fallback>
            </mc:AlternateContent>
          </a:graphicData>
        </a:graphic>
      </p:graphicFrame>
      <p:graphicFrame>
        <p:nvGraphicFramePr>
          <p:cNvPr id="9" name="Объект 8">
            <a:hlinkClick r:id="" action="ppaction://ole?verb=0"/>
          </p:cNvPr>
          <p:cNvGraphicFramePr>
            <a:graphicFrameLocks noChangeAspect="1"/>
          </p:cNvGraphicFramePr>
          <p:nvPr>
            <p:extLst>
              <p:ext uri="{D42A27DB-BD31-4B8C-83A1-F6EECF244321}">
                <p14:modId xmlns:p14="http://schemas.microsoft.com/office/powerpoint/2010/main" val="2384598136"/>
              </p:ext>
            </p:extLst>
          </p:nvPr>
        </p:nvGraphicFramePr>
        <p:xfrm>
          <a:off x="3203848" y="3789040"/>
          <a:ext cx="1152128" cy="936104"/>
        </p:xfrm>
        <a:graphic>
          <a:graphicData uri="http://schemas.openxmlformats.org/presentationml/2006/ole">
            <mc:AlternateContent xmlns:mc="http://schemas.openxmlformats.org/markup-compatibility/2006">
              <mc:Choice xmlns:v="urn:schemas-microsoft-com:vml" Requires="v">
                <p:oleObj spid="_x0000_s3120" name="Acrobat Document" showAsIcon="1" r:id="rId7" imgW="914400" imgH="771480" progId="AcroExch.Document.DC">
                  <p:embed/>
                </p:oleObj>
              </mc:Choice>
              <mc:Fallback>
                <p:oleObj name="Acrobat Document" showAsIcon="1" r:id="rId7" imgW="914400" imgH="771480" progId="AcroExch.Document.DC">
                  <p:embed/>
                  <p:pic>
                    <p:nvPicPr>
                      <p:cNvPr id="0" name="Picture 24"/>
                      <p:cNvPicPr>
                        <a:picLocks noChangeAspect="1" noChangeArrowheads="1"/>
                      </p:cNvPicPr>
                      <p:nvPr/>
                    </p:nvPicPr>
                    <p:blipFill>
                      <a:blip r:embed="rId8"/>
                      <a:srcRect/>
                      <a:stretch>
                        <a:fillRect/>
                      </a:stretch>
                    </p:blipFill>
                    <p:spPr bwMode="auto">
                      <a:xfrm>
                        <a:off x="3203848" y="3789040"/>
                        <a:ext cx="1152128" cy="9361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Box 9"/>
          <p:cNvSpPr txBox="1"/>
          <p:nvPr/>
        </p:nvSpPr>
        <p:spPr>
          <a:xfrm>
            <a:off x="2411760" y="4581128"/>
            <a:ext cx="3672408" cy="1384995"/>
          </a:xfrm>
          <a:prstGeom prst="rect">
            <a:avLst/>
          </a:prstGeom>
          <a:noFill/>
        </p:spPr>
        <p:txBody>
          <a:bodyPr wrap="square" rtlCol="0">
            <a:spAutoFit/>
          </a:bodyPr>
          <a:lstStyle/>
          <a:p>
            <a:pPr algn="just">
              <a:tabLst>
                <a:tab pos="452438" algn="l"/>
              </a:tabLst>
            </a:pPr>
            <a:r>
              <a:rPr lang="ru-RU" sz="1400" dirty="0">
                <a:solidFill>
                  <a:srgbClr val="003399"/>
                </a:solidFill>
                <a:latin typeface="Arial" pitchFamily="34" charset="0"/>
                <a:cs typeface="Arial" pitchFamily="34" charset="0"/>
              </a:rPr>
              <a:t>	Филатова, С. Ю. Родительское собрание «Читайте детям не нотации, а книги…»</a:t>
            </a:r>
            <a:r>
              <a:rPr lang="en-US" sz="1400" dirty="0">
                <a:solidFill>
                  <a:srgbClr val="003399"/>
                </a:solidFill>
                <a:latin typeface="Arial" pitchFamily="34" charset="0"/>
                <a:cs typeface="Arial" pitchFamily="34" charset="0"/>
              </a:rPr>
              <a:t> /</a:t>
            </a:r>
            <a:r>
              <a:rPr lang="ru-RU" sz="1400" dirty="0">
                <a:solidFill>
                  <a:srgbClr val="003399"/>
                </a:solidFill>
                <a:latin typeface="Arial" pitchFamily="34" charset="0"/>
                <a:cs typeface="Arial" pitchFamily="34" charset="0"/>
              </a:rPr>
              <a:t> С. Ю. Филатова, О. Н. Гарбузова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Школьная библиотека. – 2018. - № 1. – </a:t>
            </a:r>
          </a:p>
          <a:p>
            <a:pPr algn="just">
              <a:tabLst>
                <a:tab pos="452438" algn="l"/>
              </a:tabLst>
            </a:pPr>
            <a:r>
              <a:rPr lang="ru-RU" sz="1400" dirty="0">
                <a:solidFill>
                  <a:srgbClr val="003399"/>
                </a:solidFill>
                <a:latin typeface="Arial" pitchFamily="34" charset="0"/>
                <a:cs typeface="Arial" pitchFamily="34" charset="0"/>
              </a:rPr>
              <a:t>С. 27-34.</a:t>
            </a:r>
          </a:p>
        </p:txBody>
      </p:sp>
    </p:spTree>
    <p:extLst>
      <p:ext uri="{BB962C8B-B14F-4D97-AF65-F5344CB8AC3E}">
        <p14:creationId xmlns:p14="http://schemas.microsoft.com/office/powerpoint/2010/main" val="200416036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971600" y="980728"/>
            <a:ext cx="7153107" cy="3477875"/>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FedraSerifAPro-Book"/>
              </a:rPr>
              <a:t>	В возрасте 3-4 лет ребёнка начинает интересовать не просто какое-либо явление само по себе, а причины и следствия его возникновения.</a:t>
            </a:r>
          </a:p>
          <a:p>
            <a:pPr algn="just"/>
            <a:r>
              <a:rPr lang="ru-RU" sz="2200" dirty="0">
                <a:solidFill>
                  <a:srgbClr val="274DA1"/>
                </a:solidFill>
                <a:latin typeface="FedraSerifAPro-Book"/>
              </a:rPr>
              <a:t>Глубокий и сложный процесс преобразований и усвоения жизненных впечатлений происходит в играх. Творческое начало проявляется и в выборе темы игры, рисунка…</a:t>
            </a:r>
          </a:p>
          <a:p>
            <a:pPr algn="just"/>
            <a:r>
              <a:rPr lang="ru-RU" sz="2200" dirty="0">
                <a:solidFill>
                  <a:srgbClr val="274DA1"/>
                </a:solidFill>
                <a:latin typeface="FedraSerifAPro-Book"/>
              </a:rPr>
              <a:t>Дети могут выполнять разные варианты творческих заданий – сочинять сказку, придумать своего героя, нарисовать иллюстрацию…</a:t>
            </a:r>
          </a:p>
        </p:txBody>
      </p:sp>
      <p:sp>
        <p:nvSpPr>
          <p:cNvPr id="9" name="TextBox 8"/>
          <p:cNvSpPr txBox="1"/>
          <p:nvPr/>
        </p:nvSpPr>
        <p:spPr>
          <a:xfrm>
            <a:off x="2339752" y="5013176"/>
            <a:ext cx="3672408" cy="954107"/>
          </a:xfrm>
          <a:prstGeom prst="rect">
            <a:avLst/>
          </a:prstGeom>
          <a:noFill/>
        </p:spPr>
        <p:txBody>
          <a:bodyPr wrap="square" rtlCol="0">
            <a:spAutoFit/>
          </a:bodyPr>
          <a:lstStyle/>
          <a:p>
            <a:pPr algn="just">
              <a:tabLst>
                <a:tab pos="452438" algn="l"/>
                <a:tab pos="1079500" algn="l"/>
              </a:tabLst>
            </a:pPr>
            <a:r>
              <a:rPr lang="ru-RU" sz="1400" dirty="0">
                <a:solidFill>
                  <a:srgbClr val="003399"/>
                </a:solidFill>
                <a:latin typeface="Arial" pitchFamily="34" charset="0"/>
                <a:cs typeface="Arial" pitchFamily="34" charset="0"/>
              </a:rPr>
              <a:t>	Иванова, Л. Как приобщить ребёнка к книге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Л. Иванова.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Семья и школа. – 2015. - № 1-2. – С. 48-49.</a:t>
            </a:r>
          </a:p>
        </p:txBody>
      </p:sp>
      <p:graphicFrame>
        <p:nvGraphicFramePr>
          <p:cNvPr id="3" name="Объект 2">
            <a:hlinkClick r:id="" action="ppaction://ole?verb=0"/>
          </p:cNvPr>
          <p:cNvGraphicFramePr>
            <a:graphicFrameLocks noChangeAspect="1"/>
          </p:cNvGraphicFramePr>
          <p:nvPr>
            <p:extLst>
              <p:ext uri="{D42A27DB-BD31-4B8C-83A1-F6EECF244321}">
                <p14:modId xmlns:p14="http://schemas.microsoft.com/office/powerpoint/2010/main" val="1029618115"/>
              </p:ext>
            </p:extLst>
          </p:nvPr>
        </p:nvGraphicFramePr>
        <p:xfrm>
          <a:off x="972589" y="4941168"/>
          <a:ext cx="965788" cy="814884"/>
        </p:xfrm>
        <a:graphic>
          <a:graphicData uri="http://schemas.openxmlformats.org/presentationml/2006/ole">
            <mc:AlternateContent xmlns:mc="http://schemas.openxmlformats.org/markup-compatibility/2006">
              <mc:Choice xmlns:v="urn:schemas-microsoft-com:vml" Requires="v">
                <p:oleObj spid="_x0000_s21517" name="Acrobat Document" showAsIcon="1" r:id="rId5" imgW="914400" imgH="771480" progId="AcroExch.Document.DC">
                  <p:embed/>
                </p:oleObj>
              </mc:Choice>
              <mc:Fallback>
                <p:oleObj name="Acrobat Document" showAsIcon="1" r:id="rId5" imgW="914400" imgH="771480" progId="AcroExch.Document.DC">
                  <p:embed/>
                  <p:pic>
                    <p:nvPicPr>
                      <p:cNvPr id="0" name=""/>
                      <p:cNvPicPr/>
                      <p:nvPr/>
                    </p:nvPicPr>
                    <p:blipFill>
                      <a:blip r:embed="rId6"/>
                      <a:stretch>
                        <a:fillRect/>
                      </a:stretch>
                    </p:blipFill>
                    <p:spPr>
                      <a:xfrm>
                        <a:off x="972589" y="4941168"/>
                        <a:ext cx="965788" cy="814884"/>
                      </a:xfrm>
                      <a:prstGeom prst="rect">
                        <a:avLst/>
                      </a:prstGeom>
                    </p:spPr>
                  </p:pic>
                </p:oleObj>
              </mc:Fallback>
            </mc:AlternateContent>
          </a:graphicData>
        </a:graphic>
      </p:graphicFrame>
    </p:spTree>
    <p:extLst>
      <p:ext uri="{BB962C8B-B14F-4D97-AF65-F5344CB8AC3E}">
        <p14:creationId xmlns:p14="http://schemas.microsoft.com/office/powerpoint/2010/main" val="27334680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1043608" y="1124744"/>
            <a:ext cx="7153107" cy="2800767"/>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FedraSerifAPro-Book"/>
              </a:rPr>
              <a:t>	Попробуйте занять книгой то свободное время, которое чаще всего современные дети отдают гаджетам: большие перемены, свободное время на уроке (работу сдал, а до конца урока 10-15 минут), перерывы между основными занятиями и факультативами. Можете считать личной победой вопрос ребёнка о том, можно ли взять книгу почитать.</a:t>
            </a:r>
          </a:p>
        </p:txBody>
      </p:sp>
      <p:sp>
        <p:nvSpPr>
          <p:cNvPr id="8" name="TextBox 7"/>
          <p:cNvSpPr txBox="1"/>
          <p:nvPr/>
        </p:nvSpPr>
        <p:spPr>
          <a:xfrm>
            <a:off x="2339752" y="4581128"/>
            <a:ext cx="3672408" cy="1384995"/>
          </a:xfrm>
          <a:prstGeom prst="rect">
            <a:avLst/>
          </a:prstGeom>
          <a:noFill/>
        </p:spPr>
        <p:txBody>
          <a:bodyPr wrap="square" rtlCol="0">
            <a:spAutoFit/>
          </a:bodyPr>
          <a:lstStyle/>
          <a:p>
            <a:pPr algn="just">
              <a:tabLst>
                <a:tab pos="452438" algn="l"/>
              </a:tabLst>
            </a:pPr>
            <a:r>
              <a:rPr lang="ru-RU" sz="1400" dirty="0">
                <a:solidFill>
                  <a:srgbClr val="003399"/>
                </a:solidFill>
                <a:latin typeface="Arial" pitchFamily="34" charset="0"/>
                <a:cs typeface="Arial" pitchFamily="34" charset="0"/>
              </a:rPr>
              <a:t>	«Жембровская, Т. Е. Формирование читательского интереса у школьников, или как приучить  подростка к книге. </a:t>
            </a:r>
            <a:r>
              <a:rPr lang="en-US" sz="1400" dirty="0">
                <a:solidFill>
                  <a:srgbClr val="003399"/>
                </a:solidFill>
                <a:latin typeface="Arial" pitchFamily="34" charset="0"/>
                <a:cs typeface="Arial" pitchFamily="34" charset="0"/>
              </a:rPr>
              <a:t>V-IX</a:t>
            </a:r>
            <a:r>
              <a:rPr lang="ru-RU" sz="1400" dirty="0">
                <a:solidFill>
                  <a:srgbClr val="003399"/>
                </a:solidFill>
                <a:latin typeface="Arial" pitchFamily="34" charset="0"/>
                <a:cs typeface="Arial" pitchFamily="34" charset="0"/>
              </a:rPr>
              <a:t> классы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Т. Е. Жембровская.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Литература в школе.. – 2016. - № 11. – С. 42-43.</a:t>
            </a:r>
          </a:p>
        </p:txBody>
      </p:sp>
      <p:graphicFrame>
        <p:nvGraphicFramePr>
          <p:cNvPr id="3" name="Объект 2">
            <a:hlinkClick r:id="" action="ppaction://ole?verb=0"/>
          </p:cNvPr>
          <p:cNvGraphicFramePr>
            <a:graphicFrameLocks noChangeAspect="1"/>
          </p:cNvGraphicFramePr>
          <p:nvPr>
            <p:extLst>
              <p:ext uri="{D42A27DB-BD31-4B8C-83A1-F6EECF244321}">
                <p14:modId xmlns:p14="http://schemas.microsoft.com/office/powerpoint/2010/main" val="4016898423"/>
              </p:ext>
            </p:extLst>
          </p:nvPr>
        </p:nvGraphicFramePr>
        <p:xfrm>
          <a:off x="899629" y="4766380"/>
          <a:ext cx="1058379" cy="893007"/>
        </p:xfrm>
        <a:graphic>
          <a:graphicData uri="http://schemas.openxmlformats.org/presentationml/2006/ole">
            <mc:AlternateContent xmlns:mc="http://schemas.openxmlformats.org/markup-compatibility/2006">
              <mc:Choice xmlns:v="urn:schemas-microsoft-com:vml" Requires="v">
                <p:oleObj spid="_x0000_s6163" name="Acrobat Document" showAsIcon="1" r:id="rId5" imgW="914400" imgH="771480" progId="AcroExch.Document.DC">
                  <p:embed/>
                </p:oleObj>
              </mc:Choice>
              <mc:Fallback>
                <p:oleObj name="Acrobat Document" showAsIcon="1" r:id="rId5" imgW="914400" imgH="771480" progId="AcroExch.Document.DC">
                  <p:embed/>
                  <p:pic>
                    <p:nvPicPr>
                      <p:cNvPr id="0" name=""/>
                      <p:cNvPicPr/>
                      <p:nvPr/>
                    </p:nvPicPr>
                    <p:blipFill>
                      <a:blip r:embed="rId6"/>
                      <a:stretch>
                        <a:fillRect/>
                      </a:stretch>
                    </p:blipFill>
                    <p:spPr>
                      <a:xfrm>
                        <a:off x="899629" y="4766380"/>
                        <a:ext cx="1058379" cy="893007"/>
                      </a:xfrm>
                      <a:prstGeom prst="rect">
                        <a:avLst/>
                      </a:prstGeom>
                    </p:spPr>
                  </p:pic>
                </p:oleObj>
              </mc:Fallback>
            </mc:AlternateContent>
          </a:graphicData>
        </a:graphic>
      </p:graphicFrame>
    </p:spTree>
    <p:extLst>
      <p:ext uri="{BB962C8B-B14F-4D97-AF65-F5344CB8AC3E}">
        <p14:creationId xmlns:p14="http://schemas.microsoft.com/office/powerpoint/2010/main" val="110053935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7" y="-768729"/>
            <a:ext cx="6858001" cy="8395460"/>
          </a:xfrm>
          <a:prstGeom prst="rect">
            <a:avLst/>
          </a:prstGeom>
        </p:spPr>
      </p:pic>
      <p:sp>
        <p:nvSpPr>
          <p:cNvPr id="6" name="Rectangle 1"/>
          <p:cNvSpPr>
            <a:spLocks noChangeArrowheads="1"/>
          </p:cNvSpPr>
          <p:nvPr/>
        </p:nvSpPr>
        <p:spPr bwMode="auto">
          <a:xfrm>
            <a:off x="1031362" y="1052736"/>
            <a:ext cx="7153107" cy="3139321"/>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FedraSerifAPro-Book"/>
              </a:rPr>
              <a:t>	Следуя советам и рекомендациям библиотекаря и педагога, семья вечер за вечером будет проходить все этапы формирования грамотного читателя: от совместного выбора книги, чтения вслух, слушания, совместного понимания текста, размышления о прочитанном до выполнения творческих работ.</a:t>
            </a:r>
          </a:p>
          <a:p>
            <a:pPr algn="just"/>
            <a:r>
              <a:rPr lang="ru-RU" sz="2200" dirty="0">
                <a:solidFill>
                  <a:srgbClr val="274DA1"/>
                </a:solidFill>
                <a:latin typeface="FedraSerifAPro-Book"/>
              </a:rPr>
              <a:t>…начать вместе проводить увлекательные вечера. Выделив 20-30 минут, можно успеть прочитать сказку и успокоить мысли перед сном. </a:t>
            </a:r>
          </a:p>
        </p:txBody>
      </p:sp>
      <p:sp>
        <p:nvSpPr>
          <p:cNvPr id="8" name="TextBox 7"/>
          <p:cNvSpPr txBox="1"/>
          <p:nvPr/>
        </p:nvSpPr>
        <p:spPr>
          <a:xfrm>
            <a:off x="2339752" y="4437112"/>
            <a:ext cx="3672408" cy="1600438"/>
          </a:xfrm>
          <a:prstGeom prst="rect">
            <a:avLst/>
          </a:prstGeom>
          <a:noFill/>
        </p:spPr>
        <p:txBody>
          <a:bodyPr wrap="square" rtlCol="0">
            <a:spAutoFit/>
          </a:bodyPr>
          <a:lstStyle/>
          <a:p>
            <a:pPr algn="just">
              <a:tabLst>
                <a:tab pos="452438" algn="l"/>
              </a:tabLst>
            </a:pPr>
            <a:r>
              <a:rPr lang="ru-RU" sz="1400" dirty="0">
                <a:solidFill>
                  <a:srgbClr val="003399"/>
                </a:solidFill>
                <a:latin typeface="Arial" pitchFamily="34" charset="0"/>
                <a:cs typeface="Arial" pitchFamily="34" charset="0"/>
              </a:rPr>
              <a:t>	</a:t>
            </a:r>
            <a:r>
              <a:rPr lang="ru-RU" sz="1400" dirty="0" err="1">
                <a:solidFill>
                  <a:srgbClr val="003399"/>
                </a:solidFill>
                <a:latin typeface="Arial" pitchFamily="34" charset="0"/>
                <a:cs typeface="Arial" pitchFamily="34" charset="0"/>
              </a:rPr>
              <a:t>Блинова</a:t>
            </a:r>
            <a:r>
              <a:rPr lang="ru-RU" sz="1400" dirty="0">
                <a:solidFill>
                  <a:srgbClr val="003399"/>
                </a:solidFill>
                <a:latin typeface="Arial" pitchFamily="34" charset="0"/>
                <a:cs typeface="Arial" pitchFamily="34" charset="0"/>
              </a:rPr>
              <a:t>, О. Ф. «Семь вечеров с книгой, или час семейного чтения». Электронно-методическое пособие для родителей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О. Ф. Блинова, Т. П. Данильчук.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Школьная библиотека. – 2017. - № 3. –</a:t>
            </a:r>
          </a:p>
          <a:p>
            <a:pPr algn="just">
              <a:tabLst>
                <a:tab pos="452438" algn="l"/>
              </a:tabLst>
            </a:pPr>
            <a:r>
              <a:rPr lang="ru-RU" sz="1400" dirty="0">
                <a:solidFill>
                  <a:srgbClr val="003399"/>
                </a:solidFill>
                <a:latin typeface="Arial" pitchFamily="34" charset="0"/>
                <a:cs typeface="Arial" pitchFamily="34" charset="0"/>
              </a:rPr>
              <a:t> С. 47-54.</a:t>
            </a:r>
          </a:p>
        </p:txBody>
      </p:sp>
      <p:graphicFrame>
        <p:nvGraphicFramePr>
          <p:cNvPr id="2" name="Объект 1">
            <a:hlinkClick r:id="" action="ppaction://ole?verb=0"/>
          </p:cNvPr>
          <p:cNvGraphicFramePr>
            <a:graphicFrameLocks noChangeAspect="1"/>
          </p:cNvGraphicFramePr>
          <p:nvPr>
            <p:extLst>
              <p:ext uri="{D42A27DB-BD31-4B8C-83A1-F6EECF244321}">
                <p14:modId xmlns:p14="http://schemas.microsoft.com/office/powerpoint/2010/main" val="2659220690"/>
              </p:ext>
            </p:extLst>
          </p:nvPr>
        </p:nvGraphicFramePr>
        <p:xfrm>
          <a:off x="899592" y="4851568"/>
          <a:ext cx="1224136" cy="771525"/>
        </p:xfrm>
        <a:graphic>
          <a:graphicData uri="http://schemas.openxmlformats.org/presentationml/2006/ole">
            <mc:AlternateContent xmlns:mc="http://schemas.openxmlformats.org/markup-compatibility/2006">
              <mc:Choice xmlns:v="urn:schemas-microsoft-com:vml" Requires="v">
                <p:oleObj spid="_x0000_s4118" name="Acrobat Document" showAsIcon="1" r:id="rId5" imgW="914400" imgH="771480" progId="AcroExch.Document.DC">
                  <p:embed/>
                </p:oleObj>
              </mc:Choice>
              <mc:Fallback>
                <p:oleObj name="Acrobat Document" showAsIcon="1" r:id="rId5" imgW="914400" imgH="771480" progId="AcroExch.Document.DC">
                  <p:embed/>
                  <p:pic>
                    <p:nvPicPr>
                      <p:cNvPr id="0" name=""/>
                      <p:cNvPicPr/>
                      <p:nvPr/>
                    </p:nvPicPr>
                    <p:blipFill>
                      <a:blip r:embed="rId6"/>
                      <a:stretch>
                        <a:fillRect/>
                      </a:stretch>
                    </p:blipFill>
                    <p:spPr>
                      <a:xfrm>
                        <a:off x="899592" y="4851568"/>
                        <a:ext cx="1224136" cy="771525"/>
                      </a:xfrm>
                      <a:prstGeom prst="rect">
                        <a:avLst/>
                      </a:prstGeom>
                    </p:spPr>
                  </p:pic>
                </p:oleObj>
              </mc:Fallback>
            </mc:AlternateContent>
          </a:graphicData>
        </a:graphic>
      </p:graphicFrame>
    </p:spTree>
    <p:extLst>
      <p:ext uri="{BB962C8B-B14F-4D97-AF65-F5344CB8AC3E}">
        <p14:creationId xmlns:p14="http://schemas.microsoft.com/office/powerpoint/2010/main" val="33665943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201318" y="4766380"/>
            <a:ext cx="1346448" cy="13464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Книжная рамка.jpg"/>
          <p:cNvPicPr>
            <a:picLocks noChangeAspect="1"/>
          </p:cNvPicPr>
          <p:nvPr/>
        </p:nvPicPr>
        <p:blipFill>
          <a:blip r:embed="rId4" cstate="print">
            <a:clrChange>
              <a:clrFrom>
                <a:srgbClr val="FFFFFF"/>
              </a:clrFrom>
              <a:clrTo>
                <a:srgbClr val="FFFFFF">
                  <a:alpha val="0"/>
                </a:srgbClr>
              </a:clrTo>
            </a:clrChange>
          </a:blip>
          <a:stretch>
            <a:fillRect/>
          </a:stretch>
        </p:blipFill>
        <p:spPr>
          <a:xfrm rot="5400000">
            <a:off x="1164269" y="-768731"/>
            <a:ext cx="6858001" cy="8395460"/>
          </a:xfrm>
          <a:prstGeom prst="rect">
            <a:avLst/>
          </a:prstGeom>
        </p:spPr>
      </p:pic>
      <p:sp>
        <p:nvSpPr>
          <p:cNvPr id="6" name="Rectangle 1"/>
          <p:cNvSpPr>
            <a:spLocks noChangeArrowheads="1"/>
          </p:cNvSpPr>
          <p:nvPr/>
        </p:nvSpPr>
        <p:spPr bwMode="auto">
          <a:xfrm>
            <a:off x="1028546" y="1117374"/>
            <a:ext cx="7153107" cy="2800767"/>
          </a:xfrm>
          <a:prstGeom prst="rect">
            <a:avLst/>
          </a:prstGeom>
          <a:solidFill>
            <a:srgbClr val="FFFFCC">
              <a:alpha val="17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tabLst>
                <a:tab pos="536575" algn="l"/>
              </a:tabLst>
            </a:pPr>
            <a:r>
              <a:rPr lang="ru-RU" sz="2200" dirty="0">
                <a:solidFill>
                  <a:srgbClr val="274DA1"/>
                </a:solidFill>
                <a:latin typeface="Arial" pitchFamily="34" charset="0"/>
                <a:cs typeface="Arial" pitchFamily="34" charset="0"/>
              </a:rPr>
              <a:t>	Главное для взрослых – понять и принять то, что современные дети хотят читать </a:t>
            </a:r>
            <a:r>
              <a:rPr lang="ru-RU" sz="2200" i="1" dirty="0">
                <a:solidFill>
                  <a:srgbClr val="274DA1"/>
                </a:solidFill>
                <a:latin typeface="Arial" pitchFamily="34" charset="0"/>
                <a:cs typeface="Arial" pitchFamily="34" charset="0"/>
              </a:rPr>
              <a:t>свою</a:t>
            </a:r>
            <a:r>
              <a:rPr lang="ru-RU" sz="2200" dirty="0">
                <a:solidFill>
                  <a:srgbClr val="274DA1"/>
                </a:solidFill>
                <a:latin typeface="Arial" pitchFamily="34" charset="0"/>
                <a:cs typeface="Arial" pitchFamily="34" charset="0"/>
              </a:rPr>
              <a:t> </a:t>
            </a:r>
            <a:r>
              <a:rPr lang="ru-RU" sz="2200" i="1" dirty="0">
                <a:solidFill>
                  <a:srgbClr val="274DA1"/>
                </a:solidFill>
                <a:latin typeface="Arial" pitchFamily="34" charset="0"/>
                <a:cs typeface="Arial" pitchFamily="34" charset="0"/>
              </a:rPr>
              <a:t>литературу, </a:t>
            </a:r>
            <a:r>
              <a:rPr lang="ru-RU" sz="2200" dirty="0">
                <a:solidFill>
                  <a:srgbClr val="274DA1"/>
                </a:solidFill>
                <a:latin typeface="Arial" pitchFamily="34" charset="0"/>
                <a:cs typeface="Arial" pitchFamily="34" charset="0"/>
              </a:rPr>
              <a:t>поэтому нам необходимо эту литературу знать, читать и выбирать для чтения детей качественные и талантливые произведения.</a:t>
            </a:r>
          </a:p>
          <a:p>
            <a:pPr algn="just"/>
            <a:r>
              <a:rPr lang="ru-RU" sz="2200" dirty="0">
                <a:solidFill>
                  <a:srgbClr val="274DA1"/>
                </a:solidFill>
                <a:latin typeface="Arial" pitchFamily="34" charset="0"/>
                <a:cs typeface="Arial" pitchFamily="34" charset="0"/>
              </a:rPr>
              <a:t>Круг чтения каждого школьника должен быть индивидуальным, отражающим его читательский уровень, интересы и предпочтения… </a:t>
            </a:r>
          </a:p>
        </p:txBody>
      </p:sp>
      <p:sp>
        <p:nvSpPr>
          <p:cNvPr id="10" name="TextBox 9"/>
          <p:cNvSpPr txBox="1"/>
          <p:nvPr/>
        </p:nvSpPr>
        <p:spPr>
          <a:xfrm>
            <a:off x="2411760" y="4437112"/>
            <a:ext cx="3672408" cy="1600438"/>
          </a:xfrm>
          <a:prstGeom prst="rect">
            <a:avLst/>
          </a:prstGeom>
          <a:noFill/>
        </p:spPr>
        <p:txBody>
          <a:bodyPr wrap="square" rtlCol="0">
            <a:spAutoFit/>
          </a:bodyPr>
          <a:lstStyle/>
          <a:p>
            <a:pPr algn="just">
              <a:tabLst>
                <a:tab pos="452438" algn="l"/>
              </a:tabLst>
            </a:pPr>
            <a:r>
              <a:rPr lang="ru-RU" sz="1400" dirty="0">
                <a:solidFill>
                  <a:srgbClr val="003399"/>
                </a:solidFill>
                <a:latin typeface="Arial" pitchFamily="34" charset="0"/>
                <a:cs typeface="Arial" pitchFamily="34" charset="0"/>
              </a:rPr>
              <a:t>	Кутейникова, Н. Е. Список современной отечественной и зарубежной детско-подростковой литературы (1990-е гг. – </a:t>
            </a:r>
            <a:r>
              <a:rPr lang="en-US" sz="1400" dirty="0">
                <a:solidFill>
                  <a:srgbClr val="003399"/>
                </a:solidFill>
                <a:latin typeface="Arial" pitchFamily="34" charset="0"/>
                <a:cs typeface="Arial" pitchFamily="34" charset="0"/>
              </a:rPr>
              <a:t>XXI</a:t>
            </a:r>
            <a:r>
              <a:rPr lang="ru-RU" sz="1400" dirty="0">
                <a:solidFill>
                  <a:srgbClr val="003399"/>
                </a:solidFill>
                <a:latin typeface="Arial" pitchFamily="34" charset="0"/>
                <a:cs typeface="Arial" pitchFamily="34" charset="0"/>
              </a:rPr>
              <a:t>в.)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Н. Е. Кутейникова. – Текст : непосредственный  </a:t>
            </a:r>
            <a:r>
              <a:rPr lang="en-US" sz="1400" dirty="0">
                <a:solidFill>
                  <a:srgbClr val="003399"/>
                </a:solidFill>
                <a:latin typeface="Arial" pitchFamily="34" charset="0"/>
                <a:cs typeface="Arial" pitchFamily="34" charset="0"/>
              </a:rPr>
              <a:t>//</a:t>
            </a:r>
            <a:r>
              <a:rPr lang="ru-RU" sz="1400" dirty="0">
                <a:solidFill>
                  <a:srgbClr val="003399"/>
                </a:solidFill>
                <a:latin typeface="Arial" pitchFamily="34" charset="0"/>
                <a:cs typeface="Arial" pitchFamily="34" charset="0"/>
              </a:rPr>
              <a:t> Школьная библиотека. – 2016. - № 8. – С. 72-80.</a:t>
            </a:r>
          </a:p>
        </p:txBody>
      </p:sp>
      <p:graphicFrame>
        <p:nvGraphicFramePr>
          <p:cNvPr id="2" name="Объект 1">
            <a:hlinkClick r:id="" action="ppaction://ole?verb=0"/>
          </p:cNvPr>
          <p:cNvGraphicFramePr>
            <a:graphicFrameLocks noChangeAspect="1"/>
          </p:cNvGraphicFramePr>
          <p:nvPr>
            <p:extLst>
              <p:ext uri="{D42A27DB-BD31-4B8C-83A1-F6EECF244321}">
                <p14:modId xmlns:p14="http://schemas.microsoft.com/office/powerpoint/2010/main" val="963008793"/>
              </p:ext>
            </p:extLst>
          </p:nvPr>
        </p:nvGraphicFramePr>
        <p:xfrm>
          <a:off x="1028546" y="4941168"/>
          <a:ext cx="914400" cy="771525"/>
        </p:xfrm>
        <a:graphic>
          <a:graphicData uri="http://schemas.openxmlformats.org/presentationml/2006/ole">
            <mc:AlternateContent xmlns:mc="http://schemas.openxmlformats.org/markup-compatibility/2006">
              <mc:Choice xmlns:v="urn:schemas-microsoft-com:vml" Requires="v">
                <p:oleObj spid="_x0000_s2080" name="Acrobat Document" showAsIcon="1" r:id="rId5" imgW="914400" imgH="771480" progId="AcroExch.Document.DC">
                  <p:embed/>
                </p:oleObj>
              </mc:Choice>
              <mc:Fallback>
                <p:oleObj name="Acrobat Document" showAsIcon="1" r:id="rId5" imgW="914400" imgH="771480" progId="AcroExch.Document.DC">
                  <p:embed/>
                  <p:pic>
                    <p:nvPicPr>
                      <p:cNvPr id="0" name=""/>
                      <p:cNvPicPr/>
                      <p:nvPr/>
                    </p:nvPicPr>
                    <p:blipFill>
                      <a:blip r:embed="rId6"/>
                      <a:stretch>
                        <a:fillRect/>
                      </a:stretch>
                    </p:blipFill>
                    <p:spPr>
                      <a:xfrm>
                        <a:off x="1028546" y="4941168"/>
                        <a:ext cx="914400" cy="771525"/>
                      </a:xfrm>
                      <a:prstGeom prst="rect">
                        <a:avLst/>
                      </a:prstGeom>
                    </p:spPr>
                  </p:pic>
                </p:oleObj>
              </mc:Fallback>
            </mc:AlternateContent>
          </a:graphicData>
        </a:graphic>
      </p:graphicFrame>
    </p:spTree>
    <p:extLst>
      <p:ext uri="{BB962C8B-B14F-4D97-AF65-F5344CB8AC3E}">
        <p14:creationId xmlns:p14="http://schemas.microsoft.com/office/powerpoint/2010/main" val="5825063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Книжная рамка.jpg"/>
          <p:cNvPicPr>
            <a:picLocks noChangeAspect="1"/>
          </p:cNvPicPr>
          <p:nvPr/>
        </p:nvPicPr>
        <p:blipFill>
          <a:blip r:embed="rId2" cstate="print">
            <a:clrChange>
              <a:clrFrom>
                <a:srgbClr val="FFFFFF"/>
              </a:clrFrom>
              <a:clrTo>
                <a:srgbClr val="FFFFFF">
                  <a:alpha val="0"/>
                </a:srgbClr>
              </a:clrTo>
            </a:clrChange>
          </a:blip>
          <a:stretch>
            <a:fillRect/>
          </a:stretch>
        </p:blipFill>
        <p:spPr>
          <a:xfrm rot="5400000">
            <a:off x="1164270" y="-768729"/>
            <a:ext cx="6858001" cy="8395460"/>
          </a:xfrm>
          <a:prstGeom prst="rect">
            <a:avLst/>
          </a:prstGeom>
        </p:spPr>
      </p:pic>
      <p:sp>
        <p:nvSpPr>
          <p:cNvPr id="3" name="Прямоугольник 2"/>
          <p:cNvSpPr/>
          <p:nvPr/>
        </p:nvSpPr>
        <p:spPr>
          <a:xfrm>
            <a:off x="1043608" y="1124744"/>
            <a:ext cx="7056784" cy="3477875"/>
          </a:xfrm>
          <a:prstGeom prst="rect">
            <a:avLst/>
          </a:prstGeom>
          <a:solidFill>
            <a:srgbClr val="FFFFCC">
              <a:alpha val="17000"/>
            </a:srgbClr>
          </a:solidFill>
        </p:spPr>
        <p:txBody>
          <a:bodyPr wrap="square">
            <a:spAutoFit/>
          </a:bodyPr>
          <a:lstStyle/>
          <a:p>
            <a:pPr algn="ctr"/>
            <a:r>
              <a:rPr lang="ru-RU" sz="1600" dirty="0">
                <a:solidFill>
                  <a:srgbClr val="003399"/>
                </a:solidFill>
                <a:latin typeface="Arial" pitchFamily="34" charset="0"/>
                <a:cs typeface="Arial" pitchFamily="34" charset="0"/>
              </a:rPr>
              <a:t>Электронное издание</a:t>
            </a:r>
          </a:p>
          <a:p>
            <a:endParaRPr lang="ru-RU" dirty="0">
              <a:solidFill>
                <a:srgbClr val="003399"/>
              </a:solidFill>
              <a:latin typeface="Arial" pitchFamily="34" charset="0"/>
              <a:cs typeface="Arial" pitchFamily="34" charset="0"/>
            </a:endParaRPr>
          </a:p>
          <a:p>
            <a:endParaRPr lang="ru-RU" dirty="0">
              <a:solidFill>
                <a:srgbClr val="003399"/>
              </a:solidFill>
              <a:latin typeface="Arial" pitchFamily="34" charset="0"/>
              <a:cs typeface="Arial" pitchFamily="34" charset="0"/>
            </a:endParaRPr>
          </a:p>
          <a:p>
            <a:pPr algn="ctr"/>
            <a:r>
              <a:rPr lang="ru-RU" sz="1600" b="1" dirty="0">
                <a:solidFill>
                  <a:srgbClr val="003399"/>
                </a:solidFill>
                <a:latin typeface="Arial" pitchFamily="34" charset="0"/>
                <a:cs typeface="Arial" pitchFamily="34" charset="0"/>
              </a:rPr>
              <a:t>«Интерес к книге: как его пробудить?»</a:t>
            </a:r>
          </a:p>
          <a:p>
            <a:pPr algn="ctr"/>
            <a:r>
              <a:rPr lang="ru-RU" sz="1600" dirty="0">
                <a:solidFill>
                  <a:srgbClr val="003399"/>
                </a:solidFill>
                <a:latin typeface="Arial" pitchFamily="34" charset="0"/>
                <a:cs typeface="Arial" pitchFamily="34" charset="0"/>
              </a:rPr>
              <a:t>Виртуальная выставка-презентация</a:t>
            </a:r>
          </a:p>
          <a:p>
            <a:pPr algn="ctr"/>
            <a:endParaRPr lang="ru-RU" dirty="0">
              <a:solidFill>
                <a:srgbClr val="003399"/>
              </a:solidFill>
              <a:latin typeface="Arial" pitchFamily="34" charset="0"/>
              <a:cs typeface="Arial" pitchFamily="34" charset="0"/>
            </a:endParaRPr>
          </a:p>
          <a:p>
            <a:pPr algn="ctr"/>
            <a:r>
              <a:rPr lang="ru-RU" sz="1600" dirty="0">
                <a:solidFill>
                  <a:srgbClr val="003399"/>
                </a:solidFill>
                <a:latin typeface="Arial" pitchFamily="34" charset="0"/>
                <a:cs typeface="Arial" pitchFamily="34" charset="0"/>
              </a:rPr>
              <a:t>Составитель</a:t>
            </a:r>
          </a:p>
          <a:p>
            <a:pPr algn="ctr"/>
            <a:r>
              <a:rPr lang="ru-RU" sz="1600" dirty="0">
                <a:solidFill>
                  <a:srgbClr val="003399"/>
                </a:solidFill>
                <a:latin typeface="Arial" pitchFamily="34" charset="0"/>
                <a:cs typeface="Arial" pitchFamily="34" charset="0"/>
              </a:rPr>
              <a:t>Татьяна Николаевна Палатова,</a:t>
            </a:r>
          </a:p>
          <a:p>
            <a:pPr algn="ctr"/>
            <a:r>
              <a:rPr lang="ru-RU" sz="1600" dirty="0">
                <a:solidFill>
                  <a:srgbClr val="003399"/>
                </a:solidFill>
                <a:latin typeface="Arial" pitchFamily="34" charset="0"/>
                <a:cs typeface="Arial" pitchFamily="34" charset="0"/>
              </a:rPr>
              <a:t>заведующая библиотекой МБОУ ДПО «НМЦ»</a:t>
            </a:r>
          </a:p>
          <a:p>
            <a:pPr algn="ctr"/>
            <a:endParaRPr lang="ru-RU" sz="1600" dirty="0">
              <a:solidFill>
                <a:srgbClr val="003399"/>
              </a:solidFill>
              <a:latin typeface="Arial" pitchFamily="34" charset="0"/>
              <a:cs typeface="Arial" pitchFamily="34" charset="0"/>
            </a:endParaRPr>
          </a:p>
          <a:p>
            <a:r>
              <a:rPr lang="ru-RU" dirty="0">
                <a:solidFill>
                  <a:srgbClr val="003399"/>
                </a:solidFill>
                <a:latin typeface="Arial" pitchFamily="34" charset="0"/>
                <a:cs typeface="Arial" pitchFamily="34" charset="0"/>
              </a:rPr>
              <a:t>	</a:t>
            </a:r>
            <a:r>
              <a:rPr lang="ru-RU" sz="1600" dirty="0">
                <a:solidFill>
                  <a:srgbClr val="003399"/>
                </a:solidFill>
                <a:latin typeface="Arial" pitchFamily="34" charset="0"/>
                <a:cs typeface="Arial" pitchFamily="34" charset="0"/>
              </a:rPr>
              <a:t>Интерес к книге: как его пробудить?</a:t>
            </a:r>
            <a:r>
              <a:rPr lang="en-US" sz="1600" dirty="0">
                <a:solidFill>
                  <a:srgbClr val="003399"/>
                </a:solidFill>
                <a:latin typeface="Arial" pitchFamily="34" charset="0"/>
                <a:cs typeface="Arial" pitchFamily="34" charset="0"/>
              </a:rPr>
              <a:t>] </a:t>
            </a:r>
            <a:r>
              <a:rPr lang="ru-RU" sz="1600" dirty="0">
                <a:solidFill>
                  <a:srgbClr val="003399"/>
                </a:solidFill>
                <a:latin typeface="Arial" pitchFamily="34" charset="0"/>
                <a:cs typeface="Arial" pitchFamily="34" charset="0"/>
              </a:rPr>
              <a:t>: </a:t>
            </a:r>
            <a:r>
              <a:rPr lang="en-US" sz="1600" dirty="0">
                <a:solidFill>
                  <a:srgbClr val="003399"/>
                </a:solidFill>
                <a:latin typeface="Arial" pitchFamily="34" charset="0"/>
                <a:cs typeface="Arial" pitchFamily="34" charset="0"/>
              </a:rPr>
              <a:t>[</a:t>
            </a:r>
            <a:r>
              <a:rPr lang="ru-RU" sz="1600" dirty="0">
                <a:solidFill>
                  <a:srgbClr val="003399"/>
                </a:solidFill>
                <a:latin typeface="Arial" pitchFamily="34" charset="0"/>
                <a:cs typeface="Arial" pitchFamily="34" charset="0"/>
              </a:rPr>
              <a:t>презентация</a:t>
            </a:r>
            <a:r>
              <a:rPr lang="en-US" sz="1600" dirty="0">
                <a:solidFill>
                  <a:srgbClr val="003399"/>
                </a:solidFill>
                <a:latin typeface="Arial" pitchFamily="34" charset="0"/>
                <a:cs typeface="Arial" pitchFamily="34" charset="0"/>
              </a:rPr>
              <a:t>]</a:t>
            </a:r>
            <a:r>
              <a:rPr lang="ru-RU" sz="1600" dirty="0">
                <a:solidFill>
                  <a:srgbClr val="003399"/>
                </a:solidFill>
                <a:latin typeface="Arial" pitchFamily="34" charset="0"/>
                <a:cs typeface="Arial" pitchFamily="34" charset="0"/>
              </a:rPr>
              <a:t> </a:t>
            </a:r>
            <a:r>
              <a:rPr lang="en-US" sz="1600" dirty="0">
                <a:solidFill>
                  <a:srgbClr val="003399"/>
                </a:solidFill>
                <a:latin typeface="Arial" pitchFamily="34" charset="0"/>
                <a:cs typeface="Arial" pitchFamily="34" charset="0"/>
              </a:rPr>
              <a:t>/</a:t>
            </a:r>
            <a:r>
              <a:rPr lang="ru-RU" sz="1600" dirty="0">
                <a:solidFill>
                  <a:srgbClr val="003399"/>
                </a:solidFill>
                <a:latin typeface="Arial" pitchFamily="34" charset="0"/>
                <a:cs typeface="Arial" pitchFamily="34" charset="0"/>
              </a:rPr>
              <a:t> </a:t>
            </a:r>
          </a:p>
          <a:p>
            <a:r>
              <a:rPr lang="ru-RU" sz="1600" dirty="0">
                <a:solidFill>
                  <a:srgbClr val="003399"/>
                </a:solidFill>
                <a:latin typeface="Arial" pitchFamily="34" charset="0"/>
                <a:cs typeface="Arial" pitchFamily="34" charset="0"/>
              </a:rPr>
              <a:t>составитель Т.Н. Палатова</a:t>
            </a:r>
            <a:r>
              <a:rPr lang="en-US" sz="1600" dirty="0">
                <a:solidFill>
                  <a:srgbClr val="003399"/>
                </a:solidFill>
                <a:latin typeface="Arial" pitchFamily="34" charset="0"/>
                <a:cs typeface="Arial" pitchFamily="34" charset="0"/>
              </a:rPr>
              <a:t> /</a:t>
            </a:r>
            <a:r>
              <a:rPr lang="ru-RU" sz="1600" dirty="0">
                <a:solidFill>
                  <a:srgbClr val="003399"/>
                </a:solidFill>
                <a:latin typeface="Arial" pitchFamily="34" charset="0"/>
                <a:cs typeface="Arial" pitchFamily="34" charset="0"/>
              </a:rPr>
              <a:t> МБОУ ДПО «НМЦ». - </a:t>
            </a:r>
            <a:r>
              <a:rPr lang="en-US" sz="1600" dirty="0">
                <a:solidFill>
                  <a:srgbClr val="003399"/>
                </a:solidFill>
                <a:latin typeface="Arial" pitchFamily="34" charset="0"/>
                <a:cs typeface="Arial" pitchFamily="34" charset="0"/>
              </a:rPr>
              <a:t> </a:t>
            </a:r>
            <a:r>
              <a:rPr lang="ru-RU" sz="1600" dirty="0">
                <a:solidFill>
                  <a:srgbClr val="003399"/>
                </a:solidFill>
                <a:latin typeface="Arial" pitchFamily="34" charset="0"/>
                <a:cs typeface="Arial" pitchFamily="34" charset="0"/>
              </a:rPr>
              <a:t>Текст (визуальный) : электронный. – Ленинск-Кузнецкий, 2019. – 11 с. </a:t>
            </a:r>
          </a:p>
        </p:txBody>
      </p:sp>
    </p:spTree>
    <p:extLst>
      <p:ext uri="{BB962C8B-B14F-4D97-AF65-F5344CB8AC3E}">
        <p14:creationId xmlns:p14="http://schemas.microsoft.com/office/powerpoint/2010/main" val="29136970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theme/theme1.xml><?xml version="1.0" encoding="utf-8"?>
<a:theme xmlns:a="http://schemas.openxmlformats.org/drawingml/2006/main" name="Тема Office">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1139</TotalTime>
  <Words>48</Words>
  <Application>Microsoft Office PowerPoint</Application>
  <PresentationFormat>Экран (4:3)</PresentationFormat>
  <Paragraphs>38</Paragraphs>
  <Slides>11</Slides>
  <Notes>1</Notes>
  <HiddenSlides>0</HiddenSlides>
  <MMClips>0</MMClips>
  <ScaleCrop>false</ScaleCrop>
  <HeadingPairs>
    <vt:vector size="8" baseType="variant">
      <vt:variant>
        <vt:lpstr>Использованные шрифты</vt:lpstr>
      </vt:variant>
      <vt:variant>
        <vt:i4>3</vt:i4>
      </vt:variant>
      <vt:variant>
        <vt:lpstr>Тема</vt:lpstr>
      </vt:variant>
      <vt:variant>
        <vt:i4>1</vt:i4>
      </vt:variant>
      <vt:variant>
        <vt:lpstr>Внедренные серверы OLE</vt:lpstr>
      </vt:variant>
      <vt:variant>
        <vt:i4>2</vt:i4>
      </vt:variant>
      <vt:variant>
        <vt:lpstr>Заголовки слайдов</vt:lpstr>
      </vt:variant>
      <vt:variant>
        <vt:i4>11</vt:i4>
      </vt:variant>
    </vt:vector>
  </HeadingPairs>
  <TitlesOfParts>
    <vt:vector size="17" baseType="lpstr">
      <vt:lpstr>Arial</vt:lpstr>
      <vt:lpstr>Calibri</vt:lpstr>
      <vt:lpstr>FedraSerifAPro-Book</vt:lpstr>
      <vt:lpstr>Тема Office</vt:lpstr>
      <vt:lpstr>Acrobat Document</vt:lpstr>
      <vt:lpstr>Документ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Интерес к книге:  как его пробудить?</dc:title>
  <dc:creator>Ученик 1</dc:creator>
  <cp:lastModifiedBy>finderX</cp:lastModifiedBy>
  <cp:revision>95</cp:revision>
  <dcterms:created xsi:type="dcterms:W3CDTF">2019-12-11T06:12:46Z</dcterms:created>
  <dcterms:modified xsi:type="dcterms:W3CDTF">2020-01-27T07:11:38Z</dcterms:modified>
</cp:coreProperties>
</file>