
<file path=[Content_Types].xml><?xml version="1.0" encoding="utf-8"?>
<Types xmlns="http://schemas.openxmlformats.org/package/2006/content-types">
  <Default Extension="png" ContentType="image/png"/>
  <Default Extension="jpeg" ContentType="image/jpeg"/>
  <Default Extension="m4a" ContentType="audio/mp4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7"/>
  </p:notesMasterIdLst>
  <p:sldIdLst>
    <p:sldId id="259" r:id="rId2"/>
    <p:sldId id="286" r:id="rId3"/>
    <p:sldId id="265" r:id="rId4"/>
    <p:sldId id="287" r:id="rId5"/>
    <p:sldId id="266" r:id="rId6"/>
    <p:sldId id="267" r:id="rId7"/>
    <p:sldId id="270" r:id="rId8"/>
    <p:sldId id="261" r:id="rId9"/>
    <p:sldId id="273" r:id="rId10"/>
    <p:sldId id="272" r:id="rId11"/>
    <p:sldId id="289" r:id="rId12"/>
    <p:sldId id="288" r:id="rId13"/>
    <p:sldId id="293" r:id="rId14"/>
    <p:sldId id="290" r:id="rId15"/>
    <p:sldId id="291" r:id="rId16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1E4AEA4-8DFA-4A89-87EB-49C32662AFE0}" styleName="Средний стиль 2 - акцент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99" d="100"/>
          <a:sy n="99" d="100"/>
        </p:scale>
        <p:origin x="324" y="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615D457-20D2-444D-BB68-F683DA7F6F7A}" type="datetimeFigureOut">
              <a:rPr lang="ru-RU" smtClean="0"/>
              <a:pPr/>
              <a:t>15.12.2016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CF2F378-4CE7-48F1-93F6-4EF435613BA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4560976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F3D52EB-CF50-48EE-99A4-8EF9C62D299A}" type="slidenum">
              <a:rPr lang="ru-RU" smtClean="0"/>
              <a:pPr/>
              <a:t>8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739062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3" name="Rectangle 12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Oval 13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473795" y="5052545"/>
            <a:ext cx="5637010" cy="882119"/>
          </a:xfrm>
        </p:spPr>
        <p:txBody>
          <a:bodyPr>
            <a:normAutofit/>
          </a:bodyPr>
          <a:lstStyle>
            <a:lvl1pPr marL="0" indent="0" algn="l">
              <a:buNone/>
              <a:defRPr sz="220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D74129-3C70-43B7-B1D0-1A6FF22AE391}" type="datetimeFigureOut">
              <a:rPr lang="ru-RU" smtClean="0"/>
              <a:pPr/>
              <a:t>15.12.2016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48C4B9-2C73-4672-BDC3-46E6F9EC604D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17581" y="3132290"/>
            <a:ext cx="7175351" cy="1793167"/>
          </a:xfrm>
          <a:effectLst/>
        </p:spPr>
        <p:txBody>
          <a:bodyPr>
            <a:noAutofit/>
          </a:bodyPr>
          <a:lstStyle>
            <a:lvl1pPr marL="640080" indent="-457200" algn="l">
              <a:defRPr sz="54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D74129-3C70-43B7-B1D0-1A6FF22AE391}" type="datetimeFigureOut">
              <a:rPr lang="ru-RU" smtClean="0"/>
              <a:pPr/>
              <a:t>15.12.2016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48C4B9-2C73-4672-BDC3-46E6F9EC604D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10" name="Content Placeholder 9"/>
          <p:cNvSpPr>
            <a:spLocks noGrp="1"/>
          </p:cNvSpPr>
          <p:nvPr>
            <p:ph sz="quarter" idx="13"/>
          </p:nvPr>
        </p:nvSpPr>
        <p:spPr>
          <a:xfrm>
            <a:off x="1143000" y="731520"/>
            <a:ext cx="6400800" cy="347472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33195" y="2172648"/>
            <a:ext cx="5966666" cy="2423346"/>
          </a:xfrm>
          <a:effectLst/>
        </p:spPr>
        <p:txBody>
          <a:bodyPr anchor="b"/>
          <a:lstStyle>
            <a:lvl1pPr algn="r">
              <a:defRPr sz="4600" b="1" cap="none" baseline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22438" y="4607511"/>
            <a:ext cx="5970494" cy="835460"/>
          </a:xfrm>
        </p:spPr>
        <p:txBody>
          <a:bodyPr anchor="t"/>
          <a:lstStyle>
            <a:lvl1pPr marL="0" indent="0" algn="r">
              <a:buNone/>
              <a:defRPr sz="20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D74129-3C70-43B7-B1D0-1A6FF22AE391}" type="datetimeFigureOut">
              <a:rPr lang="ru-RU" smtClean="0"/>
              <a:pPr/>
              <a:t>15.12.2016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48C4B9-2C73-4672-BDC3-46E6F9EC604D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D74129-3C70-43B7-B1D0-1A6FF22AE391}" type="datetimeFigureOut">
              <a:rPr lang="ru-RU" smtClean="0"/>
              <a:pPr/>
              <a:t>15.12.2016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48C4B9-2C73-4672-BDC3-46E6F9EC604D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1142999" y="731519"/>
            <a:ext cx="3346704" cy="347472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731520"/>
            <a:ext cx="3346704" cy="347472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56447" y="1400327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7302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ctr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None/>
            </a:pPr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1399032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D74129-3C70-43B7-B1D0-1A6FF22AE391}" type="datetimeFigureOut">
              <a:rPr lang="ru-RU" smtClean="0"/>
              <a:pPr/>
              <a:t>15.12.2016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48C4B9-2C73-4672-BDC3-46E6F9EC604D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D74129-3C70-43B7-B1D0-1A6FF22AE391}" type="datetimeFigureOut">
              <a:rPr lang="ru-RU" smtClean="0"/>
              <a:pPr/>
              <a:t>15.12.2016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48C4B9-2C73-4672-BDC3-46E6F9EC604D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D74129-3C70-43B7-B1D0-1A6FF22AE391}" type="datetimeFigureOut">
              <a:rPr lang="ru-RU" smtClean="0"/>
              <a:pPr/>
              <a:t>15.12.2016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48C4B9-2C73-4672-BDC3-46E6F9EC604D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095" y="2209800"/>
            <a:ext cx="3636085" cy="1258493"/>
          </a:xfrm>
          <a:effectLst/>
        </p:spPr>
        <p:txBody>
          <a:bodyPr anchor="b">
            <a:noAutofit/>
          </a:bodyPr>
          <a:lstStyle>
            <a:lvl1pPr marL="228600" indent="-228600" algn="l">
              <a:defRPr sz="2800" b="1">
                <a:effectLst/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93515" y="731520"/>
            <a:ext cx="4017085" cy="4894730"/>
          </a:xfrm>
        </p:spPr>
        <p:txBody>
          <a:bodyPr anchor="ctr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4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75765" y="3497802"/>
            <a:ext cx="3388660" cy="213951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D74129-3C70-43B7-B1D0-1A6FF22AE391}" type="datetimeFigureOut">
              <a:rPr lang="ru-RU" smtClean="0"/>
              <a:pPr/>
              <a:t>15.12.2016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48C4B9-2C73-4672-BDC3-46E6F9EC604D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ectangle 8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" name="Rectangle 9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Oval 10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475175" y="1143000"/>
            <a:ext cx="4114800" cy="3127806"/>
          </a:xfrm>
          <a:prstGeom prst="roundRect">
            <a:avLst>
              <a:gd name="adj" fmla="val 4230"/>
            </a:avLst>
          </a:prstGeom>
          <a:solidFill>
            <a:schemeClr val="bg2">
              <a:lumMod val="90000"/>
            </a:schemeClr>
          </a:solidFill>
          <a:effectLst>
            <a:reflection blurRad="4350" stA="23000" endA="300" endPos="28000" dir="5400000" sy="-100000" algn="bl" rotWithShape="0"/>
          </a:effectLst>
          <a:scene3d>
            <a:camera prst="perspectiveContrastingLeftFacing" fov="1800000">
              <a:rot lat="300000" lon="2100000" rev="0"/>
            </a:camera>
            <a:lightRig rig="balanced" dir="t"/>
          </a:scene3d>
          <a:sp3d>
            <a:bevelT w="50800" h="50800"/>
          </a:sp3d>
        </p:spPr>
        <p:txBody>
          <a:bodyPr>
            <a:normAutofit/>
            <a:flatTx/>
          </a:bodyPr>
          <a:lstStyle>
            <a:lvl1pPr marL="0" indent="0" algn="ctr">
              <a:buNone/>
              <a:defRPr sz="20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77887" y="1010486"/>
            <a:ext cx="3694114" cy="2163020"/>
          </a:xfrm>
        </p:spPr>
        <p:txBody>
          <a:bodyPr anchor="b"/>
          <a:lstStyle>
            <a:lvl1pPr marL="182880" indent="-182880">
              <a:buFont typeface="Georgia" pitchFamily="18" charset="0"/>
              <a:buChar char="*"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D74129-3C70-43B7-B1D0-1A6FF22AE391}" type="datetimeFigureOut">
              <a:rPr lang="ru-RU" smtClean="0"/>
              <a:pPr/>
              <a:t>15.12.2016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48C4B9-2C73-4672-BDC3-46E6F9EC604D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7268" y="4464421"/>
            <a:ext cx="6383538" cy="1143000"/>
          </a:xfrm>
        </p:spPr>
        <p:txBody>
          <a:bodyPr anchor="b">
            <a:noAutofit/>
          </a:bodyPr>
          <a:lstStyle>
            <a:lvl1pPr algn="l">
              <a:defRPr sz="4600" b="1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905000" y="731519"/>
            <a:ext cx="6400800" cy="3474720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D74129-3C70-43B7-B1D0-1A6FF22AE391}" type="datetimeFigureOut">
              <a:rPr lang="ru-RU" smtClean="0"/>
              <a:pPr/>
              <a:t>15.12.2016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48C4B9-2C73-4672-BDC3-46E6F9EC604D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1153758" y="376517"/>
            <a:ext cx="2057400" cy="5238339"/>
          </a:xfrm>
          <a:effectLst/>
        </p:spPr>
        <p:txBody>
          <a:bodyPr vert="eaVert"/>
          <a:lstStyle>
            <a:lvl1pPr algn="l">
              <a:defRPr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324113" y="731519"/>
            <a:ext cx="4829287" cy="4894729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D74129-3C70-43B7-B1D0-1A6FF22AE391}" type="datetimeFigureOut">
              <a:rPr lang="ru-RU" smtClean="0"/>
              <a:pPr/>
              <a:t>15.12.2016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48C4B9-2C73-4672-BDC3-46E6F9EC604D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clipArtAndTx">
  <p:cSld name="Заголовок, картинка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Картинка 2"/>
          <p:cNvSpPr>
            <a:spLocks noGrp="1"/>
          </p:cNvSpPr>
          <p:nvPr>
            <p:ph type="clipArt"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/>
          <a:p>
            <a:pPr lvl="0"/>
            <a:endParaRPr lang="ru-RU" noProof="0" smtClean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17F3792-33C2-49E1-B4CB-7737EE612792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8359943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5105400"/>
            <a:ext cx="9144000" cy="175260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51054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3768304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6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793289" y="4372168"/>
            <a:ext cx="6512511" cy="1143000"/>
          </a:xfrm>
          <a:prstGeom prst="rect">
            <a:avLst/>
          </a:prstGeom>
          <a:effectLst/>
        </p:spPr>
        <p:txBody>
          <a:bodyPr vert="horz" lIns="91440" tIns="45720" rIns="91440" bIns="45720" rtlCol="0" anchor="t" anchorCtr="0">
            <a:no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2260"/>
            <a:ext cx="6400800" cy="347472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172200" y="6172200"/>
            <a:ext cx="2514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4BD74129-3C70-43B7-B1D0-1A6FF22AE391}" type="datetimeFigureOut">
              <a:rPr lang="ru-RU" smtClean="0"/>
              <a:pPr/>
              <a:t>15.12.2016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57199" y="6172200"/>
            <a:ext cx="335280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810000" y="6172200"/>
            <a:ext cx="1828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6E48C4B9-2C73-4672-BDC3-46E6F9EC604D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</p:sldLayoutIdLst>
  <p:timing>
    <p:tnLst>
      <p:par>
        <p:cTn id="1" dur="indefinite" restart="never" nodeType="tmRoot"/>
      </p:par>
    </p:tnLst>
  </p:timing>
  <p:txStyles>
    <p:titleStyle>
      <a:lvl1pPr marL="320040" indent="-320040" algn="r" defTabSz="914400" rtl="0" eaLnBrk="1" latinLnBrk="0" hangingPunct="1">
        <a:spcBef>
          <a:spcPct val="0"/>
        </a:spcBef>
        <a:buClr>
          <a:schemeClr val="accent6">
            <a:lumMod val="75000"/>
          </a:schemeClr>
        </a:buClr>
        <a:buSzPct val="128000"/>
        <a:buFont typeface="Georgia" pitchFamily="18" charset="0"/>
        <a:buChar char="*"/>
        <a:defRPr sz="4600" b="1" i="0" kern="1200">
          <a:gradFill>
            <a:gsLst>
              <a:gs pos="0">
                <a:schemeClr val="tx1"/>
              </a:gs>
              <a:gs pos="40000">
                <a:schemeClr val="tx1">
                  <a:lumMod val="75000"/>
                  <a:lumOff val="25000"/>
                </a:schemeClr>
              </a:gs>
              <a:gs pos="100000">
                <a:schemeClr val="tx2">
                  <a:alpha val="65000"/>
                </a:schemeClr>
              </a:gs>
            </a:gsLst>
            <a:lin ang="5400000" scaled="0"/>
          </a:gradFill>
          <a:effectLst>
            <a:reflection blurRad="6350" stA="55000" endA="300" endPos="45500" dir="5400000" sy="-100000" algn="bl" rotWithShape="0"/>
          </a:effectLst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286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54864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0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822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09728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138988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66420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1965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22860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2587752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2.xml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microsoft.com/office/2007/relationships/media" Target="../media/media2.m4a"/><Relationship Id="rId7" Type="http://schemas.openxmlformats.org/officeDocument/2006/relationships/image" Target="../media/image5.jpeg"/><Relationship Id="rId2" Type="http://schemas.openxmlformats.org/officeDocument/2006/relationships/audio" Target="../media/media1.m4a"/><Relationship Id="rId1" Type="http://schemas.microsoft.com/office/2007/relationships/media" Target="../media/media1.m4a"/><Relationship Id="rId6" Type="http://schemas.openxmlformats.org/officeDocument/2006/relationships/notesSlide" Target="../notesSlides/notesSlide1.xml"/><Relationship Id="rId5" Type="http://schemas.openxmlformats.org/officeDocument/2006/relationships/slideLayout" Target="../slideLayouts/slideLayout2.xml"/><Relationship Id="rId4" Type="http://schemas.openxmlformats.org/officeDocument/2006/relationships/audio" Target="../media/media2.m4a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1.jpeg"/><Relationship Id="rId5" Type="http://schemas.openxmlformats.org/officeDocument/2006/relationships/image" Target="../media/image10.jpeg"/><Relationship Id="rId4" Type="http://schemas.openxmlformats.org/officeDocument/2006/relationships/image" Target="../media/image9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4.jpeg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6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 descr="6432.jpg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-1" y="0"/>
            <a:ext cx="9144001" cy="6858000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1475656" y="5373216"/>
            <a:ext cx="7920880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Спирина Татьяна Геннадьевна, учитель музыки,</a:t>
            </a:r>
          </a:p>
          <a:p>
            <a:r>
              <a:rPr lang="ru-RU" b="1" dirty="0" err="1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Едакина</a:t>
            </a:r>
            <a:r>
              <a:rPr lang="ru-RU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 Наталья Петровна, учитель изобразительного искусства, </a:t>
            </a:r>
            <a:r>
              <a:rPr lang="ru-RU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 </a:t>
            </a:r>
            <a:endParaRPr lang="ru-RU" b="1" dirty="0" smtClean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  <a:p>
            <a:r>
              <a:rPr lang="ru-RU" b="1" dirty="0" err="1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Задкова</a:t>
            </a:r>
            <a:r>
              <a:rPr lang="ru-RU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 Светлана Александровна, учитель литературы      </a:t>
            </a:r>
          </a:p>
          <a:p>
            <a:r>
              <a:rPr lang="ru-RU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МБОУ ООШ №3</a:t>
            </a:r>
          </a:p>
          <a:p>
            <a:endParaRPr lang="ru-RU" b="1" dirty="0" smtClean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  <a:p>
            <a:endParaRPr lang="ru-RU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5" name="Rectangle 2"/>
          <p:cNvSpPr txBox="1">
            <a:spLocks noChangeArrowheads="1"/>
          </p:cNvSpPr>
          <p:nvPr/>
        </p:nvSpPr>
        <p:spPr>
          <a:xfrm>
            <a:off x="611560" y="404665"/>
            <a:ext cx="8147050" cy="432047"/>
          </a:xfrm>
          <a:prstGeom prst="rect">
            <a:avLst/>
          </a:prstGeom>
          <a:effectLst/>
        </p:spPr>
        <p:txBody>
          <a:bodyPr vert="horz" lIns="91440" tIns="45720" rIns="91440" bIns="45720" rtlCol="0" anchor="t" anchorCtr="0">
            <a:noAutofit/>
          </a:bodyPr>
          <a:lstStyle>
            <a:lvl1pPr marL="640080" indent="-457200" algn="l" defTabSz="914400" rtl="0" eaLnBrk="1" latinLnBrk="0" hangingPunct="1">
              <a:spcBef>
                <a:spcPct val="0"/>
              </a:spcBef>
              <a:buClr>
                <a:schemeClr val="accent6">
                  <a:lumMod val="75000"/>
                </a:schemeClr>
              </a:buClr>
              <a:buSzPct val="128000"/>
              <a:buFont typeface="Georgia" pitchFamily="18" charset="0"/>
              <a:buChar char="*"/>
              <a:defRPr sz="5400" b="1" i="0" kern="120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>
                  <a:reflection blurRad="6350" stA="55000" endA="300" endPos="45500" dir="5400000" sy="-100000" algn="bl" rotWithShape="0"/>
                </a:effectLst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marL="0" indent="0" algn="ctr">
              <a:buFont typeface="Georgia" pitchFamily="18" charset="0"/>
              <a:buNone/>
            </a:pPr>
            <a:r>
              <a:rPr lang="ru-RU" sz="4400" i="1" dirty="0" smtClean="0">
                <a:solidFill>
                  <a:schemeClr val="tx1"/>
                </a:solidFill>
              </a:rPr>
              <a:t>Средства  художественной  выразительности</a:t>
            </a:r>
          </a:p>
          <a:p>
            <a:pPr marL="0" indent="0" algn="ctr">
              <a:buFont typeface="Georgia" pitchFamily="18" charset="0"/>
              <a:buNone/>
            </a:pPr>
            <a:r>
              <a:rPr lang="ru-RU" sz="4400" i="1" dirty="0" smtClean="0">
                <a:solidFill>
                  <a:schemeClr val="tx1"/>
                </a:solidFill>
              </a:rPr>
              <a:t>в искусстве</a:t>
            </a:r>
            <a:endParaRPr lang="ru-RU" sz="3600" i="1" dirty="0" smtClean="0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 descr="6432.jpg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-1" y="0"/>
            <a:ext cx="9144001" cy="6858000"/>
          </a:xfrm>
          <a:prstGeom prst="rect">
            <a:avLst/>
          </a:prstGeom>
        </p:spPr>
      </p:pic>
      <p:sp>
        <p:nvSpPr>
          <p:cNvPr id="3" name="Прямоугольник 2"/>
          <p:cNvSpPr/>
          <p:nvPr/>
        </p:nvSpPr>
        <p:spPr>
          <a:xfrm>
            <a:off x="1115616" y="260648"/>
            <a:ext cx="6768752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4800" b="1" i="1" dirty="0" smtClean="0"/>
              <a:t>Зачем человеку ИСКУССТВО?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03648" y="332656"/>
            <a:ext cx="5966666" cy="752296"/>
          </a:xfrm>
        </p:spPr>
        <p:txBody>
          <a:bodyPr/>
          <a:lstStyle/>
          <a:p>
            <a:r>
              <a:rPr lang="ru-RU" dirty="0" smtClean="0">
                <a:solidFill>
                  <a:srgbClr val="0070C0"/>
                </a:solidFill>
              </a:rPr>
              <a:t>Виды искусства</a:t>
            </a:r>
            <a:endParaRPr lang="ru-RU" dirty="0">
              <a:solidFill>
                <a:srgbClr val="0070C0"/>
              </a:solidFill>
            </a:endParaRP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1979712" y="1340768"/>
            <a:ext cx="5544616" cy="3670155"/>
          </a:xfrm>
        </p:spPr>
        <p:txBody>
          <a:bodyPr>
            <a:noAutofit/>
          </a:bodyPr>
          <a:lstStyle/>
          <a:p>
            <a:pPr algn="l"/>
            <a:r>
              <a:rPr lang="ru-RU" sz="4400" b="1" dirty="0" smtClean="0"/>
              <a:t>Цвет (?)</a:t>
            </a:r>
          </a:p>
          <a:p>
            <a:pPr algn="l"/>
            <a:r>
              <a:rPr lang="ru-RU" sz="4400" b="1" dirty="0" smtClean="0"/>
              <a:t>Звук (?)</a:t>
            </a:r>
          </a:p>
          <a:p>
            <a:pPr algn="l"/>
            <a:r>
              <a:rPr lang="ru-RU" sz="4400" b="1" dirty="0" smtClean="0"/>
              <a:t>Движение(?)</a:t>
            </a:r>
          </a:p>
          <a:p>
            <a:pPr algn="l"/>
            <a:r>
              <a:rPr lang="ru-RU" sz="4400" b="1" dirty="0" smtClean="0"/>
              <a:t>Форма(?)</a:t>
            </a:r>
          </a:p>
          <a:p>
            <a:pPr algn="l"/>
            <a:r>
              <a:rPr lang="ru-RU" sz="4400" b="1" dirty="0" smtClean="0"/>
              <a:t>Слово</a:t>
            </a:r>
            <a:r>
              <a:rPr lang="ru-RU" sz="4400" b="1" dirty="0"/>
              <a:t>(?)</a:t>
            </a:r>
          </a:p>
          <a:p>
            <a:pPr algn="l"/>
            <a:endParaRPr lang="ru-RU" sz="3200" b="1" dirty="0" smtClean="0"/>
          </a:p>
          <a:p>
            <a:pPr algn="l"/>
            <a:endParaRPr lang="ru-RU" sz="3200" b="1" dirty="0"/>
          </a:p>
        </p:txBody>
      </p:sp>
    </p:spTree>
    <p:extLst>
      <p:ext uri="{BB962C8B-B14F-4D97-AF65-F5344CB8AC3E}">
        <p14:creationId xmlns:p14="http://schemas.microsoft.com/office/powerpoint/2010/main" val="28040223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Picture 2" descr="G:\к семинару\0031-031-Klassifikatsija-vidov-iskusstva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37135001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8" name="Picture 4" descr="http://sschool8.narod.ru/Cities/Egina/21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23528" y="471905"/>
            <a:ext cx="8402981" cy="560198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0554406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2195736" y="692696"/>
            <a:ext cx="5328592" cy="5400600"/>
          </a:xfrm>
        </p:spPr>
        <p:txBody>
          <a:bodyPr>
            <a:normAutofit/>
          </a:bodyPr>
          <a:lstStyle/>
          <a:p>
            <a:pPr marL="457200" indent="-457200" algn="l">
              <a:buAutoNum type="arabicPeriod"/>
            </a:pPr>
            <a:r>
              <a:rPr lang="ru-RU" sz="3200" dirty="0" smtClean="0"/>
              <a:t>Дом</a:t>
            </a:r>
          </a:p>
          <a:p>
            <a:pPr marL="457200" indent="-457200" algn="l">
              <a:buAutoNum type="arabicPeriod"/>
            </a:pPr>
            <a:r>
              <a:rPr lang="ru-RU" sz="3200" dirty="0" smtClean="0"/>
              <a:t>Дерево</a:t>
            </a:r>
          </a:p>
          <a:p>
            <a:pPr marL="457200" indent="-457200" algn="l">
              <a:buAutoNum type="arabicPeriod"/>
            </a:pPr>
            <a:r>
              <a:rPr lang="ru-RU" sz="3200" dirty="0" smtClean="0"/>
              <a:t>Человек</a:t>
            </a:r>
          </a:p>
          <a:p>
            <a:pPr marL="457200" indent="-457200" algn="l">
              <a:buAutoNum type="arabicPeriod"/>
            </a:pPr>
            <a:r>
              <a:rPr lang="ru-RU" sz="3200" dirty="0" smtClean="0"/>
              <a:t>Птица</a:t>
            </a:r>
          </a:p>
          <a:p>
            <a:pPr marL="457200" indent="-457200" algn="l">
              <a:buAutoNum type="arabicPeriod"/>
            </a:pPr>
            <a:r>
              <a:rPr lang="ru-RU" sz="3200" dirty="0" smtClean="0"/>
              <a:t>Цветы</a:t>
            </a:r>
          </a:p>
          <a:p>
            <a:pPr marL="457200" indent="-457200" algn="l">
              <a:buAutoNum type="arabicPeriod"/>
            </a:pPr>
            <a:r>
              <a:rPr lang="ru-RU" sz="3200" dirty="0" smtClean="0"/>
              <a:t>Дорога</a:t>
            </a:r>
          </a:p>
          <a:p>
            <a:pPr marL="457200" indent="-457200" algn="l">
              <a:buAutoNum type="arabicPeriod"/>
            </a:pPr>
            <a:r>
              <a:rPr lang="ru-RU" sz="3200" dirty="0" smtClean="0"/>
              <a:t>Добавить и закончить работу</a:t>
            </a:r>
          </a:p>
          <a:p>
            <a:pPr marL="457200" indent="-457200" algn="l">
              <a:buAutoNum type="arabicPeriod"/>
            </a:pPr>
            <a:endParaRPr lang="ru-RU" dirty="0" smtClean="0"/>
          </a:p>
          <a:p>
            <a:pPr algn="l"/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22326429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4"/>
          <p:cNvSpPr>
            <a:spLocks noGrp="1" noChangeArrowheads="1"/>
          </p:cNvSpPr>
          <p:nvPr>
            <p:ph type="title"/>
          </p:nvPr>
        </p:nvSpPr>
        <p:spPr>
          <a:xfrm>
            <a:off x="457200" y="274638"/>
            <a:ext cx="8229600" cy="850106"/>
          </a:xfrm>
        </p:spPr>
        <p:txBody>
          <a:bodyPr/>
          <a:lstStyle/>
          <a:p>
            <a:pPr marL="0" indent="0" algn="ctr" eaLnBrk="1" hangingPunct="1">
              <a:buNone/>
            </a:pPr>
            <a:r>
              <a:rPr lang="ru-RU" altLang="ru-RU" dirty="0" smtClean="0">
                <a:solidFill>
                  <a:srgbClr val="0070C0"/>
                </a:solidFill>
              </a:rPr>
              <a:t>Композиция</a:t>
            </a:r>
          </a:p>
        </p:txBody>
      </p:sp>
      <p:sp>
        <p:nvSpPr>
          <p:cNvPr id="4099" name="Rectangle 6"/>
          <p:cNvSpPr>
            <a:spLocks noGrp="1" noChangeArrowheads="1"/>
          </p:cNvSpPr>
          <p:nvPr>
            <p:ph type="body" sz="half" idx="2"/>
          </p:nvPr>
        </p:nvSpPr>
        <p:spPr>
          <a:xfrm>
            <a:off x="5796136" y="2060848"/>
            <a:ext cx="3168650" cy="3344863"/>
          </a:xfrm>
        </p:spPr>
        <p:txBody>
          <a:bodyPr>
            <a:normAutofit fontScale="92500" lnSpcReduction="20000"/>
          </a:bodyPr>
          <a:lstStyle/>
          <a:p>
            <a:pPr marL="45720" indent="0" algn="ctr">
              <a:buNone/>
            </a:pPr>
            <a:r>
              <a:rPr lang="ru-RU" altLang="ru-RU" sz="2400" dirty="0" smtClean="0">
                <a:solidFill>
                  <a:srgbClr val="0070C0"/>
                </a:solidFill>
              </a:rPr>
              <a:t>Композиция -</a:t>
            </a:r>
            <a:r>
              <a:rPr lang="ru-RU" altLang="ru-RU" sz="2400" dirty="0" smtClean="0"/>
              <a:t>это  построение художественного  произведения, обусловленное  его  содержанием, характером,  назначением и во многом определяющее его восприятие.</a:t>
            </a:r>
          </a:p>
        </p:txBody>
      </p:sp>
      <p:pic>
        <p:nvPicPr>
          <p:cNvPr id="4100" name="Picture 7" descr="К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539552" y="1844824"/>
            <a:ext cx="5057964" cy="360040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4101" name="Rectangle 8"/>
          <p:cNvSpPr>
            <a:spLocks noChangeArrowheads="1"/>
          </p:cNvSpPr>
          <p:nvPr/>
        </p:nvSpPr>
        <p:spPr bwMode="auto">
          <a:xfrm>
            <a:off x="1763688" y="5589240"/>
            <a:ext cx="2970212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ru-RU" altLang="ru-RU" dirty="0"/>
              <a:t>К. Петров-Водкин. Яблоки</a:t>
            </a:r>
          </a:p>
        </p:txBody>
      </p:sp>
    </p:spTree>
    <p:extLst>
      <p:ext uri="{BB962C8B-B14F-4D97-AF65-F5344CB8AC3E}">
        <p14:creationId xmlns:p14="http://schemas.microsoft.com/office/powerpoint/2010/main" val="19888235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 descr="скрипка.jpg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0" y="-24"/>
            <a:ext cx="9144000" cy="6859591"/>
          </a:xfrm>
          <a:prstGeom prst="rect">
            <a:avLst/>
          </a:prstGeom>
        </p:spPr>
      </p:pic>
      <p:pic>
        <p:nvPicPr>
          <p:cNvPr id="7" name="вальс Чайковский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8" cstate="print"/>
          <a:stretch>
            <a:fillRect/>
          </a:stretch>
        </p:blipFill>
        <p:spPr>
          <a:xfrm>
            <a:off x="251520" y="5805264"/>
            <a:ext cx="609600" cy="609600"/>
          </a:xfrm>
          <a:prstGeom prst="rect">
            <a:avLst/>
          </a:prstGeom>
        </p:spPr>
      </p:pic>
      <p:pic>
        <p:nvPicPr>
          <p:cNvPr id="8" name="рус.нар.мелодия полянка">
            <a:hlinkClick r:id="" action="ppaction://media"/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8" cstate="print"/>
          <a:stretch>
            <a:fillRect/>
          </a:stretch>
        </p:blipFill>
        <p:spPr>
          <a:xfrm>
            <a:off x="7092280" y="5805264"/>
            <a:ext cx="609600" cy="6096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81699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2" dur="59965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audio>
              <p:cMediaNode vol="80000">
                <p:cTn id="1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8"/>
                </p:tgtEl>
              </p:cMediaNode>
            </p:audio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Rectangle 4"/>
          <p:cNvSpPr>
            <a:spLocks noChangeArrowheads="1"/>
          </p:cNvSpPr>
          <p:nvPr/>
        </p:nvSpPr>
        <p:spPr bwMode="auto">
          <a:xfrm>
            <a:off x="0" y="0"/>
            <a:ext cx="9144000" cy="16160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/>
            <a:r>
              <a:rPr lang="ru-RU" altLang="ru-RU" sz="2000"/>
              <a:t>Ритм  подсказывает  и  природа: сердцебиение  и  пульс  живого  организма, пение  птиц,  движение  морских  волн и  т. п. </a:t>
            </a:r>
          </a:p>
          <a:p>
            <a:pPr algn="ctr" eaLnBrk="1" hangingPunct="1"/>
            <a:r>
              <a:rPr lang="ru-RU" altLang="ru-RU" sz="2000"/>
              <a:t>Такие ритмы понятны всем  людям.  </a:t>
            </a:r>
          </a:p>
          <a:p>
            <a:pPr algn="ctr" eaLnBrk="1" hangingPunct="1"/>
            <a:r>
              <a:rPr lang="ru-RU" altLang="ru-RU" sz="2000"/>
              <a:t>С помощью  ритма  можно  выразить  состояния  покоя  и  безмятежности,  величия  и  стабильности, суетливости  и  испуга.</a:t>
            </a:r>
            <a:r>
              <a:rPr lang="ru-RU" altLang="ru-RU"/>
              <a:t> </a:t>
            </a:r>
          </a:p>
        </p:txBody>
      </p:sp>
      <p:pic>
        <p:nvPicPr>
          <p:cNvPr id="17411" name="Picture 5" descr="морская гладь 2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1700213"/>
            <a:ext cx="5202238" cy="3902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7412" name="Picture 6" descr="сердцебиение 1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627313" y="5711825"/>
            <a:ext cx="1828800" cy="1146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7413" name="Picture 7" descr="морские волны"/>
          <p:cNvPicPr>
            <a:picLocks noChangeAspect="1" noChangeArrowheads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570413" y="3427413"/>
            <a:ext cx="4573587" cy="34305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7414" name="Picture 8" descr="пение-птиц 1"/>
          <p:cNvPicPr>
            <a:picLocks noChangeAspect="1" noChangeArrowheads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227763" y="1628775"/>
            <a:ext cx="2738437" cy="17446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7415" name="Picture 9" descr="пение птиц 2"/>
          <p:cNvPicPr>
            <a:picLocks noChangeAspect="1" noChangeArrowheads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23850" y="5238750"/>
            <a:ext cx="2162175" cy="1619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3548959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4"/>
          <p:cNvSpPr>
            <a:spLocks noChangeArrowheads="1"/>
          </p:cNvSpPr>
          <p:nvPr/>
        </p:nvSpPr>
        <p:spPr bwMode="auto">
          <a:xfrm>
            <a:off x="667012" y="476672"/>
            <a:ext cx="8208912" cy="120032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/>
            <a:r>
              <a:rPr lang="ru-RU" altLang="ru-RU" sz="2400" b="1" u="sng" dirty="0" smtClean="0">
                <a:solidFill>
                  <a:srgbClr val="0070C0"/>
                </a:solidFill>
              </a:rPr>
              <a:t>Ритм</a:t>
            </a:r>
            <a:r>
              <a:rPr lang="ru-RU" altLang="ru-RU" sz="2400" b="1" dirty="0" smtClean="0">
                <a:solidFill>
                  <a:srgbClr val="0070C0"/>
                </a:solidFill>
              </a:rPr>
              <a:t>-упорядоченность, чередование каких-либо элементов, происходящее с определённой последовательностью, частотой.</a:t>
            </a:r>
            <a:endParaRPr lang="ru-RU" altLang="ru-RU" sz="1600" dirty="0"/>
          </a:p>
        </p:txBody>
      </p:sp>
      <p:pic>
        <p:nvPicPr>
          <p:cNvPr id="16387" name="Picture 5" descr="музы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23528" y="1772816"/>
            <a:ext cx="4169552" cy="403244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6389" name="Picture 7" descr="японский танец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716016" y="3789040"/>
            <a:ext cx="3883268" cy="2613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Picture 9" descr="C:\Documents and Settings\L\Рабочий стол\Рисунок6.jpg"/>
          <p:cNvPicPr>
            <a:picLocks noChangeAspect="1" noChangeArrowheads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788024" y="1772816"/>
            <a:ext cx="3698618" cy="17435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6638071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331640" y="476672"/>
            <a:ext cx="6512511" cy="1143000"/>
          </a:xfrm>
        </p:spPr>
        <p:txBody>
          <a:bodyPr/>
          <a:lstStyle/>
          <a:p>
            <a:pPr algn="ctr">
              <a:buNone/>
            </a:pPr>
            <a:r>
              <a:rPr lang="ru-RU" dirty="0" smtClean="0"/>
              <a:t>Сюжет</a:t>
            </a:r>
            <a:endParaRPr lang="ru-RU" dirty="0"/>
          </a:p>
        </p:txBody>
      </p:sp>
      <p:sp>
        <p:nvSpPr>
          <p:cNvPr id="3" name="Rectangle 1"/>
          <p:cNvSpPr>
            <a:spLocks noChangeArrowheads="1"/>
          </p:cNvSpPr>
          <p:nvPr/>
        </p:nvSpPr>
        <p:spPr bwMode="auto">
          <a:xfrm>
            <a:off x="500034" y="1500174"/>
            <a:ext cx="8358246" cy="34163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just" defTabSz="914400" rtl="0" eaLnBrk="1" fontAlgn="base" latinLnBrk="0" hangingPunct="1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itchFamily="2" charset="2"/>
              <a:buChar char="§"/>
              <a:tabLst/>
            </a:pP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система событий в художественном произведении, представленная в определенной связи,  раскрывающая характеры действующих лиц и отношение писателя к изображаемым жизненным  явлениям; последовательность. </a:t>
            </a:r>
          </a:p>
          <a:p>
            <a:pPr marL="0" marR="0" lvl="0" indent="0" algn="just" defTabSz="914400" rtl="0" eaLnBrk="1" fontAlgn="base" latinLnBrk="0" hangingPunct="1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tabLst/>
            </a:pP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Ход событий, составляющий содержание  произведения.</a:t>
            </a:r>
          </a:p>
          <a:p>
            <a:pPr marL="0" marR="0" lvl="0" indent="0" algn="r" defTabSz="914400" rtl="0" eaLnBrk="1" fontAlgn="base" latinLnBrk="0" hangingPunct="1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(«Словарь</a:t>
            </a:r>
            <a:r>
              <a:rPr kumimoji="0" lang="ru-RU" sz="2400" b="0" i="0" u="none" strike="noStrike" cap="none" normalizeH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 литературоведческих терминов»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)</a:t>
            </a:r>
            <a:endParaRPr kumimoji="0" lang="ru-RU" sz="4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000496" y="1000108"/>
            <a:ext cx="4940875" cy="1143000"/>
          </a:xfrm>
        </p:spPr>
        <p:txBody>
          <a:bodyPr/>
          <a:lstStyle/>
          <a:p>
            <a:pPr>
              <a:buNone/>
            </a:pPr>
            <a:r>
              <a:rPr lang="ru-RU" dirty="0" smtClean="0"/>
              <a:t>Предложение</a:t>
            </a:r>
            <a:endParaRPr lang="ru-RU" dirty="0"/>
          </a:p>
        </p:txBody>
      </p:sp>
      <p:pic>
        <p:nvPicPr>
          <p:cNvPr id="1026" name="Picture 2" descr="F:\к семинару\чехов портрет.jpeg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85720" y="357166"/>
            <a:ext cx="4252646" cy="6024582"/>
          </a:xfrm>
          <a:prstGeom prst="rect">
            <a:avLst/>
          </a:prstGeom>
          <a:noFill/>
        </p:spPr>
      </p:pic>
      <p:sp>
        <p:nvSpPr>
          <p:cNvPr id="4" name="TextBox 3"/>
          <p:cNvSpPr txBox="1"/>
          <p:nvPr/>
        </p:nvSpPr>
        <p:spPr>
          <a:xfrm>
            <a:off x="4857752" y="2928934"/>
            <a:ext cx="4134465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800" b="1" dirty="0" smtClean="0"/>
              <a:t>Антон Павлович Чехов</a:t>
            </a:r>
          </a:p>
          <a:p>
            <a:pPr algn="ctr"/>
            <a:r>
              <a:rPr lang="ru-RU" sz="2800" b="1" dirty="0" smtClean="0"/>
              <a:t>(1860 - 1904)</a:t>
            </a:r>
            <a:endParaRPr lang="ru-RU" sz="2800" b="1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9552" y="1196752"/>
            <a:ext cx="8352928" cy="2423346"/>
          </a:xfrm>
        </p:spPr>
        <p:txBody>
          <a:bodyPr/>
          <a:lstStyle/>
          <a:p>
            <a:pPr algn="just"/>
            <a:r>
              <a:rPr lang="ru-RU" sz="3600" dirty="0" smtClean="0"/>
              <a:t>Какие общие понятия и средства художественной выразительности объединяют музыку, литературу и изобразительное искусство?</a:t>
            </a:r>
            <a:endParaRPr lang="ru-RU" sz="36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99592" y="1268760"/>
            <a:ext cx="7776864" cy="3456384"/>
          </a:xfrm>
        </p:spPr>
        <p:txBody>
          <a:bodyPr>
            <a:normAutofit/>
          </a:bodyPr>
          <a:lstStyle/>
          <a:p>
            <a:endParaRPr lang="ru-RU" dirty="0" smtClean="0"/>
          </a:p>
          <a:p>
            <a:pPr algn="ctr"/>
            <a:r>
              <a:rPr lang="ru-RU" sz="4000" b="1" dirty="0" smtClean="0"/>
              <a:t>В чём польза </a:t>
            </a:r>
            <a:r>
              <a:rPr lang="ru-RU" sz="4000" b="1" smtClean="0"/>
              <a:t>для ученика</a:t>
            </a:r>
            <a:r>
              <a:rPr lang="ru-RU" sz="4000" b="1" dirty="0" smtClean="0"/>
              <a:t>, если обучение будет проводиться на основе взаимодействия  искусств?</a:t>
            </a:r>
            <a:endParaRPr lang="ru-RU" sz="4000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Воздушный поток">
  <a:themeElements>
    <a:clrScheme name="Воздушный поток">
      <a:dk1>
        <a:sysClr val="windowText" lastClr="000000"/>
      </a:dk1>
      <a:lt1>
        <a:sysClr val="window" lastClr="FFFFFF"/>
      </a:lt1>
      <a:dk2>
        <a:srgbClr val="212745"/>
      </a:dk2>
      <a:lt2>
        <a:srgbClr val="B4DCFA"/>
      </a:lt2>
      <a:accent1>
        <a:srgbClr val="4E67C8"/>
      </a:accent1>
      <a:accent2>
        <a:srgbClr val="5ECCF3"/>
      </a:accent2>
      <a:accent3>
        <a:srgbClr val="A7EA52"/>
      </a:accent3>
      <a:accent4>
        <a:srgbClr val="5DCEAF"/>
      </a:accent4>
      <a:accent5>
        <a:srgbClr val="FF8021"/>
      </a:accent5>
      <a:accent6>
        <a:srgbClr val="F14124"/>
      </a:accent6>
      <a:hlink>
        <a:srgbClr val="56C7AA"/>
      </a:hlink>
      <a:folHlink>
        <a:srgbClr val="59A8D1"/>
      </a:folHlink>
    </a:clrScheme>
    <a:fontScheme name="Воздушный поток">
      <a:majorFont>
        <a:latin typeface="Trebuchet MS"/>
        <a:ea typeface=""/>
        <a:cs typeface=""/>
        <a:font script="Jpan" typeface="HGｺﾞｼｯｸM"/>
        <a:font script="Hang" typeface="HY그래픽B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/>
        <a:ea typeface=""/>
        <a:cs typeface=""/>
        <a:font script="Jpan" typeface="HGｺﾞｼｯｸM"/>
        <a:font script="Hang" typeface="HY그래픽M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Воздушный поток">
      <a:fillStyleLst>
        <a:solidFill>
          <a:schemeClr val="phClr"/>
        </a:solidFill>
        <a:gradFill rotWithShape="1">
          <a:gsLst>
            <a:gs pos="28000">
              <a:schemeClr val="phClr">
                <a:tint val="18000"/>
                <a:satMod val="120000"/>
                <a:lumMod val="88000"/>
              </a:schemeClr>
            </a:gs>
            <a:gs pos="100000">
              <a:schemeClr val="phClr">
                <a:tint val="40000"/>
                <a:satMod val="100000"/>
                <a:lumMod val="7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lumMod val="95000"/>
              </a:schemeClr>
            </a:gs>
            <a:gs pos="100000">
              <a:schemeClr val="phClr">
                <a:shade val="82000"/>
                <a:satMod val="125000"/>
                <a:lumMod val="74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satMod val="125000"/>
              <a:lumMod val="7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50800" dir="5400000" sx="98000" sy="98000" rotWithShape="0">
              <a:srgbClr val="000000">
                <a:alpha val="20000"/>
              </a:srgbClr>
            </a:outerShdw>
          </a:effectLst>
        </a:effectStyle>
        <a:effectStyle>
          <a:effectLst>
            <a:outerShdw blurRad="40005" dist="22984" dir="5400000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balanced" dir="tr"/>
          </a:scene3d>
          <a:sp3d prstMaterial="matte">
            <a:bevelT w="19050" h="38100"/>
          </a:sp3d>
        </a:effectStyle>
        <a:effectStyle>
          <a:effectLst>
            <a:reflection blurRad="38100" stA="26000" endPos="23000" dist="25400" dir="5400000" sy="-100000" rotWithShape="0"/>
          </a:effectLst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50800"/>
            <a:contourClr>
              <a:schemeClr val="phClr">
                <a:shade val="30000"/>
                <a:satMod val="12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8000"/>
                <a:shade val="90000"/>
                <a:satMod val="160000"/>
                <a:lumMod val="100000"/>
              </a:schemeClr>
            </a:gs>
            <a:gs pos="60000">
              <a:schemeClr val="phClr">
                <a:tint val="95000"/>
                <a:shade val="100000"/>
                <a:satMod val="130000"/>
                <a:lumMod val="130000"/>
              </a:schemeClr>
            </a:gs>
            <a:gs pos="100000">
              <a:schemeClr val="phClr">
                <a:tint val="97000"/>
                <a:shade val="100000"/>
                <a:hueMod val="100000"/>
                <a:satMod val="140000"/>
                <a:lumMod val="80000"/>
              </a:schemeClr>
            </a:gs>
          </a:gsLst>
          <a:path path="circle">
            <a:fillToRect l="20000" t="10000" r="20000" b="60000"/>
          </a:path>
        </a:gradFill>
        <a:gradFill rotWithShape="1">
          <a:gsLst>
            <a:gs pos="0">
              <a:schemeClr val="phClr">
                <a:tint val="94000"/>
                <a:satMod val="160000"/>
                <a:lumMod val="160000"/>
              </a:schemeClr>
            </a:gs>
            <a:gs pos="42000">
              <a:schemeClr val="phClr">
                <a:tint val="94000"/>
                <a:shade val="94000"/>
                <a:satMod val="160000"/>
                <a:lumMod val="130000"/>
              </a:schemeClr>
            </a:gs>
            <a:gs pos="100000">
              <a:schemeClr val="phClr">
                <a:tint val="97000"/>
                <a:shade val="94000"/>
                <a:satMod val="180000"/>
                <a:lumMod val="84000"/>
              </a:schemeClr>
            </a:gs>
          </a:gsLst>
          <a:path path="circle">
            <a:fillToRect l="24000" t="44000" r="24000" b="12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Slipstream</Template>
  <TotalTime>289</TotalTime>
  <Words>220</Words>
  <Application>Microsoft Office PowerPoint</Application>
  <PresentationFormat>Экран (4:3)</PresentationFormat>
  <Paragraphs>38</Paragraphs>
  <Slides>15</Slides>
  <Notes>1</Notes>
  <HiddenSlides>0</HiddenSlides>
  <MMClips>2</MMClips>
  <ScaleCrop>false</ScaleCrop>
  <HeadingPairs>
    <vt:vector size="6" baseType="variant">
      <vt:variant>
        <vt:lpstr>Использованные шрифты</vt:lpstr>
      </vt:variant>
      <vt:variant>
        <vt:i4>6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15</vt:i4>
      </vt:variant>
    </vt:vector>
  </HeadingPairs>
  <TitlesOfParts>
    <vt:vector size="22" baseType="lpstr">
      <vt:lpstr>Arial</vt:lpstr>
      <vt:lpstr>Calibri</vt:lpstr>
      <vt:lpstr>Georgia</vt:lpstr>
      <vt:lpstr>Times New Roman</vt:lpstr>
      <vt:lpstr>Trebuchet MS</vt:lpstr>
      <vt:lpstr>Wingdings</vt:lpstr>
      <vt:lpstr>Воздушный поток</vt:lpstr>
      <vt:lpstr>Презентация PowerPoint</vt:lpstr>
      <vt:lpstr>Презентация PowerPoint</vt:lpstr>
      <vt:lpstr>Виды искусства</vt:lpstr>
      <vt:lpstr>Презентация PowerPoint</vt:lpstr>
      <vt:lpstr>Презентация PowerPoint</vt:lpstr>
      <vt:lpstr>Презентация PowerPoint</vt:lpstr>
      <vt:lpstr>Композиция</vt:lpstr>
      <vt:lpstr>Презентация PowerPoint</vt:lpstr>
      <vt:lpstr>Презентация PowerPoint</vt:lpstr>
      <vt:lpstr>Презентация PowerPoint</vt:lpstr>
      <vt:lpstr>Презентация PowerPoint</vt:lpstr>
      <vt:lpstr>Сюжет</vt:lpstr>
      <vt:lpstr>Предложение</vt:lpstr>
      <vt:lpstr>Какие общие понятия и средства художественной выразительности объединяют музыку, литературу и изобразительное искусство?</vt:lpstr>
      <vt:lpstr>Презентация PowerPoint</vt:lpstr>
    </vt:vector>
  </TitlesOfParts>
  <Company>Microsoft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Наталья</dc:creator>
  <cp:lastModifiedBy>finderX</cp:lastModifiedBy>
  <cp:revision>39</cp:revision>
  <dcterms:created xsi:type="dcterms:W3CDTF">2016-03-29T02:26:14Z</dcterms:created>
  <dcterms:modified xsi:type="dcterms:W3CDTF">2016-12-15T03:09:05Z</dcterms:modified>
</cp:coreProperties>
</file>