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6" r:id="rId4"/>
    <p:sldId id="259" r:id="rId5"/>
    <p:sldId id="261" r:id="rId6"/>
    <p:sldId id="262" r:id="rId7"/>
    <p:sldId id="260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6228"/>
    <a:srgbClr val="4C5F27"/>
    <a:srgbClr val="CC3300"/>
    <a:srgbClr val="FFCC00"/>
    <a:srgbClr val="FFCC66"/>
    <a:srgbClr val="4FC2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60015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73830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71644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175407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53282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63620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6653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378120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03823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93418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744453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648222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509887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170110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998566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15274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986348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9491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39349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28402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282979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77120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3BFA8-C42A-450B-9C0C-6901DED79739}" type="datetimeFigureOut">
              <a:rPr lang="ru-RU" smtClean="0"/>
              <a:pPr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EAA85-7E7E-47DD-A0B0-13A1F83C39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746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3BFA8-C42A-450B-9C0C-6901DED7973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EAA85-7E7E-47DD-A0B0-13A1F83C39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96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3.jpeg"/><Relationship Id="rId7" Type="http://schemas.openxmlformats.org/officeDocument/2006/relationships/slide" Target="slide4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slide" Target="slide3.xml"/><Relationship Id="rId5" Type="http://schemas.microsoft.com/office/2007/relationships/hdphoto" Target="../media/hdphoto1.wdp"/><Relationship Id="rId10" Type="http://schemas.openxmlformats.org/officeDocument/2006/relationships/image" Target="../media/image2.wmf"/><Relationship Id="rId4" Type="http://schemas.openxmlformats.org/officeDocument/2006/relationships/image" Target="../media/image4.png"/><Relationship Id="rId9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jpeg"/><Relationship Id="rId7" Type="http://schemas.openxmlformats.org/officeDocument/2006/relationships/hyperlink" Target="http://learningapps.org/watch?v=p51bj02sc1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://learningapps.org/watch?v=p2xc0burn16" TargetMode="External"/><Relationship Id="rId10" Type="http://schemas.openxmlformats.org/officeDocument/2006/relationships/slide" Target="slide2.xml"/><Relationship Id="rId4" Type="http://schemas.microsoft.com/office/2007/relationships/hdphoto" Target="../media/hdphoto2.wdp"/><Relationship Id="rId9" Type="http://schemas.openxmlformats.org/officeDocument/2006/relationships/hyperlink" Target="http://learningapps.org/view2269545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earningapps.org/watch?v=p8b97ahrj16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learningapps.org/watch?v=phvqgd77316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learningapps.org/watch?v=p0eq306z316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9693" y="2473376"/>
            <a:ext cx="543660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spc="50" dirty="0">
                <a:ln w="11430">
                  <a:solidFill>
                    <a:srgbClr val="9BBB59">
                      <a:lumMod val="60000"/>
                      <a:lumOff val="40000"/>
                    </a:srgbClr>
                  </a:solidFill>
                </a:ln>
                <a:solidFill>
                  <a:srgbClr val="4F6228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" pitchFamily="18" charset="0"/>
              </a:rPr>
              <a:t>Зелёный мир – </a:t>
            </a:r>
          </a:p>
          <a:p>
            <a:pPr lvl="0" algn="ctr"/>
            <a:r>
              <a:rPr lang="ru-RU" sz="4800" b="1" spc="50" dirty="0">
                <a:ln w="11430">
                  <a:solidFill>
                    <a:srgbClr val="9BBB59">
                      <a:lumMod val="60000"/>
                      <a:lumOff val="40000"/>
                    </a:srgbClr>
                  </a:solidFill>
                </a:ln>
                <a:solidFill>
                  <a:srgbClr val="4F6228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" pitchFamily="18" charset="0"/>
              </a:rPr>
              <a:t>наш общий </a:t>
            </a:r>
            <a:r>
              <a:rPr lang="ru-RU" sz="4800" b="1" spc="50" dirty="0" smtClean="0">
                <a:ln w="11430">
                  <a:solidFill>
                    <a:srgbClr val="9BBB59">
                      <a:lumMod val="60000"/>
                      <a:lumOff val="40000"/>
                    </a:srgbClr>
                  </a:solidFill>
                </a:ln>
                <a:solidFill>
                  <a:srgbClr val="4F6228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" pitchFamily="18" charset="0"/>
              </a:rPr>
              <a:t>дом</a:t>
            </a:r>
          </a:p>
          <a:p>
            <a:pPr lvl="0"/>
            <a:r>
              <a:rPr lang="ru-RU" sz="4000" b="1" spc="50" dirty="0">
                <a:ln w="11430">
                  <a:solidFill>
                    <a:srgbClr val="9BBB59">
                      <a:lumMod val="60000"/>
                      <a:lumOff val="40000"/>
                    </a:srgbClr>
                  </a:solidFill>
                </a:ln>
                <a:solidFill>
                  <a:srgbClr val="4F6228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" pitchFamily="18" charset="0"/>
              </a:rPr>
              <a:t> </a:t>
            </a:r>
            <a:r>
              <a:rPr lang="ru-RU" sz="4000" b="1" spc="50" dirty="0" smtClean="0">
                <a:ln w="11430">
                  <a:solidFill>
                    <a:srgbClr val="9BBB59">
                      <a:lumMod val="60000"/>
                      <a:lumOff val="40000"/>
                    </a:srgbClr>
                  </a:solidFill>
                </a:ln>
                <a:solidFill>
                  <a:srgbClr val="4F6228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" pitchFamily="18" charset="0"/>
              </a:rPr>
              <a:t>                   </a:t>
            </a:r>
            <a:endParaRPr lang="ru-RU" sz="2400" b="1" spc="50" dirty="0">
              <a:ln w="11430">
                <a:solidFill>
                  <a:srgbClr val="9BBB59">
                    <a:lumMod val="60000"/>
                    <a:lumOff val="40000"/>
                  </a:srgbClr>
                </a:solidFill>
              </a:ln>
              <a:solidFill>
                <a:srgbClr val="4F6228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entury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5470" y="4473924"/>
            <a:ext cx="2042547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67545" y="5800306"/>
            <a:ext cx="2664296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699792" y="4073814"/>
            <a:ext cx="37576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Экологический калейдоскоп</a:t>
            </a:r>
          </a:p>
        </p:txBody>
      </p:sp>
    </p:spTree>
    <p:extLst>
      <p:ext uri="{BB962C8B-B14F-4D97-AF65-F5344CB8AC3E}">
        <p14:creationId xmlns:p14="http://schemas.microsoft.com/office/powerpoint/2010/main" val="16525868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836712"/>
            <a:ext cx="3880716" cy="1944216"/>
          </a:xfrm>
          <a:prstGeom prst="rect">
            <a:avLst/>
          </a:prstGeom>
        </p:spPr>
      </p:pic>
      <p:sp>
        <p:nvSpPr>
          <p:cNvPr id="3" name="Овал 2">
            <a:hlinkClick r:id="rId6" action="ppaction://hlinksldjump"/>
          </p:cNvPr>
          <p:cNvSpPr/>
          <p:nvPr/>
        </p:nvSpPr>
        <p:spPr>
          <a:xfrm>
            <a:off x="5652120" y="1268760"/>
            <a:ext cx="2520280" cy="822305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rgbClr val="4F6228"/>
                </a:solidFill>
                <a:latin typeface="Century" pitchFamily="18" charset="0"/>
              </a:rPr>
              <a:t>Тайны зелёного леса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683" y="2780928"/>
            <a:ext cx="3811089" cy="1940192"/>
          </a:xfrm>
          <a:prstGeom prst="rect">
            <a:avLst/>
          </a:prstGeom>
        </p:spPr>
      </p:pic>
      <p:sp>
        <p:nvSpPr>
          <p:cNvPr id="5" name="Овал 4">
            <a:hlinkClick r:id="rId7" action="ppaction://hlinksldjump"/>
          </p:cNvPr>
          <p:cNvSpPr/>
          <p:nvPr/>
        </p:nvSpPr>
        <p:spPr>
          <a:xfrm>
            <a:off x="5652120" y="3212976"/>
            <a:ext cx="2592288" cy="822305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rgbClr val="4C5F27"/>
                </a:solidFill>
                <a:latin typeface="Century" pitchFamily="18" charset="0"/>
              </a:rPr>
              <a:t>Цветы – </a:t>
            </a:r>
          </a:p>
          <a:p>
            <a:pPr lvl="0" algn="ctr"/>
            <a:r>
              <a:rPr lang="ru-RU" sz="1600" b="1" dirty="0" smtClean="0">
                <a:solidFill>
                  <a:srgbClr val="4C5F27"/>
                </a:solidFill>
                <a:latin typeface="Century" pitchFamily="18" charset="0"/>
              </a:rPr>
              <a:t>улыбка</a:t>
            </a:r>
            <a:r>
              <a:rPr lang="en-US" sz="1600" b="1" dirty="0" smtClean="0">
                <a:solidFill>
                  <a:srgbClr val="4C5F27"/>
                </a:solidFill>
                <a:latin typeface="Century" pitchFamily="18" charset="0"/>
              </a:rPr>
              <a:t> </a:t>
            </a:r>
            <a:r>
              <a:rPr lang="ru-RU" sz="1600" b="1" dirty="0" smtClean="0">
                <a:solidFill>
                  <a:srgbClr val="4C5F27"/>
                </a:solidFill>
                <a:latin typeface="Century" pitchFamily="18" charset="0"/>
              </a:rPr>
              <a:t>природ</a:t>
            </a:r>
            <a:r>
              <a:rPr lang="ru-RU" sz="1600" dirty="0" smtClean="0">
                <a:solidFill>
                  <a:srgbClr val="4C5F27"/>
                </a:solidFill>
                <a:latin typeface="Century" pitchFamily="18" charset="0"/>
              </a:rPr>
              <a:t>ы</a:t>
            </a:r>
            <a:endParaRPr lang="ru-RU" sz="1600" dirty="0">
              <a:solidFill>
                <a:srgbClr val="4C5F27"/>
              </a:solidFill>
              <a:latin typeface="Century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73" y="4941169"/>
            <a:ext cx="3561276" cy="1748928"/>
          </a:xfrm>
          <a:prstGeom prst="rect">
            <a:avLst/>
          </a:prstGeom>
        </p:spPr>
      </p:pic>
      <p:sp>
        <p:nvSpPr>
          <p:cNvPr id="7" name="Овал 6">
            <a:hlinkClick r:id="rId8" action="ppaction://hlinksldjump"/>
          </p:cNvPr>
          <p:cNvSpPr/>
          <p:nvPr/>
        </p:nvSpPr>
        <p:spPr>
          <a:xfrm>
            <a:off x="5796136" y="5301208"/>
            <a:ext cx="2448272" cy="822305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rgbClr val="4C5F27"/>
                </a:solidFill>
                <a:latin typeface="Century" pitchFamily="18" charset="0"/>
              </a:rPr>
              <a:t>По заповедным </a:t>
            </a:r>
            <a:endParaRPr lang="ru-RU" sz="1600" b="1" dirty="0" smtClean="0">
              <a:solidFill>
                <a:srgbClr val="4C5F27"/>
              </a:solidFill>
              <a:latin typeface="Century" pitchFamily="18" charset="0"/>
            </a:endParaRPr>
          </a:p>
          <a:p>
            <a:pPr lvl="0" algn="ctr"/>
            <a:r>
              <a:rPr lang="ru-RU" sz="1600" b="1" dirty="0" smtClean="0">
                <a:solidFill>
                  <a:srgbClr val="4C5F27"/>
                </a:solidFill>
                <a:latin typeface="Century" pitchFamily="18" charset="0"/>
              </a:rPr>
              <a:t>места</a:t>
            </a:r>
            <a:r>
              <a:rPr lang="ru-RU" sz="1600" dirty="0" smtClean="0">
                <a:solidFill>
                  <a:srgbClr val="4C5F27"/>
                </a:solidFill>
                <a:latin typeface="Century" pitchFamily="18" charset="0"/>
              </a:rPr>
              <a:t>м</a:t>
            </a:r>
            <a:endParaRPr lang="ru-RU" sz="1600" dirty="0">
              <a:solidFill>
                <a:srgbClr val="4C5F27"/>
              </a:solidFill>
              <a:latin typeface="Century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649683"/>
            <a:ext cx="373692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Огромен мир, </a:t>
            </a:r>
          </a:p>
          <a:p>
            <a:r>
              <a:rPr lang="ru-RU" b="1" dirty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 </a:t>
            </a:r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              в котором мы живём – </a:t>
            </a:r>
          </a:p>
          <a:p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Шумят леса, и реки катят воды.</a:t>
            </a:r>
          </a:p>
          <a:p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Весь шар земной – </a:t>
            </a:r>
          </a:p>
          <a:p>
            <a:r>
              <a:rPr lang="ru-RU" b="1" dirty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 </a:t>
            </a:r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                один прекрасный дом</a:t>
            </a:r>
          </a:p>
          <a:p>
            <a:r>
              <a:rPr lang="ru-RU" b="1" dirty="0" smtClean="0">
                <a:ln w="1905"/>
                <a:solidFill>
                  <a:srgbClr val="4F622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" pitchFamily="18" charset="0"/>
              </a:rPr>
              <a:t>Для человека и природы.</a:t>
            </a:r>
            <a:endParaRPr lang="ru-RU" b="1" dirty="0">
              <a:ln w="1905"/>
              <a:solidFill>
                <a:srgbClr val="4F6228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7173" y="3461850"/>
            <a:ext cx="4483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4C5F27"/>
                </a:solidFill>
                <a:latin typeface="Century" pitchFamily="18" charset="0"/>
              </a:rPr>
              <a:t>Природа – это самая лучшая </a:t>
            </a:r>
          </a:p>
          <a:p>
            <a:r>
              <a:rPr lang="ru-RU" dirty="0" smtClean="0">
                <a:solidFill>
                  <a:srgbClr val="4C5F27"/>
                </a:solidFill>
                <a:latin typeface="Century" pitchFamily="18" charset="0"/>
              </a:rPr>
              <a:t>из книг, написанная на особом языке.</a:t>
            </a:r>
          </a:p>
          <a:p>
            <a:r>
              <a:rPr lang="ru-RU" dirty="0" smtClean="0">
                <a:solidFill>
                  <a:srgbClr val="4C5F27"/>
                </a:solidFill>
                <a:latin typeface="Century" pitchFamily="18" charset="0"/>
              </a:rPr>
              <a:t>Этот язык надо изучить.</a:t>
            </a:r>
          </a:p>
          <a:p>
            <a:r>
              <a:rPr lang="ru-RU" dirty="0">
                <a:solidFill>
                  <a:srgbClr val="4C5F27"/>
                </a:solidFill>
                <a:latin typeface="Century" pitchFamily="18" charset="0"/>
              </a:rPr>
              <a:t> </a:t>
            </a:r>
            <a:r>
              <a:rPr lang="ru-RU" dirty="0" smtClean="0">
                <a:solidFill>
                  <a:srgbClr val="4C5F27"/>
                </a:solidFill>
                <a:latin typeface="Century" pitchFamily="18" charset="0"/>
              </a:rPr>
              <a:t>                    Н.Г. Гарин-Михайловский</a:t>
            </a:r>
            <a:endParaRPr lang="ru-RU" dirty="0">
              <a:solidFill>
                <a:srgbClr val="4C5F27"/>
              </a:solidFill>
              <a:latin typeface="Century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64088" y="5301208"/>
            <a:ext cx="3456384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Объект 11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559783"/>
              </p:ext>
            </p:extLst>
          </p:nvPr>
        </p:nvGraphicFramePr>
        <p:xfrm>
          <a:off x="1475656" y="5268491"/>
          <a:ext cx="1798637" cy="151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Документ Wordpad" showAsIcon="1" r:id="rId9" imgW="914400" imgH="771480" progId="WordPad.Document.1">
                  <p:embed/>
                </p:oleObj>
              </mc:Choice>
              <mc:Fallback>
                <p:oleObj name="Документ Wordpad" showAsIcon="1" r:id="rId9" imgW="914400" imgH="771480" progId="WordPad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75656" y="5268491"/>
                        <a:ext cx="1798637" cy="1519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83670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75656" y="5368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574699" y="2852936"/>
            <a:ext cx="7992000" cy="4014572"/>
            <a:chOff x="1333953" y="885691"/>
            <a:chExt cx="6270244" cy="3861205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333953" y="1463434"/>
              <a:ext cx="1848501" cy="1983337"/>
            </a:xfrm>
            <a:prstGeom prst="rect">
              <a:avLst/>
            </a:prstGeom>
            <a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7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8000" r="-18000"/>
              </a:stretch>
            </a:blipFill>
            <a:ln>
              <a:solidFill>
                <a:schemeClr val="bg2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1428306" y="2991943"/>
              <a:ext cx="1786467" cy="1754953"/>
            </a:xfrm>
            <a:custGeom>
              <a:avLst/>
              <a:gdLst>
                <a:gd name="connsiteX0" fmla="*/ 0 w 1786467"/>
                <a:gd name="connsiteY0" fmla="*/ 0 h 1754953"/>
                <a:gd name="connsiteX1" fmla="*/ 1786467 w 1786467"/>
                <a:gd name="connsiteY1" fmla="*/ 0 h 1754953"/>
                <a:gd name="connsiteX2" fmla="*/ 1786467 w 1786467"/>
                <a:gd name="connsiteY2" fmla="*/ 1754953 h 1754953"/>
                <a:gd name="connsiteX3" fmla="*/ 0 w 1786467"/>
                <a:gd name="connsiteY3" fmla="*/ 1754953 h 1754953"/>
                <a:gd name="connsiteX4" fmla="*/ 0 w 1786467"/>
                <a:gd name="connsiteY4" fmla="*/ 0 h 1754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6467" h="1754953">
                  <a:moveTo>
                    <a:pt x="0" y="0"/>
                  </a:moveTo>
                  <a:lnTo>
                    <a:pt x="1786467" y="0"/>
                  </a:lnTo>
                  <a:lnTo>
                    <a:pt x="1786467" y="1754953"/>
                  </a:lnTo>
                  <a:lnTo>
                    <a:pt x="0" y="175495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t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  <p:sp>
          <p:nvSpPr>
            <p:cNvPr id="13" name="Скругленный прямоугольник 12">
              <a:hlinkClick r:id="rId5"/>
            </p:cNvPr>
            <p:cNvSpPr/>
            <p:nvPr/>
          </p:nvSpPr>
          <p:spPr>
            <a:xfrm>
              <a:off x="1333953" y="885691"/>
              <a:ext cx="1887046" cy="464521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b="1" kern="1200" dirty="0" smtClean="0">
                  <a:solidFill>
                    <a:srgbClr val="4C5F27"/>
                  </a:solidFill>
                  <a:latin typeface="Century" pitchFamily="18" charset="0"/>
                </a:rPr>
                <a:t>Эти забавные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b="1" kern="1200" dirty="0" smtClean="0">
                  <a:solidFill>
                    <a:srgbClr val="4C5F27"/>
                  </a:solidFill>
                  <a:latin typeface="Century" pitchFamily="18" charset="0"/>
                </a:rPr>
                <a:t>животные</a:t>
              </a:r>
              <a:endParaRPr lang="ru-RU" sz="1800" b="1" kern="1200" dirty="0">
                <a:solidFill>
                  <a:srgbClr val="4C5F27"/>
                </a:solidFill>
                <a:latin typeface="Century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525552" y="1463434"/>
              <a:ext cx="1880819" cy="1983337"/>
            </a:xfrm>
            <a:prstGeom prst="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9000" r="-29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16">
              <a:hlinkClick r:id="rId7"/>
            </p:cNvPr>
            <p:cNvSpPr/>
            <p:nvPr/>
          </p:nvSpPr>
          <p:spPr>
            <a:xfrm>
              <a:off x="3525552" y="885691"/>
              <a:ext cx="1887046" cy="464521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4C5F27"/>
                  </a:solidFill>
                  <a:latin typeface="Century" pitchFamily="18" charset="0"/>
                </a:rPr>
                <a:t>Угадай дерево</a:t>
              </a:r>
              <a:endParaRPr lang="ru-RU" b="1" kern="1200" dirty="0">
                <a:solidFill>
                  <a:srgbClr val="4C5F27"/>
                </a:solidFill>
                <a:latin typeface="Century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717151" y="1463435"/>
              <a:ext cx="1880818" cy="1983336"/>
            </a:xfrm>
            <a:prstGeom prst="rect">
              <a:avLst/>
            </a:prstGeom>
            <a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8000" b="-8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рямоугольник 19"/>
            <p:cNvSpPr/>
            <p:nvPr/>
          </p:nvSpPr>
          <p:spPr>
            <a:xfrm>
              <a:off x="5811503" y="2991943"/>
              <a:ext cx="1786467" cy="175495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Скругленный прямоугольник 20">
              <a:hlinkClick r:id="rId9"/>
            </p:cNvPr>
            <p:cNvSpPr/>
            <p:nvPr/>
          </p:nvSpPr>
          <p:spPr>
            <a:xfrm>
              <a:off x="5717151" y="885691"/>
              <a:ext cx="1887046" cy="464521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solidFill>
                    <a:srgbClr val="4C5F27"/>
                  </a:solidFill>
                  <a:latin typeface="Century" pitchFamily="18" charset="0"/>
                </a:rPr>
                <a:t>Птичья жизнь</a:t>
              </a:r>
              <a:endParaRPr lang="ru-RU" b="1" kern="1200" dirty="0">
                <a:solidFill>
                  <a:srgbClr val="4C5F27"/>
                </a:solidFill>
                <a:latin typeface="Century" pitchFamily="18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874205" y="2383082"/>
            <a:ext cx="7281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4C5F27"/>
                </a:solidFill>
                <a:latin typeface="Century" pitchFamily="18" charset="0"/>
              </a:rPr>
              <a:t>Предлагаем вам ответить на вопросы викторины</a:t>
            </a:r>
            <a:r>
              <a:rPr lang="en-US" sz="1600" dirty="0">
                <a:solidFill>
                  <a:srgbClr val="4C5F27"/>
                </a:solidFill>
                <a:latin typeface="Century" pitchFamily="18" charset="0"/>
              </a:rPr>
              <a:t> </a:t>
            </a:r>
            <a:r>
              <a:rPr lang="ru-RU" sz="1600" dirty="0" smtClean="0">
                <a:solidFill>
                  <a:srgbClr val="4C5F27"/>
                </a:solidFill>
                <a:latin typeface="Century" pitchFamily="18" charset="0"/>
              </a:rPr>
              <a:t>и разгадать кроссворд</a:t>
            </a:r>
            <a:endParaRPr lang="ru-RU" sz="1600" dirty="0">
              <a:solidFill>
                <a:srgbClr val="4C5F27"/>
              </a:solidFill>
              <a:latin typeface="Century" pitchFamily="18" charset="0"/>
            </a:endParaRPr>
          </a:p>
        </p:txBody>
      </p:sp>
      <p:sp>
        <p:nvSpPr>
          <p:cNvPr id="2" name="Управляющая кнопка: возврат 1">
            <a:hlinkClick r:id="rId10" action="ppaction://hlinksldjump" highlightClick="1"/>
          </p:cNvPr>
          <p:cNvSpPr/>
          <p:nvPr/>
        </p:nvSpPr>
        <p:spPr>
          <a:xfrm>
            <a:off x="8277861" y="5949280"/>
            <a:ext cx="648072" cy="707562"/>
          </a:xfrm>
          <a:prstGeom prst="actionButtonReturn">
            <a:avLst/>
          </a:prstGeom>
          <a:solidFill>
            <a:srgbClr val="92D050">
              <a:alpha val="34000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85840" y="260648"/>
            <a:ext cx="86744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Здравствуй, </a:t>
            </a:r>
            <a:r>
              <a:rPr lang="ru-RU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лес!</a:t>
            </a:r>
            <a:r>
              <a:rPr lang="en-US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 </a:t>
            </a:r>
            <a:r>
              <a:rPr lang="ru-RU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Дремучий </a:t>
            </a: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лес,</a:t>
            </a:r>
            <a:b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</a:b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Полный сказок и чудес!</a:t>
            </a:r>
            <a:b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</a:br>
            <a:r>
              <a:rPr lang="ru-RU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Кто </a:t>
            </a: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в глуши твоей </a:t>
            </a:r>
            <a:r>
              <a:rPr lang="ru-RU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таится?</a:t>
            </a:r>
            <a:endParaRPr lang="en-US" sz="1600" dirty="0" smtClean="0">
              <a:ln>
                <a:solidFill>
                  <a:srgbClr val="4C5F27"/>
                </a:solidFill>
              </a:ln>
              <a:solidFill>
                <a:srgbClr val="4F6228"/>
              </a:solidFill>
              <a:latin typeface="Century" pitchFamily="18" charset="0"/>
              <a:cs typeface="Courier New" pitchFamily="49" charset="0"/>
            </a:endParaRPr>
          </a:p>
          <a:p>
            <a:pPr algn="ctr"/>
            <a:r>
              <a:rPr lang="en-US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 </a:t>
            </a:r>
            <a:r>
              <a:rPr lang="ru-RU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Что </a:t>
            </a: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за зверь? Какая птица?</a:t>
            </a:r>
            <a:b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</a:b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Все открой, не утаи:</a:t>
            </a:r>
            <a:b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</a:br>
            <a: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Ты же видишь, мы свои.</a:t>
            </a:r>
            <a:br>
              <a:rPr lang="ru-RU" sz="1600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</a:br>
            <a:r>
              <a:rPr lang="en-US" sz="1600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                     </a:t>
            </a:r>
            <a:r>
              <a:rPr lang="ru-RU" sz="1600" i="1" dirty="0" smtClean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С</a:t>
            </a:r>
            <a:r>
              <a:rPr lang="ru-RU" sz="1600" i="1" dirty="0">
                <a:ln>
                  <a:solidFill>
                    <a:srgbClr val="4C5F27"/>
                  </a:solidFill>
                </a:ln>
                <a:solidFill>
                  <a:srgbClr val="4F6228"/>
                </a:solidFill>
                <a:latin typeface="Century" pitchFamily="18" charset="0"/>
                <a:cs typeface="Courier New" pitchFamily="49" charset="0"/>
              </a:rPr>
              <a:t>. Погореловский</a:t>
            </a:r>
            <a:endParaRPr lang="ru-RU" sz="1600" dirty="0">
              <a:ln>
                <a:solidFill>
                  <a:srgbClr val="4C5F27"/>
                </a:solidFill>
              </a:ln>
              <a:solidFill>
                <a:srgbClr val="4F6228"/>
              </a:solidFill>
              <a:latin typeface="Century" pitchFamily="18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0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2519261" y="5302932"/>
            <a:ext cx="1693710" cy="1713333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" name="Группа 2"/>
          <p:cNvGrpSpPr/>
          <p:nvPr/>
        </p:nvGrpSpPr>
        <p:grpSpPr>
          <a:xfrm>
            <a:off x="2102111" y="3068960"/>
            <a:ext cx="4675432" cy="2991971"/>
            <a:chOff x="2102111" y="3068960"/>
            <a:chExt cx="4675432" cy="2991971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2102111" y="3892624"/>
              <a:ext cx="2241845" cy="2152386"/>
            </a:xfrm>
            <a:prstGeom prst="rect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7000" r="-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29">
              <a:hlinkClick r:id="rId4"/>
            </p:cNvPr>
            <p:cNvSpPr/>
            <p:nvPr/>
          </p:nvSpPr>
          <p:spPr>
            <a:xfrm>
              <a:off x="2102111" y="3068960"/>
              <a:ext cx="2228335" cy="741713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4F6228"/>
                  </a:solidFill>
                  <a:latin typeface="Century" pitchFamily="18" charset="0"/>
                  <a:cs typeface="Courier New" pitchFamily="49" charset="0"/>
                </a:rPr>
                <a:t>Цветочный кроссворд</a:t>
              </a:r>
              <a:endParaRPr lang="ru-RU" b="1" kern="1200" dirty="0">
                <a:solidFill>
                  <a:srgbClr val="4F6228"/>
                </a:solidFill>
                <a:latin typeface="Century" pitchFamily="18" charset="0"/>
                <a:cs typeface="Courier New" pitchFamily="49" charset="0"/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4509006" y="3884814"/>
              <a:ext cx="2268537" cy="2176117"/>
            </a:xfrm>
            <a:prstGeom prst="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7000" r="-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33">
              <a:hlinkClick r:id="rId6"/>
            </p:cNvPr>
            <p:cNvSpPr/>
            <p:nvPr/>
          </p:nvSpPr>
          <p:spPr>
            <a:xfrm>
              <a:off x="4550731" y="3068960"/>
              <a:ext cx="2195358" cy="741713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</a:pPr>
              <a:r>
                <a:rPr lang="ru-RU" b="1" kern="1200" dirty="0" smtClean="0">
                  <a:solidFill>
                    <a:srgbClr val="4F6228"/>
                  </a:solidFill>
                  <a:latin typeface="Century" pitchFamily="18" charset="0"/>
                  <a:cs typeface="Courier New" pitchFamily="49" charset="0"/>
                </a:rPr>
                <a:t>Аптека </a:t>
              </a:r>
            </a:p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</a:pPr>
              <a:r>
                <a:rPr lang="ru-RU" b="1" kern="1200" dirty="0" smtClean="0">
                  <a:solidFill>
                    <a:srgbClr val="4F6228"/>
                  </a:solidFill>
                  <a:latin typeface="Century" pitchFamily="18" charset="0"/>
                  <a:cs typeface="Courier New" pitchFamily="49" charset="0"/>
                </a:rPr>
                <a:t>природы</a:t>
              </a:r>
              <a:endParaRPr lang="ru-RU" b="1" kern="1200" dirty="0">
                <a:solidFill>
                  <a:srgbClr val="4F6228"/>
                </a:solidFill>
                <a:latin typeface="Century" pitchFamily="18" charset="0"/>
                <a:cs typeface="Courier New" pitchFamily="49" charset="0"/>
              </a:endParaRPr>
            </a:p>
          </p:txBody>
        </p:sp>
      </p:grpSp>
      <p:sp>
        <p:nvSpPr>
          <p:cNvPr id="37" name="Прямоугольник 36"/>
          <p:cNvSpPr/>
          <p:nvPr/>
        </p:nvSpPr>
        <p:spPr>
          <a:xfrm>
            <a:off x="6697614" y="5302932"/>
            <a:ext cx="1693710" cy="1713333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Управляющая кнопка: возврат 1">
            <a:hlinkClick r:id="rId7" action="ppaction://hlinksldjump" highlightClick="1"/>
          </p:cNvPr>
          <p:cNvSpPr/>
          <p:nvPr/>
        </p:nvSpPr>
        <p:spPr>
          <a:xfrm>
            <a:off x="8391325" y="6313672"/>
            <a:ext cx="576064" cy="522242"/>
          </a:xfrm>
          <a:prstGeom prst="actionButtonReturn">
            <a:avLst/>
          </a:prstGeom>
          <a:solidFill>
            <a:srgbClr val="92D050">
              <a:alpha val="48000"/>
            </a:srgb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77948" y="282335"/>
            <a:ext cx="82014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Цветок на лугу я сорвал на бегу. </a:t>
            </a:r>
            <a:b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</a:br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Сорвал, а зачем – объяснить не могу. </a:t>
            </a:r>
            <a:b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</a:br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В стакане он день простоял - и завял. </a:t>
            </a:r>
            <a:b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</a:br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А сколько бы он на лугу простоял?</a:t>
            </a:r>
          </a:p>
          <a:p>
            <a:pPr algn="ctr"/>
            <a:r>
              <a:rPr lang="ru-RU" sz="1600" dirty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 </a:t>
            </a:r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                                            </a:t>
            </a:r>
            <a:r>
              <a:rPr lang="ru-RU" sz="1600" i="1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В. Викторов</a:t>
            </a:r>
          </a:p>
          <a:p>
            <a:pPr algn="ctr"/>
            <a:endParaRPr lang="ru-RU" sz="1600" dirty="0" smtClean="0">
              <a:ln>
                <a:solidFill>
                  <a:srgbClr val="4F6228"/>
                </a:solidFill>
              </a:ln>
              <a:solidFill>
                <a:srgbClr val="4F6228"/>
              </a:solidFill>
              <a:latin typeface="Century" pitchFamily="18" charset="0"/>
            </a:endParaRPr>
          </a:p>
          <a:p>
            <a:pPr lvl="0" algn="ctr"/>
            <a:r>
              <a:rPr lang="ru-RU" sz="1600" dirty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Цветы – символ прекрасного, улыбка матушки Природы.</a:t>
            </a:r>
          </a:p>
          <a:p>
            <a:pPr lvl="0" algn="ctr"/>
            <a:r>
              <a:rPr lang="ru-RU" sz="1600" dirty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Но они так беззащитны перед нами, что требуют </a:t>
            </a:r>
            <a:r>
              <a:rPr lang="ru-RU" sz="1600" dirty="0" smtClean="0">
                <a:ln>
                  <a:solidFill>
                    <a:srgbClr val="4F6228"/>
                  </a:solidFill>
                </a:ln>
                <a:solidFill>
                  <a:srgbClr val="4F6228"/>
                </a:solidFill>
                <a:latin typeface="Century" pitchFamily="18" charset="0"/>
              </a:rPr>
              <a:t>охраны. Многие из них занесены в Красную книгу. Их нужно беречь, охранять, преумножать.</a:t>
            </a:r>
            <a:endParaRPr lang="ru-RU" sz="1600" dirty="0">
              <a:ln>
                <a:solidFill>
                  <a:srgbClr val="4F6228"/>
                </a:solidFill>
              </a:ln>
              <a:solidFill>
                <a:srgbClr val="4F6228"/>
              </a:solidFill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0565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/>
          <p:nvPr/>
        </p:nvSpPr>
        <p:spPr>
          <a:xfrm>
            <a:off x="1092522" y="4543939"/>
            <a:ext cx="2087512" cy="2314061"/>
          </a:xfrm>
          <a:custGeom>
            <a:avLst/>
            <a:gdLst>
              <a:gd name="connsiteX0" fmla="*/ 0 w 1786467"/>
              <a:gd name="connsiteY0" fmla="*/ 0 h 1754953"/>
              <a:gd name="connsiteX1" fmla="*/ 1786467 w 1786467"/>
              <a:gd name="connsiteY1" fmla="*/ 0 h 1754953"/>
              <a:gd name="connsiteX2" fmla="*/ 1786467 w 1786467"/>
              <a:gd name="connsiteY2" fmla="*/ 1754953 h 1754953"/>
              <a:gd name="connsiteX3" fmla="*/ 0 w 1786467"/>
              <a:gd name="connsiteY3" fmla="*/ 1754953 h 1754953"/>
              <a:gd name="connsiteX4" fmla="*/ 0 w 1786467"/>
              <a:gd name="connsiteY4" fmla="*/ 0 h 1754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6467" h="1754953">
                <a:moveTo>
                  <a:pt x="0" y="0"/>
                </a:moveTo>
                <a:lnTo>
                  <a:pt x="1786467" y="0"/>
                </a:lnTo>
                <a:lnTo>
                  <a:pt x="1786467" y="1754953"/>
                </a:lnTo>
                <a:lnTo>
                  <a:pt x="0" y="175495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3600" kern="1200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5284663" y="1772816"/>
            <a:ext cx="3420000" cy="3817075"/>
            <a:chOff x="5260901" y="2420888"/>
            <a:chExt cx="3420000" cy="381707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260901" y="2997963"/>
              <a:ext cx="3420000" cy="3240000"/>
            </a:xfrm>
            <a:prstGeom prst="rect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9000" r="-29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6">
              <a:hlinkClick r:id="rId4"/>
            </p:cNvPr>
            <p:cNvSpPr/>
            <p:nvPr/>
          </p:nvSpPr>
          <p:spPr>
            <a:xfrm>
              <a:off x="5260901" y="2420888"/>
              <a:ext cx="3420000" cy="497647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srgbClr val="4C5F27"/>
                  </a:solidFill>
                  <a:latin typeface="Century" pitchFamily="18" charset="0"/>
                </a:rPr>
                <a:t>Кроссворд «Они должны жить!»</a:t>
              </a:r>
              <a:endParaRPr lang="ru-RU" sz="1600" b="1" kern="1200" dirty="0">
                <a:solidFill>
                  <a:srgbClr val="4C5F27"/>
                </a:solidFill>
                <a:latin typeface="Century" pitchFamily="18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6214350" y="4543939"/>
            <a:ext cx="2087512" cy="231406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TextBox 11"/>
          <p:cNvSpPr txBox="1"/>
          <p:nvPr/>
        </p:nvSpPr>
        <p:spPr>
          <a:xfrm>
            <a:off x="818728" y="495543"/>
            <a:ext cx="3642343" cy="29007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Есть божий храм, есть храм науки,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А есть ещё природы храм,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С лесами, тянущими руки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Навстречу солнцу и ветрам.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Всегда, в любое время суток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Он нам открыт в жару и стынь…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Входи в него, будь сердцем чуток, 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Не оскверняй его святынь!</a:t>
            </a:r>
          </a:p>
          <a:p>
            <a:pPr algn="ctr">
              <a:lnSpc>
                <a:spcPts val="1920"/>
              </a:lnSpc>
              <a:spcBef>
                <a:spcPts val="600"/>
              </a:spcBef>
            </a:pPr>
            <a:r>
              <a:rPr lang="ru-RU" sz="16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 </a:t>
            </a:r>
            <a:r>
              <a:rPr lang="ru-RU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4C5F27"/>
                </a:solidFill>
                <a:latin typeface="Century" pitchFamily="18" charset="0"/>
              </a:rPr>
              <a:t>                                 С. Смирнов</a:t>
            </a:r>
            <a:endParaRPr lang="ru-RU" sz="16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4C5F27"/>
              </a:solidFill>
              <a:latin typeface="Century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4346" y="3501008"/>
            <a:ext cx="443903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Чтобы беречь, охранять природу, для этого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созданы особо охраняемые территории.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Одной из таких территорий является –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заповедник.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Заповедник – это участок земли,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либо водного пространства, в пределах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которого весь природный комплекс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полностью и навечно изъят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из хозяйственного использования </a:t>
            </a:r>
          </a:p>
          <a:p>
            <a:pPr algn="ctr"/>
            <a:r>
              <a:rPr lang="ru-RU" sz="1600" dirty="0" smtClean="0">
                <a:latin typeface="Century" panose="02040604050505020304" pitchFamily="18" charset="0"/>
              </a:rPr>
              <a:t>и находится под охраной государства. </a:t>
            </a:r>
          </a:p>
        </p:txBody>
      </p:sp>
    </p:spTree>
    <p:extLst>
      <p:ext uri="{BB962C8B-B14F-4D97-AF65-F5344CB8AC3E}">
        <p14:creationId xmlns:p14="http://schemas.microsoft.com/office/powerpoint/2010/main" val="40149166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«Я сорвал цветок – и он увял. </a:t>
            </a:r>
          </a:p>
          <a:p>
            <a:pPr lvl="0" algn="ctr"/>
            <a:r>
              <a:rPr lang="ru-RU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Я поймал мотылька -  и он умер у меня на ладони.</a:t>
            </a:r>
          </a:p>
          <a:p>
            <a:pPr lvl="0" algn="ctr"/>
            <a:r>
              <a:rPr lang="ru-RU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И тогда я понял, что прикоснуться к красоте</a:t>
            </a:r>
          </a:p>
          <a:p>
            <a:pPr lvl="0" algn="ctr"/>
            <a:r>
              <a:rPr lang="ru-RU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можно только сердцем</a:t>
            </a:r>
            <a:r>
              <a:rPr lang="ru-RU" sz="2000" b="1" dirty="0" smtClean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».</a:t>
            </a:r>
            <a:endParaRPr lang="ru-RU" sz="2000" b="1" dirty="0">
              <a:ln w="11430"/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" panose="02040604050505020304" pitchFamily="18" charset="0"/>
            </a:endParaRPr>
          </a:p>
          <a:p>
            <a:pPr lvl="0" algn="ctr"/>
            <a:r>
              <a:rPr lang="ru-RU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                                                    </a:t>
            </a:r>
            <a:endParaRPr lang="en-US" sz="2000" b="1" dirty="0" smtClean="0">
              <a:ln w="11430"/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" panose="02040604050505020304" pitchFamily="18" charset="0"/>
            </a:endParaRPr>
          </a:p>
          <a:p>
            <a:pPr lvl="0" algn="ctr"/>
            <a:r>
              <a:rPr lang="en-US" sz="20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 </a:t>
            </a:r>
            <a:r>
              <a:rPr lang="en-US" sz="2000" b="1" dirty="0" smtClean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                               </a:t>
            </a:r>
            <a:r>
              <a:rPr lang="ru-RU" sz="1600" b="1" dirty="0" smtClean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Павел </a:t>
            </a:r>
            <a:r>
              <a:rPr lang="ru-RU" sz="1600" b="1" dirty="0">
                <a:ln w="11430"/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anose="02040604050505020304" pitchFamily="18" charset="0"/>
              </a:rPr>
              <a:t>Ореаг Гвездослав</a:t>
            </a:r>
          </a:p>
        </p:txBody>
      </p:sp>
    </p:spTree>
    <p:extLst>
      <p:ext uri="{BB962C8B-B14F-4D97-AF65-F5344CB8AC3E}">
        <p14:creationId xmlns:p14="http://schemas.microsoft.com/office/powerpoint/2010/main" val="24024265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332656"/>
            <a:ext cx="2597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4F6228"/>
                </a:solidFill>
                <a:latin typeface="Century" pitchFamily="18" charset="0"/>
              </a:rPr>
              <a:t>Электронное издание</a:t>
            </a:r>
            <a:endParaRPr lang="ru-RU" dirty="0">
              <a:solidFill>
                <a:srgbClr val="4F6228"/>
              </a:solidFill>
              <a:latin typeface="Century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3482" y="1269337"/>
            <a:ext cx="577703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Century" pitchFamily="18" charset="0"/>
              </a:rPr>
              <a:t>«Зелёный мир – наш общий дом»</a:t>
            </a:r>
          </a:p>
          <a:p>
            <a:pPr algn="ctr"/>
            <a:r>
              <a:rPr lang="ru-RU" dirty="0" smtClean="0">
                <a:latin typeface="Century" pitchFamily="18" charset="0"/>
              </a:rPr>
              <a:t>презентация – экологический калейдоскоп</a:t>
            </a:r>
          </a:p>
          <a:p>
            <a:pPr algn="ctr"/>
            <a:endParaRPr lang="ru-RU" dirty="0" smtClean="0">
              <a:latin typeface="Century" pitchFamily="18" charset="0"/>
            </a:endParaRPr>
          </a:p>
          <a:p>
            <a:pPr algn="ctr"/>
            <a:endParaRPr lang="ru-RU" dirty="0" smtClean="0">
              <a:latin typeface="Century" pitchFamily="18" charset="0"/>
            </a:endParaRPr>
          </a:p>
          <a:p>
            <a:endParaRPr lang="ru-RU" sz="2000" dirty="0" smtClean="0">
              <a:latin typeface="Century" pitchFamily="18" charset="0"/>
            </a:endParaRPr>
          </a:p>
          <a:p>
            <a:endParaRPr lang="ru-RU" sz="2000" dirty="0" smtClean="0">
              <a:latin typeface="Century" pitchFamily="18" charset="0"/>
            </a:endParaRPr>
          </a:p>
          <a:p>
            <a:endParaRPr lang="ru-RU" sz="2000" dirty="0" smtClean="0">
              <a:latin typeface="Century" pitchFamily="18" charset="0"/>
            </a:endParaRPr>
          </a:p>
          <a:p>
            <a:endParaRPr lang="ru-RU" sz="2000" dirty="0">
              <a:latin typeface="Century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4509120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Зелёный мир – наш общий дом» </a:t>
            </a:r>
            <a:r>
              <a:rPr lang="en-US" b="1" dirty="0" smtClean="0">
                <a:solidFill>
                  <a:srgbClr val="4F6228"/>
                </a:solidFill>
                <a:latin typeface="Garamond" pitchFamily="18" charset="0"/>
              </a:rPr>
              <a:t>[</a:t>
            </a:r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Электронный ресурс</a:t>
            </a:r>
            <a:r>
              <a:rPr lang="en-US" b="1" dirty="0" smtClean="0">
                <a:solidFill>
                  <a:srgbClr val="4F6228"/>
                </a:solidFill>
                <a:latin typeface="Garamond" pitchFamily="18" charset="0"/>
              </a:rPr>
              <a:t>] </a:t>
            </a:r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:</a:t>
            </a:r>
          </a:p>
          <a:p>
            <a:pPr algn="just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презентация – экологический калейдоскоп: викторины, кроссворды </a:t>
            </a:r>
            <a:r>
              <a:rPr lang="en-US" b="1" dirty="0" smtClean="0">
                <a:solidFill>
                  <a:srgbClr val="4F6228"/>
                </a:solidFill>
                <a:latin typeface="Garamond" pitchFamily="18" charset="0"/>
              </a:rPr>
              <a:t>/</a:t>
            </a:r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 МБОУ ДПО «НМЦ» ; сост. : Т. Н. Палатова, Л.И. Деменева. – Электронные данные. – Ленинск-Кузнецкий, 2016. – 7 слайдов. – </a:t>
            </a:r>
          </a:p>
          <a:p>
            <a:pPr algn="just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Загл. с экрана.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2828836"/>
            <a:ext cx="51845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Составители:</a:t>
            </a:r>
          </a:p>
          <a:p>
            <a:pPr algn="ctr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Татьяна Николаевна Палатова,</a:t>
            </a:r>
          </a:p>
          <a:p>
            <a:pPr algn="ctr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заведующая библиотекой МБОУ ДПО «НМЦ»,</a:t>
            </a:r>
          </a:p>
          <a:p>
            <a:pPr algn="ctr"/>
            <a:r>
              <a:rPr lang="ru-RU" b="1" dirty="0" smtClean="0">
                <a:solidFill>
                  <a:srgbClr val="4F6228"/>
                </a:solidFill>
                <a:latin typeface="Garamond" pitchFamily="18" charset="0"/>
              </a:rPr>
              <a:t>Любовь Игнатьевна Деменева, библиотекарь МБОУ ДПО «НМЦ»</a:t>
            </a:r>
          </a:p>
        </p:txBody>
      </p:sp>
    </p:spTree>
    <p:extLst>
      <p:ext uri="{BB962C8B-B14F-4D97-AF65-F5344CB8AC3E}">
        <p14:creationId xmlns:p14="http://schemas.microsoft.com/office/powerpoint/2010/main" val="5752229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3620</TotalTime>
  <Words>347</Words>
  <Application>Microsoft Office PowerPoint</Application>
  <PresentationFormat>Экран (4:3)</PresentationFormat>
  <Paragraphs>74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Century</vt:lpstr>
      <vt:lpstr>Courier New</vt:lpstr>
      <vt:lpstr>Garamond</vt:lpstr>
      <vt:lpstr>Тема Office</vt:lpstr>
      <vt:lpstr>1_Тема Office</vt:lpstr>
      <vt:lpstr>Документ Wordpad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Computer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Библиотека</cp:lastModifiedBy>
  <cp:revision>132</cp:revision>
  <dcterms:created xsi:type="dcterms:W3CDTF">2016-03-25T08:22:31Z</dcterms:created>
  <dcterms:modified xsi:type="dcterms:W3CDTF">2017-06-19T03:17:50Z</dcterms:modified>
</cp:coreProperties>
</file>