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2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70" r:id="rId12"/>
    <p:sldId id="273" r:id="rId13"/>
    <p:sldId id="268" r:id="rId14"/>
    <p:sldId id="269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987" autoAdjust="0"/>
    <p:restoredTop sz="94660"/>
  </p:normalViewPr>
  <p:slideViewPr>
    <p:cSldViewPr>
      <p:cViewPr varScale="1">
        <p:scale>
          <a:sx n="83" d="100"/>
          <a:sy n="83" d="100"/>
        </p:scale>
        <p:origin x="102" y="87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02DD19-E1CC-4C8F-BE92-098DCBDD1A64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47FEEB-A3FD-4275-9B0A-78AF90D1DF3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474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7FEEB-A3FD-4275-9B0A-78AF90D1DF3E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3342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7FEEB-A3FD-4275-9B0A-78AF90D1DF3E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403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7FEEB-A3FD-4275-9B0A-78AF90D1DF3E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9446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7FEEB-A3FD-4275-9B0A-78AF90D1DF3E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9446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7FEEB-A3FD-4275-9B0A-78AF90D1DF3E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052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FEB71-E4FB-4722-8480-38DE9718DEBC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41D2C-0C88-4528-963A-D077CAE90E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FEB71-E4FB-4722-8480-38DE9718DEBC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41D2C-0C88-4528-963A-D077CAE90E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FEB71-E4FB-4722-8480-38DE9718DEBC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41D2C-0C88-4528-963A-D077CAE90E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FEB71-E4FB-4722-8480-38DE9718DEBC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41D2C-0C88-4528-963A-D077CAE90E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FEB71-E4FB-4722-8480-38DE9718DEBC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41D2C-0C88-4528-963A-D077CAE90E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FEB71-E4FB-4722-8480-38DE9718DEBC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41D2C-0C88-4528-963A-D077CAE90E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FEB71-E4FB-4722-8480-38DE9718DEBC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41D2C-0C88-4528-963A-D077CAE90E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FEB71-E4FB-4722-8480-38DE9718DEBC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41D2C-0C88-4528-963A-D077CAE90E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FEB71-E4FB-4722-8480-38DE9718DEBC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41D2C-0C88-4528-963A-D077CAE90E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FEB71-E4FB-4722-8480-38DE9718DEBC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41D2C-0C88-4528-963A-D077CAE90E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FEB71-E4FB-4722-8480-38DE9718DEBC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41D2C-0C88-4528-963A-D077CAE90E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FEB71-E4FB-4722-8480-38DE9718DEBC}" type="datetimeFigureOut">
              <a:rPr lang="ru-RU" smtClean="0"/>
              <a:pPr/>
              <a:t>01.02.2021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41D2C-0C88-4528-963A-D077CAE90E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hyperlink" Target="http://19v-euro-lit.niv.ru/19v-euro-lit/articles-ger/mirimskij-ernst-teodor-amadej-gofman.htm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19v-euro-lit.niv.ru/19v-euro-lit/botnikova-nemeckij-romantizm/gofman-i-russkaya-literatura.htm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5.jpeg"/><Relationship Id="rId7" Type="http://schemas.openxmlformats.org/officeDocument/2006/relationships/hyperlink" Target="https://www.litmir.me/br/?b=109914&amp;p=1" TargetMode="External"/><Relationship Id="rId12" Type="http://schemas.openxmlformats.org/officeDocument/2006/relationships/hyperlink" Target="https://bookscafe.net/read/gofman_ernst_teodor_amadey-pesochnyy_chelovek-153986.htm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litmir.me/br/?b=10238&amp;p=1" TargetMode="External"/><Relationship Id="rId11" Type="http://schemas.openxmlformats.org/officeDocument/2006/relationships/image" Target="../media/image15.jpeg"/><Relationship Id="rId5" Type="http://schemas.openxmlformats.org/officeDocument/2006/relationships/image" Target="../media/image12.jpeg"/><Relationship Id="rId10" Type="http://schemas.openxmlformats.org/officeDocument/2006/relationships/hyperlink" Target="https://nukadeti.ru/skazki/shhelkunchik_i_myshinyj_korol" TargetMode="External"/><Relationship Id="rId4" Type="http://schemas.openxmlformats.org/officeDocument/2006/relationships/image" Target="../media/image4.gif"/><Relationship Id="rId9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19.png"/><Relationship Id="rId3" Type="http://schemas.openxmlformats.org/officeDocument/2006/relationships/image" Target="../media/image5.jpeg"/><Relationship Id="rId7" Type="http://schemas.openxmlformats.org/officeDocument/2006/relationships/hyperlink" Target="https://www.litmir.me/br/?b=75787&amp;p=1" TargetMode="External"/><Relationship Id="rId12" Type="http://schemas.openxmlformats.org/officeDocument/2006/relationships/hyperlink" Target="https://bookscafe.net/read/gofman_ernst_teodor_amadey-eliksiry_satany-168816.html#p1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hyperlink" Target="https://libking.ru/books/prose-/prose-classic/332873-21-ernst-gofman-mademuazel-de-skyuderi.html" TargetMode="External"/><Relationship Id="rId5" Type="http://schemas.openxmlformats.org/officeDocument/2006/relationships/hyperlink" Target="https://vseskazki.su/avtorskie-skazki/gofman/kroshka-tsakhes-po-prozvaniyu-tsinnober.html" TargetMode="External"/><Relationship Id="rId10" Type="http://schemas.microsoft.com/office/2007/relationships/hdphoto" Target="../media/hdphoto4.wdp"/><Relationship Id="rId4" Type="http://schemas.openxmlformats.org/officeDocument/2006/relationships/image" Target="../media/image4.gif"/><Relationship Id="rId9" Type="http://schemas.openxmlformats.org/officeDocument/2006/relationships/image" Target="../media/image18.jpeg"/><Relationship Id="rId1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yandex.ru/video/preview/?text=&#1075;&#1086;&#1092;&#1084;&#1072;&#1085;&#1080;&#1072;&#1076;&#1072;%20&#1084;&#1091;&#1083;&#1100;&#1090;&#1092;&#1080;&#1083;&#1100;&#1084;%202018&amp;path=wizard&amp;parent-reqid=1611409135580916-1672264366841582533100107-production-app-host-vla-web-yp-368&amp;wiz_type=vital&amp;filmId=7899186422442602498" TargetMode="External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амка 6.jp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35896" y="339502"/>
            <a:ext cx="496855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Эрнст Теодор Амадей Гофман </a:t>
            </a:r>
          </a:p>
          <a:p>
            <a:pPr algn="ctr"/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(24.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I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.1776 – 25.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VI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.1822)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Выдающийся немецкий писатель,</a:t>
            </a:r>
          </a:p>
          <a:p>
            <a:pPr lvl="0" algn="ctr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блестящий юрист,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универсальная личность в искусстве: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музыкант,  автор первой немецкой романтической оперы, дирижёр, профессиональный музыкальный критик, театральный декоратор, график. </a:t>
            </a:r>
          </a:p>
        </p:txBody>
      </p:sp>
      <p:graphicFrame>
        <p:nvGraphicFramePr>
          <p:cNvPr id="4" name="Объект 3">
            <a:hlinkClick r:id="" action="ppaction://ole?verb=1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2803652"/>
              </p:ext>
            </p:extLst>
          </p:nvPr>
        </p:nvGraphicFramePr>
        <p:xfrm>
          <a:off x="4716016" y="3962404"/>
          <a:ext cx="1296144" cy="9136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name="Документ Wordpad" showAsIcon="1" r:id="rId5" imgW="914400" imgH="714375" progId="WordPad.Document.1">
                  <p:embed/>
                </p:oleObj>
              </mc:Choice>
              <mc:Fallback>
                <p:oleObj name="Документ Wordpad" showAsIcon="1" r:id="rId5" imgW="914400" imgH="714375" progId="WordPad.Document.1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016" y="3962404"/>
                        <a:ext cx="1296144" cy="91360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олотая рамка.jp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CrisscrossEtching/>
                    </a14:imgEffect>
                    <a14:imgEffect>
                      <a14:sharpenSoften amount="37000"/>
                    </a14:imgEffect>
                    <a14:imgEffect>
                      <a14:colorTemperature colorTemp="88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483518"/>
            <a:ext cx="3571200" cy="2232000"/>
          </a:xfrm>
          <a:prstGeom prst="rect">
            <a:avLst/>
          </a:prstGeom>
          <a:effectLst>
            <a:glow>
              <a:schemeClr val="accent6">
                <a:satMod val="175000"/>
                <a:alpha val="34000"/>
              </a:schemeClr>
            </a:glow>
            <a:softEdge rad="127000"/>
          </a:effectLst>
        </p:spPr>
      </p:pic>
      <p:sp>
        <p:nvSpPr>
          <p:cNvPr id="4" name="TextBox 3"/>
          <p:cNvSpPr txBox="1"/>
          <p:nvPr/>
        </p:nvSpPr>
        <p:spPr>
          <a:xfrm>
            <a:off x="4355976" y="411510"/>
            <a:ext cx="42484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Эрнст Теодор Вильгельм </a:t>
            </a:r>
            <a:r>
              <a:rPr lang="ru-RU" dirty="0">
                <a:solidFill>
                  <a:srgbClr val="DEDEE0">
                    <a:lumMod val="25000"/>
                  </a:srgbClr>
                </a:solidFill>
                <a:latin typeface="Book Antiqua" panose="02040602050305030304" pitchFamily="18" charset="0"/>
              </a:rPr>
              <a:t>–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именно такое имя было дано будущему писателю при крещении – родился 26 января 1776 года 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в столице Восточной Пруссии – 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Кёнигсберге (ныне Калининград).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65012" y="2653343"/>
            <a:ext cx="2376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Замковый пруд в Кёнигсберге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1560" y="3003798"/>
            <a:ext cx="79928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Отец – адвокат при прусском верховном суде, мать – набожная, нелюдимая и слегка истеричная женщина. Родители разошлись, когда сыну шел третий год. Эрнст Теодор Вильгельм рос в семье матери, опекаемый дядей, Отто Вильгельмом Дёрфером, тоже адвокатом.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олотая рамка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987574"/>
            <a:ext cx="2808000" cy="2808000"/>
          </a:xfrm>
          <a:prstGeom prst="rect">
            <a:avLst/>
          </a:prstGeom>
          <a:effectLst>
            <a:glow rad="977900">
              <a:schemeClr val="accent6">
                <a:satMod val="175000"/>
                <a:alpha val="18000"/>
              </a:schemeClr>
            </a:glow>
            <a:softEdge rad="3429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-25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612" y="483518"/>
            <a:ext cx="2695228" cy="2695228"/>
          </a:xfrm>
          <a:prstGeom prst="rect">
            <a:avLst/>
          </a:prstGeom>
          <a:effectLst>
            <a:glow>
              <a:schemeClr val="accent6">
                <a:satMod val="175000"/>
                <a:alpha val="90000"/>
              </a:schemeClr>
            </a:glow>
            <a:softEdge rad="127000"/>
          </a:effectLst>
        </p:spPr>
      </p:pic>
      <p:sp>
        <p:nvSpPr>
          <p:cNvPr id="7" name="TextBox 6"/>
          <p:cNvSpPr txBox="1"/>
          <p:nvPr/>
        </p:nvSpPr>
        <p:spPr>
          <a:xfrm>
            <a:off x="3131840" y="339502"/>
            <a:ext cx="5616624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В доме Дёрферов все понемногу музицировали, учить музыке стали и юного Эрнста Теодора Вильгельма. Мальчик выказал незаурядные способности и вскоре начал сочинять небольшие музыкальные пьесы. В 12 лет свободно импровизировал на клавире, органе, играл на скрипке и гамбе, изучал теорию музыки.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1600" y="3371552"/>
            <a:ext cx="777686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1950"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Проявил он замечательные дарования и к рисованию. Однако при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явной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склонности юного Гофмана  к искусству, не без влияния дяди, следуя семейной традиции, им была выбрана стезя юриспруденции.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олотая рамка.jp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TextBox 4"/>
          <p:cNvSpPr txBox="1"/>
          <p:nvPr/>
        </p:nvSpPr>
        <p:spPr>
          <a:xfrm>
            <a:off x="3203848" y="288479"/>
            <a:ext cx="5472608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>
              <a:lnSpc>
                <a:spcPct val="150000"/>
              </a:lnSpc>
              <a:tabLst>
                <a:tab pos="447675" algn="l"/>
              </a:tabLst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В 1792 году Гофман поступил на юридический факультет Кёнигсбергского университета, который закончил в 1795 году.</a:t>
            </a:r>
          </a:p>
          <a:p>
            <a:pPr indent="447675"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Изучение юридических наук не мешало музыкальным занятиям. 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Его учителем музыки был соборный органист и композитор Христиан Подбельский.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505" y="411510"/>
            <a:ext cx="1942341" cy="236051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63500"/>
          </a:effectLst>
        </p:spPr>
      </p:pic>
      <p:sp>
        <p:nvSpPr>
          <p:cNvPr id="4" name="TextBox 3"/>
          <p:cNvSpPr txBox="1"/>
          <p:nvPr/>
        </p:nvSpPr>
        <p:spPr>
          <a:xfrm>
            <a:off x="621085" y="3147814"/>
            <a:ext cx="80648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47675" algn="just">
              <a:lnSpc>
                <a:spcPct val="150000"/>
              </a:lnSpc>
            </a:pPr>
            <a:r>
              <a:rPr lang="ru-RU" dirty="0">
                <a:solidFill>
                  <a:srgbClr val="DEDEE0">
                    <a:lumMod val="25000"/>
                  </a:srgbClr>
                </a:solidFill>
                <a:latin typeface="Book Antiqua" panose="02040602050305030304" pitchFamily="18" charset="0"/>
              </a:rPr>
              <a:t>В Кёнигсберге  Эрнст Теодор Вильгельм впервые услышал оперу Моцарта «Дон Жуан». На всю жизнь музыка австрийского композитора покорила его. Он взял и переменил своё имя Вильгельм на Амадей – этим выразив свой восторг перед гением Моцарта.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5028" y="2732314"/>
            <a:ext cx="25202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Вольфганг Амадей Моцарт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олотая рамка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TextBox 4"/>
          <p:cNvSpPr txBox="1"/>
          <p:nvPr/>
        </p:nvSpPr>
        <p:spPr>
          <a:xfrm>
            <a:off x="755576" y="483518"/>
            <a:ext cx="7920881" cy="4206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После завершения юридического образования Гофман поступил  на государственную службу: служил в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Глогау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, Познани,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Плоцке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и Варшаве. В Варшаве весь досуг его посвящен музыке, театру, росписи фресками концертного зала. 28 ноября 1806 года Варшава была занята наполеоновскими войсками, прусская администрация распущена, и Гофман на долгие годы оказался почти без средств к существованию. Его попытки заработать на жизнь искусством приводили к бедности и бедствиям. После 1815 года он вынужден был снова поступить на ненавистную службу в Берлине. Новое место давало заработок и оставляло много времени для творчества.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олотая рамка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TextBox 4"/>
          <p:cNvSpPr txBox="1"/>
          <p:nvPr/>
        </p:nvSpPr>
        <p:spPr>
          <a:xfrm>
            <a:off x="683568" y="483518"/>
            <a:ext cx="8064896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Гофман работал в уголовном суде с завидной для чиновников виртуозностью и профессионализмом. Дилетантизма он не любил  ни в чем.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43808" y="1744246"/>
            <a:ext cx="5832648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266700"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3 августа 1816 года с большим успехом в Берлине была осуществлена постановка его оперы «Ундина». Публика наградила автора первой немецкой романтической оперы бурными овациями. Гофман стоял бесконечно счастливый и растроганный. Это был один из редких его «звёздных часов», он был признан как композитор</a:t>
            </a:r>
            <a:r>
              <a:rPr lang="ru-RU" dirty="0">
                <a:solidFill>
                  <a:srgbClr val="EEECE1">
                    <a:lumMod val="25000"/>
                  </a:srgbClr>
                </a:solidFill>
                <a:latin typeface="Book Antiqua" panose="02040602050305030304" pitchFamily="18" charset="0"/>
              </a:rPr>
              <a:t>. 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8000"/>
                    </a14:imgEffect>
                    <a14:imgEffect>
                      <a14:brightnessContrast contrast="1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7089" y="1781374"/>
            <a:ext cx="2338606" cy="299447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88900"/>
          </a:effectLst>
        </p:spPr>
      </p:pic>
    </p:spTree>
    <p:extLst>
      <p:ext uri="{BB962C8B-B14F-4D97-AF65-F5344CB8AC3E}">
        <p14:creationId xmlns:p14="http://schemas.microsoft.com/office/powerpoint/2010/main" val="360820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олотая рамка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930091" y="4052907"/>
            <a:ext cx="335387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ru-RU" sz="1400" i="1" dirty="0">
              <a:solidFill>
                <a:prstClr val="black"/>
              </a:solidFill>
              <a:latin typeface="Book Antiqua" panose="02040602050305030304" pitchFamily="18" charset="0"/>
            </a:endParaRPr>
          </a:p>
          <a:p>
            <a:pPr lvl="0"/>
            <a:r>
              <a:rPr lang="ru-RU" sz="1400" i="1" dirty="0" err="1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Миримский</a:t>
            </a:r>
            <a:r>
              <a:rPr lang="ru-RU" sz="1400" i="1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, Израиль Владимирович </a:t>
            </a:r>
          </a:p>
          <a:p>
            <a:pPr lvl="0"/>
            <a:r>
              <a:rPr lang="ru-RU" sz="1400" dirty="0">
                <a:latin typeface="Book Antiqua" panose="02040602050305030304" pitchFamily="18" charset="0"/>
                <a:hlinkClick r:id="rId4"/>
              </a:rPr>
              <a:t>Эрнст Теодор Амадей Гофман</a:t>
            </a:r>
            <a:endParaRPr lang="ru-RU" sz="1400" dirty="0">
              <a:latin typeface="Book Antiqua" panose="020406020503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55577" y="405755"/>
            <a:ext cx="792358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Как писатель Гофман дебютировал в 1809 году в лейпцигской «Всеобщей музыкальной газете». Первая новелла «Кавалер Глюк» была посвящена Кристофу Виллибальду Глюку, прославленному композитору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XVIII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века, написавшему более 100 опер. Гофман заставил читателя в слове услышать музыку Глюка.</a:t>
            </a:r>
          </a:p>
          <a:p>
            <a:pPr indent="447675"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Героем многих дальнейших произведений писателя становится музыкант, он бессмертен как создатель гениальных творений.</a:t>
            </a:r>
          </a:p>
          <a:p>
            <a:pPr indent="266700" algn="just">
              <a:lnSpc>
                <a:spcPct val="150000"/>
              </a:lnSpc>
            </a:pPr>
            <a:endParaRPr lang="ru-RU" sz="1400" dirty="0">
              <a:solidFill>
                <a:schemeClr val="bg2">
                  <a:lumMod val="25000"/>
                </a:schemeClr>
              </a:solidFill>
              <a:latin typeface="Book Antiqua" panose="0204060205030503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screen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6256" y="2931790"/>
            <a:ext cx="1903487" cy="1963306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882432" y="3746991"/>
            <a:ext cx="4423006" cy="4252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Book Antiqua" panose="02040602050305030304" pitchFamily="18" charset="0"/>
              </a:rPr>
              <a:t>Темы и образы в творчестве Э.Т.А. Гофмана</a:t>
            </a:r>
          </a:p>
        </p:txBody>
      </p:sp>
    </p:spTree>
    <p:extLst>
      <p:ext uri="{BB962C8B-B14F-4D97-AF65-F5344CB8AC3E}">
        <p14:creationId xmlns:p14="http://schemas.microsoft.com/office/powerpoint/2010/main" val="1814068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олотая рамка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TextBox 2"/>
          <p:cNvSpPr txBox="1"/>
          <p:nvPr/>
        </p:nvSpPr>
        <p:spPr>
          <a:xfrm>
            <a:off x="467544" y="336104"/>
            <a:ext cx="828092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7675"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Творческая судьба Гофмана была непростой, но ему посчастливилось уже при жизни познать известность не только у себя на родине, но и за её пределами. У него учились Т.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Готье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, В. Гюго, А. Дюма. </a:t>
            </a:r>
          </a:p>
          <a:p>
            <a:pPr indent="447675"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В России Гофман стал известен после своей смерти. В 30-40-е годы 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XIX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века он - самый известный зарубежный писатель. Поклонниками его таланта являлись В. А. Жуковский, А. Погорельский, В. Ф. Одоевский, </a:t>
            </a:r>
          </a:p>
          <a:p>
            <a:pPr algn="just">
              <a:lnSpc>
                <a:spcPct val="150000"/>
              </a:lnSpc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Н. В. Гоголь, Ф. М. Достоевский. В современной литературе очевидны связи романа «Мастер и Маргарита» М. А. Булгакова с творчеством Гофмана.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75184" y="3973949"/>
            <a:ext cx="518457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  <a:ea typeface="SimSun-ExtB" panose="02010609060101010101" pitchFamily="49" charset="-122"/>
              </a:rPr>
              <a:t>Ботникова Алла Борисовна</a:t>
            </a:r>
          </a:p>
          <a:p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  <a:ea typeface="SimSun-ExtB" panose="02010609060101010101" pitchFamily="49" charset="-122"/>
                <a:hlinkClick r:id="rId4"/>
              </a:rPr>
              <a:t>Немецкий романтизм - диалог художественных форм</a:t>
            </a:r>
            <a:br>
              <a:rPr lang="ru-RU" sz="14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  <a:ea typeface="SimSun-ExtB" panose="02010609060101010101" pitchFamily="49" charset="-122"/>
                <a:hlinkClick r:id="rId4"/>
              </a:rPr>
            </a:br>
            <a:r>
              <a:rPr lang="ru-RU" sz="14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  <a:ea typeface="SimSun-ExtB" panose="02010609060101010101" pitchFamily="49" charset="-122"/>
                <a:hlinkClick r:id="rId4"/>
              </a:rPr>
              <a:t>Э. Т. А. Гофман и русская литература</a:t>
            </a:r>
            <a:br>
              <a:rPr lang="ru-RU" sz="14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  <a:ea typeface="SimSun-ExtB" panose="02010609060101010101" pitchFamily="49" charset="-122"/>
                <a:hlinkClick r:id="rId4"/>
              </a:rPr>
            </a:br>
            <a:br>
              <a:rPr lang="ru-RU" sz="1400" dirty="0">
                <a:latin typeface="Book Antiqua" panose="02040602050305030304" pitchFamily="18" charset="0"/>
                <a:ea typeface="SimSun-ExtB" panose="02010609060101010101" pitchFamily="49" charset="-122"/>
                <a:hlinkClick r:id="rId4"/>
              </a:rPr>
            </a:br>
            <a:endParaRPr lang="ru-RU" sz="1400" i="0" dirty="0">
              <a:latin typeface="Book Antiqua" panose="02040602050305030304" pitchFamily="18" charset="0"/>
              <a:ea typeface="SimSun-ExtB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018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 descr="золотая рамка.jp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TextBox 2"/>
          <p:cNvSpPr txBox="1"/>
          <p:nvPr/>
        </p:nvSpPr>
        <p:spPr>
          <a:xfrm>
            <a:off x="1583668" y="411510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Лучшие создания Эрнста Теодора Амадея Гофмана 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423" y="1229139"/>
            <a:ext cx="1575318" cy="2340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337656" y="3584741"/>
            <a:ext cx="16068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ook Antiqua" panose="02040602050305030304" pitchFamily="18" charset="0"/>
                <a:hlinkClick r:id="rId6"/>
              </a:rPr>
              <a:t>Золотой горшок</a:t>
            </a:r>
            <a:endParaRPr lang="ru-RU" sz="1400" dirty="0">
              <a:latin typeface="Book Antiqua" panose="0204060205030503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38983" y="3584741"/>
            <a:ext cx="1827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ook Antiqua" panose="02040602050305030304" pitchFamily="18" charset="0"/>
                <a:hlinkClick r:id="rId7"/>
              </a:rPr>
              <a:t>Повелитель блох</a:t>
            </a:r>
            <a:endParaRPr lang="ru-RU" sz="1400" dirty="0">
              <a:latin typeface="Book Antiqua" panose="0204060205030503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5013" y="1248146"/>
            <a:ext cx="1737629" cy="2340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1314" y="1268338"/>
            <a:ext cx="1755000" cy="2340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4691314" y="3630908"/>
            <a:ext cx="1853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ook Antiqua" panose="02040602050305030304" pitchFamily="18" charset="0"/>
                <a:hlinkClick r:id="rId10"/>
              </a:rPr>
              <a:t>Щелкунчик </a:t>
            </a:r>
          </a:p>
          <a:p>
            <a:pPr algn="ctr"/>
            <a:r>
              <a:rPr lang="ru-RU" sz="1400" dirty="0">
                <a:latin typeface="Book Antiqua" panose="02040602050305030304" pitchFamily="18" charset="0"/>
                <a:hlinkClick r:id="rId10"/>
              </a:rPr>
              <a:t>и мышиный король</a:t>
            </a:r>
            <a:endParaRPr lang="ru-RU" sz="1400" dirty="0">
              <a:latin typeface="Book Antiqua" panose="0204060205030503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7086" y="1247241"/>
            <a:ext cx="1592283" cy="2340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6962963" y="3610343"/>
            <a:ext cx="1616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ook Antiqua" panose="02040602050305030304" pitchFamily="18" charset="0"/>
                <a:hlinkClick r:id="rId12"/>
              </a:rPr>
              <a:t>Песочный</a:t>
            </a:r>
          </a:p>
          <a:p>
            <a:pPr algn="ctr"/>
            <a:r>
              <a:rPr lang="ru-RU" sz="1400" dirty="0">
                <a:latin typeface="Book Antiqua" panose="02040602050305030304" pitchFamily="18" charset="0"/>
                <a:hlinkClick r:id="rId12"/>
              </a:rPr>
              <a:t>человек</a:t>
            </a:r>
            <a:endParaRPr lang="ru-RU" sz="14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48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золотая рамка.jp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TextBox 2"/>
          <p:cNvSpPr txBox="1"/>
          <p:nvPr/>
        </p:nvSpPr>
        <p:spPr>
          <a:xfrm>
            <a:off x="1583668" y="411510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Лучшие создания Эрнста Теодора Амадея Гофмана 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627784" y="3467132"/>
            <a:ext cx="15784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ook Antiqua" panose="02040602050305030304" pitchFamily="18" charset="0"/>
                <a:hlinkClick r:id="rId5"/>
              </a:rPr>
              <a:t>Крошка Цахес, </a:t>
            </a:r>
          </a:p>
          <a:p>
            <a:pPr algn="ctr"/>
            <a:r>
              <a:rPr lang="ru-RU" sz="1400" dirty="0">
                <a:latin typeface="Book Antiqua" panose="02040602050305030304" pitchFamily="18" charset="0"/>
                <a:hlinkClick r:id="rId5"/>
              </a:rPr>
              <a:t>по прозванию  Циннобер</a:t>
            </a:r>
            <a:endParaRPr lang="ru-RU" sz="1400" dirty="0">
              <a:latin typeface="Book Antiqua" panose="0204060205030503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3844" y="1138014"/>
            <a:ext cx="1522408" cy="2340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33588" y="3478014"/>
            <a:ext cx="148263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ook Antiqua" panose="02040602050305030304" pitchFamily="18" charset="0"/>
                <a:hlinkClick r:id="rId7"/>
              </a:rPr>
              <a:t>Житейские воззрения </a:t>
            </a:r>
          </a:p>
          <a:p>
            <a:pPr algn="ctr"/>
            <a:r>
              <a:rPr lang="ru-RU" sz="1400" dirty="0">
                <a:latin typeface="Book Antiqua" panose="02040602050305030304" pitchFamily="18" charset="0"/>
                <a:hlinkClick r:id="rId7"/>
              </a:rPr>
              <a:t>кота Мурра</a:t>
            </a:r>
            <a:endParaRPr lang="ru-RU" sz="1400" dirty="0">
              <a:latin typeface="Book Antiqua" panose="0204060205030503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588" y="1138014"/>
            <a:ext cx="1485900" cy="2340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2075" y="1127132"/>
            <a:ext cx="1489090" cy="2340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/>
          <p:cNvSpPr txBox="1"/>
          <p:nvPr/>
        </p:nvSpPr>
        <p:spPr>
          <a:xfrm>
            <a:off x="6972075" y="3478014"/>
            <a:ext cx="1560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ook Antiqua" panose="02040602050305030304" pitchFamily="18" charset="0"/>
                <a:hlinkClick r:id="rId11"/>
              </a:rPr>
              <a:t>Мадемуазель де </a:t>
            </a:r>
            <a:r>
              <a:rPr lang="ru-RU" sz="1400" dirty="0" err="1">
                <a:latin typeface="Book Antiqua" panose="02040602050305030304" pitchFamily="18" charset="0"/>
                <a:hlinkClick r:id="rId11"/>
              </a:rPr>
              <a:t>Скюдери</a:t>
            </a:r>
            <a:endParaRPr lang="ru-RU" sz="1400" dirty="0">
              <a:latin typeface="Book Antiqua" panose="0204060205030503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17812" y="3478014"/>
            <a:ext cx="1542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Book Antiqua" panose="02040602050305030304" pitchFamily="18" charset="0"/>
                <a:hlinkClick r:id="rId12"/>
              </a:rPr>
              <a:t>Эликсиры сатаны</a:t>
            </a:r>
            <a:endParaRPr lang="ru-RU" sz="1400" dirty="0">
              <a:latin typeface="Book Antiqua" panose="0204060205030503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13" cstate="screen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-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17812" y="1127132"/>
            <a:ext cx="1511201" cy="2340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148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золотая рамка.jp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2" name="TextBox 1"/>
          <p:cNvSpPr txBox="1"/>
          <p:nvPr/>
        </p:nvSpPr>
        <p:spPr>
          <a:xfrm>
            <a:off x="3923928" y="411510"/>
            <a:ext cx="4752528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66700" algn="ctr"/>
            <a:r>
              <a:rPr lang="ru-RU" b="1" dirty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Шедевр российской мультипликации</a:t>
            </a:r>
          </a:p>
          <a:p>
            <a:pPr indent="266700" algn="just">
              <a:lnSpc>
                <a:spcPct val="150000"/>
              </a:lnSpc>
            </a:pPr>
            <a:r>
              <a:rPr lang="ru-RU" sz="1600" dirty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По мотивам четырёх сказок Эрнста Теодора Гофмана — «Золотой горшок» (1814), «Песочный человек» (1817), «Щелкунчик и Мышиный король» (1816), «Крошка Цахес</a:t>
            </a:r>
            <a:r>
              <a:rPr lang="ru-RU" sz="1600" dirty="0">
                <a:solidFill>
                  <a:schemeClr val="bg2">
                    <a:lumMod val="25000"/>
                  </a:schemeClr>
                </a:solidFill>
              </a:rPr>
              <a:t>» (</a:t>
            </a:r>
            <a:r>
              <a:rPr lang="ru-RU" sz="1600" dirty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1819) снят кукольный полнометражный мультфильм </a:t>
            </a:r>
            <a:endParaRPr lang="ru-RU" sz="1600" dirty="0">
              <a:solidFill>
                <a:schemeClr val="bg2">
                  <a:lumMod val="25000"/>
                </a:schemeClr>
              </a:solidFill>
              <a:latin typeface="Book Antiqua" pitchFamily="18" charset="0"/>
              <a:hlinkClick r:id="rId5"/>
            </a:endParaRPr>
          </a:p>
          <a:p>
            <a:pPr indent="266700" algn="ctr"/>
            <a:r>
              <a:rPr lang="ru-RU" sz="2000" dirty="0" err="1">
                <a:solidFill>
                  <a:schemeClr val="bg2">
                    <a:lumMod val="25000"/>
                  </a:schemeClr>
                </a:solidFill>
                <a:latin typeface="Book Antiqua" pitchFamily="18" charset="0"/>
                <a:hlinkClick r:id="rId5"/>
              </a:rPr>
              <a:t>Гофманиада</a:t>
            </a:r>
            <a:endParaRPr lang="en-US" sz="20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  <a:p>
            <a:pPr indent="266700" algn="ctr"/>
            <a:endParaRPr lang="ru-RU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1600" dirty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студии «Союзмультфильм» (2018).</a:t>
            </a:r>
          </a:p>
          <a:p>
            <a:pPr algn="ctr">
              <a:lnSpc>
                <a:spcPct val="150000"/>
              </a:lnSpc>
            </a:pPr>
            <a:r>
              <a:rPr lang="ru-RU" sz="1600" dirty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Режиссёр Станислав Соколов</a:t>
            </a:r>
          </a:p>
          <a:p>
            <a:endParaRPr lang="ru-RU" sz="12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  <a:p>
            <a:endParaRPr lang="ru-RU" sz="1200" dirty="0">
              <a:solidFill>
                <a:schemeClr val="bg2">
                  <a:lumMod val="25000"/>
                </a:schemeClr>
              </a:solidFill>
              <a:latin typeface="Book Antiqua" pitchFamily="18" charset="0"/>
            </a:endParaRPr>
          </a:p>
          <a:p>
            <a:endParaRPr lang="ru-RU" sz="1200" dirty="0">
              <a:latin typeface="Book Antiqua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олотая рамка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TextBox 2"/>
          <p:cNvSpPr txBox="1"/>
          <p:nvPr/>
        </p:nvSpPr>
        <p:spPr>
          <a:xfrm>
            <a:off x="3203848" y="41151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1257300" algn="l"/>
              </a:tabLst>
            </a:pP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Литература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15616" y="1059582"/>
            <a:ext cx="698477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Гофман, Э.Т.А. Новеллы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/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Э. Т. А. Гофман ; перевод с немецкого ; вступительная статья и примечания С. Шлапоберской. – Москва : Художественная литература, 1983. – 399 с. – Текст : непосредственный. </a:t>
            </a:r>
          </a:p>
          <a:p>
            <a:pPr marL="228600" indent="-228600">
              <a:buFont typeface="+mj-lt"/>
              <a:buAutoNum type="arabicPeriod"/>
            </a:pPr>
            <a:endParaRPr lang="ru-RU" sz="1200" dirty="0">
              <a:solidFill>
                <a:schemeClr val="bg2">
                  <a:lumMod val="25000"/>
                </a:schemeClr>
              </a:solidFill>
              <a:latin typeface="Book Antiqua" panose="02040602050305030304" pitchFamily="18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Зарубежная литература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/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составитель О. Ю. Панова. – Москва : ЗАО «РОСМЭН-ПРЕСС», 2008. – 416 с. – ( Современная школьная энциклопедия). – Текст : непосредственный.</a:t>
            </a:r>
          </a:p>
          <a:p>
            <a:pPr marL="228600" indent="-228600">
              <a:buFont typeface="+mj-lt"/>
              <a:buAutoNum type="arabicPeriod"/>
            </a:pPr>
            <a:endParaRPr lang="ru-RU" sz="1200" dirty="0">
              <a:solidFill>
                <a:schemeClr val="bg2">
                  <a:lumMod val="25000"/>
                </a:schemeClr>
              </a:solidFill>
              <a:latin typeface="Book Antiqua" panose="02040602050305030304" pitchFamily="18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Зарубежные писатели. Биобиблиографический словарь для школьников и поступающих в вузы. В 2.частях. Часть 1. А – Л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/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под редакцией Н. П. Михальской. – 2-е изд., стереотип. – Москва : Дрофа, 2007. – 686,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[2]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с. – Текст : непосредственный.</a:t>
            </a:r>
          </a:p>
          <a:p>
            <a:pPr marL="228600" indent="-228600">
              <a:buFont typeface="+mj-lt"/>
              <a:buAutoNum type="arabicPeriod"/>
            </a:pPr>
            <a:endParaRPr lang="ru-RU" sz="1200" dirty="0">
              <a:solidFill>
                <a:schemeClr val="bg2">
                  <a:lumMod val="25000"/>
                </a:schemeClr>
              </a:solidFill>
              <a:latin typeface="Book Antiqua" panose="02040602050305030304" pitchFamily="18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Пронин, В. А. История немецкой литературы : учебное пособие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/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В. А. Пронин. – Москва : Университетская книга ; Логос, 2007. – 384 с. – Текст : непосредственный.</a:t>
            </a:r>
          </a:p>
          <a:p>
            <a:pPr marL="228600" indent="-228600">
              <a:buFont typeface="+mj-lt"/>
              <a:buAutoNum type="arabicPeriod"/>
            </a:pPr>
            <a:endParaRPr lang="ru-RU" sz="1200" dirty="0">
              <a:solidFill>
                <a:schemeClr val="bg2">
                  <a:lumMod val="25000"/>
                </a:schemeClr>
              </a:solidFill>
              <a:latin typeface="Book Antiqua" panose="02040602050305030304" pitchFamily="18" charset="0"/>
            </a:endParaRPr>
          </a:p>
          <a:p>
            <a:pPr marL="228600" indent="-228600">
              <a:buFont typeface="+mj-lt"/>
              <a:buAutoNum type="arabicPeriod"/>
            </a:pP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Энциклопедия для детей. Всемирная литература. Ч. 2.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XIX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и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XX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века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/ 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ред. коллегия: </a:t>
            </a:r>
          </a:p>
          <a:p>
            <a:pPr marL="266700" indent="-266700"/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     М. Аксёнова, В. Володин, Н. Шапиро, А. </a:t>
            </a:r>
            <a:r>
              <a:rPr lang="ru-RU" sz="1200" dirty="0" err="1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Элиович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[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и др.</a:t>
            </a:r>
            <a:r>
              <a:rPr lang="en-US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]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. – Москва : Мир энциклопедий    </a:t>
            </a:r>
            <a:r>
              <a:rPr lang="ru-RU" sz="1200" dirty="0" err="1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Аванта</a:t>
            </a:r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+, 2007. – 656 с.: ил. –Текст : непосредственный. </a:t>
            </a:r>
          </a:p>
          <a:p>
            <a:pPr marL="228600" indent="-228600">
              <a:buFont typeface="+mj-lt"/>
              <a:buAutoNum type="arabicPeriod"/>
            </a:pPr>
            <a:endParaRPr lang="ru-RU" sz="1200" dirty="0">
              <a:solidFill>
                <a:schemeClr val="bg2">
                  <a:lumMod val="25000"/>
                </a:schemeClr>
              </a:solidFill>
              <a:latin typeface="Book Antiqua" panose="02040602050305030304" pitchFamily="18" charset="0"/>
            </a:endParaRPr>
          </a:p>
          <a:p>
            <a:r>
              <a:rPr lang="ru-RU" sz="1200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92321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золотая рамка.jp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979712" y="483519"/>
            <a:ext cx="5400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Электронное издание</a:t>
            </a:r>
          </a:p>
          <a:p>
            <a:pPr lvl="0"/>
            <a:endParaRPr lang="ru-RU" dirty="0">
              <a:solidFill>
                <a:schemeClr val="bg2">
                  <a:lumMod val="25000"/>
                </a:schemeClr>
              </a:solidFill>
              <a:latin typeface="Book Antiqua" panose="02040602050305030304" pitchFamily="18" charset="0"/>
            </a:endParaRPr>
          </a:p>
          <a:p>
            <a:pPr lvl="0" algn="ctr"/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Чудный гений</a:t>
            </a:r>
          </a:p>
          <a:p>
            <a:pPr lvl="0" algn="ctr"/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Эрнст Теодор Амадей Гофман</a:t>
            </a:r>
          </a:p>
          <a:p>
            <a:pPr lvl="0" algn="ctr"/>
            <a:endParaRPr lang="ru-RU" dirty="0">
              <a:solidFill>
                <a:schemeClr val="bg2">
                  <a:lumMod val="25000"/>
                </a:schemeClr>
              </a:solidFill>
              <a:latin typeface="Book Antiqua" panose="02040602050305030304" pitchFamily="18" charset="0"/>
            </a:endParaRPr>
          </a:p>
          <a:p>
            <a:pPr lvl="0" algn="ctr"/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Презентация</a:t>
            </a:r>
          </a:p>
          <a:p>
            <a:pPr lvl="0" algn="ctr"/>
            <a:endParaRPr lang="ru-RU" dirty="0">
              <a:solidFill>
                <a:schemeClr val="bg2">
                  <a:lumMod val="25000"/>
                </a:schemeClr>
              </a:solidFill>
              <a:latin typeface="Book Antiqua" panose="02040602050305030304" pitchFamily="18" charset="0"/>
            </a:endParaRPr>
          </a:p>
          <a:p>
            <a:pPr lvl="0" algn="ctr"/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Составитель</a:t>
            </a:r>
          </a:p>
          <a:p>
            <a:pPr lvl="0" algn="ctr"/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Татьяна Николаевна Палатова,</a:t>
            </a:r>
          </a:p>
          <a:p>
            <a:pPr lvl="0" algn="ctr"/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anose="02040602050305030304" pitchFamily="18" charset="0"/>
              </a:rPr>
              <a:t>заведующая библиотекой МБОУ ДПО «НМЦ»</a:t>
            </a:r>
          </a:p>
          <a:p>
            <a:pPr lvl="0" algn="ctr"/>
            <a:endParaRPr lang="ru-RU" dirty="0">
              <a:solidFill>
                <a:schemeClr val="bg2">
                  <a:lumMod val="25000"/>
                </a:schemeClr>
              </a:solidFill>
              <a:latin typeface="Book Antiqua" panose="02040602050305030304" pitchFamily="18" charset="0"/>
            </a:endParaRPr>
          </a:p>
          <a:p>
            <a:pPr lvl="0" algn="ctr"/>
            <a:endParaRPr lang="ru-RU" dirty="0">
              <a:solidFill>
                <a:prstClr val="black"/>
              </a:solidFill>
              <a:latin typeface="Book Antiqua" panose="0204060205030503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3651870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Чудный гений Эрнст Теодор Амадей Гофман : презентация 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/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 сост. : Т.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  <a:latin typeface="Book Antiqua" pitchFamily="18" charset="0"/>
              </a:rPr>
              <a:t>Н. Палатова. – Ленинск-Кузнецкий, 2021. – Текст : (визуальный) : электронный.</a:t>
            </a:r>
            <a:endParaRPr lang="ru-RU" b="1" spc="50" dirty="0">
              <a:ln w="12700" cmpd="sng">
                <a:solidFill>
                  <a:srgbClr val="FFFF00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24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1458</TotalTime>
  <Words>1064</Words>
  <Application>Microsoft Office PowerPoint</Application>
  <PresentationFormat>Экран (16:9)</PresentationFormat>
  <Paragraphs>82</Paragraphs>
  <Slides>14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SimSun-ExtB</vt:lpstr>
      <vt:lpstr>Arial</vt:lpstr>
      <vt:lpstr>Book Antiqua</vt:lpstr>
      <vt:lpstr>Calibri</vt:lpstr>
      <vt:lpstr>Тема Office</vt:lpstr>
      <vt:lpstr>Документ Wordpad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GRG</cp:lastModifiedBy>
  <cp:revision>134</cp:revision>
  <dcterms:created xsi:type="dcterms:W3CDTF">2021-01-17T07:17:46Z</dcterms:created>
  <dcterms:modified xsi:type="dcterms:W3CDTF">2021-02-01T03:02:24Z</dcterms:modified>
</cp:coreProperties>
</file>