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94" r:id="rId3"/>
    <p:sldId id="275" r:id="rId4"/>
    <p:sldId id="295" r:id="rId5"/>
    <p:sldId id="296" r:id="rId6"/>
    <p:sldId id="278" r:id="rId7"/>
    <p:sldId id="282" r:id="rId8"/>
    <p:sldId id="283" r:id="rId9"/>
    <p:sldId id="262" r:id="rId10"/>
    <p:sldId id="258" r:id="rId11"/>
    <p:sldId id="279" r:id="rId12"/>
    <p:sldId id="285" r:id="rId13"/>
    <p:sldId id="284" r:id="rId14"/>
    <p:sldId id="286" r:id="rId15"/>
    <p:sldId id="272" r:id="rId16"/>
    <p:sldId id="289" r:id="rId17"/>
    <p:sldId id="290" r:id="rId18"/>
    <p:sldId id="297" r:id="rId19"/>
    <p:sldId id="298" r:id="rId20"/>
    <p:sldId id="299" r:id="rId21"/>
    <p:sldId id="291" r:id="rId22"/>
    <p:sldId id="293" r:id="rId23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324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fld id="{331F0A1B-8D37-41F4-A311-812887F09629}" type="datetimeFigureOut">
              <a:rPr lang="ru-RU"/>
              <a:pPr>
                <a:defRPr/>
              </a:pPr>
              <a:t>01.09.2017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71EE7A3B-141A-4246-8F54-24C99934A61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B456B-1EEB-4EC3-9F8A-FC02AA956941}" type="datetimeFigureOut">
              <a:rPr lang="ru-RU"/>
              <a:pPr>
                <a:defRPr/>
              </a:pPr>
              <a:t>01.09.2017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5AB6B1-990F-4634-B8A7-F7B3BB93F64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00693085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D5C370-15EC-489B-882D-63040D12BD77}" type="datetimeFigureOut">
              <a:rPr lang="ru-RU"/>
              <a:pPr>
                <a:defRPr/>
              </a:pPr>
              <a:t>01.09.2017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FEC7D2-9796-407A-B322-DBF38A4F389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59071360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5B6B4F-5DFB-43BE-BA4A-F5D2296C36B0}" type="datetimeFigureOut">
              <a:rPr lang="ru-RU"/>
              <a:pPr>
                <a:defRPr/>
              </a:pPr>
              <a:t>01.09.2017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738DA9-080A-495F-AD56-08D39298B49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9742413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037CFD-7476-4B44-9D6B-DAC8C9796756}" type="datetimeFigureOut">
              <a:rPr lang="ru-RU"/>
              <a:pPr>
                <a:defRPr/>
              </a:pPr>
              <a:t>01.09.2017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BD822F-DEC9-453E-AB64-819D0B5FDB8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74922512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5D9BCB-0772-4678-A1CF-A9DE46FFF31C}" type="datetimeFigureOut">
              <a:rPr lang="ru-RU"/>
              <a:pPr>
                <a:defRPr/>
              </a:pPr>
              <a:t>01.09.2017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5A397D-71EB-4DD0-8D79-9B7654E018C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96524294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A0E7C3-372A-499E-8DB8-47312A920AC7}" type="datetimeFigureOut">
              <a:rPr lang="ru-RU"/>
              <a:pPr>
                <a:defRPr/>
              </a:pPr>
              <a:t>01.09.2017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725C88-2634-4EBE-B0C2-024C8D5F970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75417992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D5065E-DB57-47C9-9879-CFF47D69266E}" type="datetimeFigureOut">
              <a:rPr lang="ru-RU"/>
              <a:pPr>
                <a:defRPr/>
              </a:pPr>
              <a:t>01.09.2017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044D0F-84AB-4234-B723-698639C11D8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18976185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893FA-DD2F-4845-8B48-556D8DE58BD1}" type="datetimeFigureOut">
              <a:rPr lang="ru-RU"/>
              <a:pPr>
                <a:defRPr/>
              </a:pPr>
              <a:t>01.09.2017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74CA2C-43DF-4B6F-8CBE-8FAECBE73A0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36240016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5DC815-3C5A-46D8-A687-F6A39B9858B8}" type="datetimeFigureOut">
              <a:rPr lang="ru-RU"/>
              <a:pPr>
                <a:defRPr/>
              </a:pPr>
              <a:t>01.09.2017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F4332E-0982-4BA6-AC10-241773B6C83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38358478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AD2EA-6A4A-49C8-9E2A-D18218B06C59}" type="datetimeFigureOut">
              <a:rPr lang="ru-RU"/>
              <a:pPr>
                <a:defRPr/>
              </a:pPr>
              <a:t>01.09.2017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D251EC-F812-4F16-A60C-5079F04D738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04997068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64EEC8-05CC-4F90-95B3-A2736514143D}" type="datetimeFigureOut">
              <a:rPr lang="ru-RU"/>
              <a:pPr>
                <a:defRPr/>
              </a:pPr>
              <a:t>01.09.2017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9F37EA-B469-4D7A-AF7C-E2A6C061CD0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61622123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3DBDCD2-79EC-4932-B85F-82A82BDFEE75}" type="datetimeFigureOut">
              <a:rPr lang="ru-RU"/>
              <a:pPr>
                <a:defRPr/>
              </a:pPr>
              <a:t>01.09.2017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07560474-79BE-4006-8E8D-23676A5CB29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3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4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ctrTitle"/>
          </p:nvPr>
        </p:nvSpPr>
        <p:spPr>
          <a:xfrm>
            <a:off x="0" y="620713"/>
            <a:ext cx="9144000" cy="2952750"/>
          </a:xfrm>
        </p:spPr>
        <p:txBody>
          <a:bodyPr/>
          <a:lstStyle/>
          <a:p>
            <a:pPr eaLnBrk="1" hangingPunct="1"/>
            <a:r>
              <a:rPr lang="ru-RU" altLang="ru-RU" b="1" smtClean="0"/>
              <a:t/>
            </a:r>
            <a:br>
              <a:rPr lang="ru-RU" altLang="ru-RU" b="1" smtClean="0"/>
            </a:br>
            <a:r>
              <a:rPr lang="ru-RU" altLang="ru-RU" b="1" smtClean="0"/>
              <a:t/>
            </a:r>
            <a:br>
              <a:rPr lang="ru-RU" altLang="ru-RU" b="1" smtClean="0"/>
            </a:br>
            <a:r>
              <a:rPr lang="ru-RU" altLang="ru-RU" b="1" smtClean="0"/>
              <a:t>«</a:t>
            </a:r>
            <a:r>
              <a:rPr lang="ru-RU" altLang="ru-RU" sz="4000" b="1" smtClean="0"/>
              <a:t>Работа по созданию системы познавательного развития дошкольников с использованием метода исследовательской деятельности</a:t>
            </a:r>
            <a:r>
              <a:rPr lang="ru-RU" altLang="ru-RU" b="1" smtClean="0"/>
              <a:t>»</a:t>
            </a:r>
            <a:br>
              <a:rPr lang="ru-RU" altLang="ru-RU" b="1" smtClean="0"/>
            </a:br>
            <a:r>
              <a:rPr lang="ru-RU" altLang="ru-RU" b="1" smtClean="0"/>
              <a:t/>
            </a:r>
            <a:br>
              <a:rPr lang="ru-RU" altLang="ru-RU" b="1" smtClean="0"/>
            </a:br>
            <a:r>
              <a:rPr lang="ru-RU" altLang="ru-RU" sz="2800" b="1" smtClean="0"/>
              <a:t>(из опыта работы)</a:t>
            </a:r>
            <a:r>
              <a:rPr lang="ru-RU" altLang="ru-RU" sz="5400" smtClean="0"/>
              <a:t/>
            </a:r>
            <a:br>
              <a:rPr lang="ru-RU" altLang="ru-RU" sz="5400" smtClean="0"/>
            </a:br>
            <a:r>
              <a:rPr lang="ru-RU" altLang="ru-RU" b="1" i="1" smtClean="0">
                <a:solidFill>
                  <a:srgbClr val="7030A0"/>
                </a:solidFill>
              </a:rPr>
              <a:t> </a:t>
            </a:r>
            <a:r>
              <a:rPr lang="ru-RU" altLang="ru-RU" sz="2400" b="1" i="1" smtClean="0">
                <a:solidFill>
                  <a:srgbClr val="7030A0"/>
                </a:solidFill>
              </a:rPr>
              <a:t>                                </a:t>
            </a:r>
            <a:r>
              <a:rPr lang="ru-RU" altLang="ru-RU" sz="2400" b="1" i="1" smtClean="0"/>
              <a:t> Составитель: Слободенюк</a:t>
            </a:r>
            <a:br>
              <a:rPr lang="ru-RU" altLang="ru-RU" sz="2400" b="1" i="1" smtClean="0"/>
            </a:br>
            <a:r>
              <a:rPr lang="ru-RU" altLang="ru-RU" sz="2400" b="1" i="1" smtClean="0"/>
              <a:t>                                           Лариса Александровна, </a:t>
            </a:r>
            <a:br>
              <a:rPr lang="ru-RU" altLang="ru-RU" sz="2400" b="1" i="1" smtClean="0"/>
            </a:br>
            <a:r>
              <a:rPr lang="ru-RU" altLang="ru-RU" sz="2400" b="1" i="1" smtClean="0"/>
              <a:t>                      старший воспитатель МБДОУ №61</a:t>
            </a:r>
            <a:endParaRPr lang="ru-RU" altLang="ru-RU" b="1" smtClean="0"/>
          </a:p>
        </p:txBody>
      </p:sp>
      <p:sp>
        <p:nvSpPr>
          <p:cNvPr id="3075" name="Подзаголовок 2"/>
          <p:cNvSpPr txBox="1">
            <a:spLocks/>
          </p:cNvSpPr>
          <p:nvPr/>
        </p:nvSpPr>
        <p:spPr bwMode="auto">
          <a:xfrm>
            <a:off x="2484438" y="6021388"/>
            <a:ext cx="594836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ru-RU"/>
              <a:t>   </a:t>
            </a:r>
            <a:r>
              <a:rPr lang="ru-RU" altLang="ru-RU" sz="2400"/>
              <a:t>Ленинск-Кузнецкий ГО, 2016 год</a:t>
            </a:r>
            <a:endParaRPr lang="en-US" altLang="ru-RU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Текст 7"/>
          <p:cNvSpPr>
            <a:spLocks noGrp="1"/>
          </p:cNvSpPr>
          <p:nvPr>
            <p:ph type="body" sz="half" idx="2"/>
          </p:nvPr>
        </p:nvSpPr>
        <p:spPr>
          <a:xfrm>
            <a:off x="684213" y="981075"/>
            <a:ext cx="3079750" cy="3600450"/>
          </a:xfrm>
        </p:spPr>
        <p:txBody>
          <a:bodyPr/>
          <a:lstStyle/>
          <a:p>
            <a:r>
              <a:rPr lang="ru-RU" altLang="ru-RU" sz="3200" smtClean="0"/>
              <a:t>«</a:t>
            </a:r>
            <a:r>
              <a:rPr lang="ru-RU" altLang="ru-RU" sz="3200" i="1" smtClean="0">
                <a:ea typeface="Calibri" panose="020F0502020204030204" pitchFamily="34" charset="0"/>
                <a:cs typeface="Arial" panose="020B0604020202020204" pitchFamily="34" charset="0"/>
              </a:rPr>
              <a:t>Прежде чем давать знания, надо научить думать,</a:t>
            </a:r>
            <a:br>
              <a:rPr lang="ru-RU" altLang="ru-RU" sz="3200" i="1" smtClean="0"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altLang="ru-RU" sz="3200" i="1" smtClean="0">
                <a:ea typeface="Calibri" panose="020F0502020204030204" pitchFamily="34" charset="0"/>
                <a:cs typeface="Arial" panose="020B0604020202020204" pitchFamily="34" charset="0"/>
              </a:rPr>
              <a:t>воспринимать, наблюдать</a:t>
            </a:r>
            <a:r>
              <a:rPr lang="ru-RU" altLang="ru-RU" sz="3200" smtClean="0"/>
              <a:t> »</a:t>
            </a:r>
          </a:p>
          <a:p>
            <a:endParaRPr lang="ru-RU" altLang="ru-RU" sz="2400" smtClean="0"/>
          </a:p>
        </p:txBody>
      </p:sp>
      <p:pic>
        <p:nvPicPr>
          <p:cNvPr id="23555" name="Объект 8"/>
          <p:cNvPicPr>
            <a:picLocks noGrp="1"/>
          </p:cNvPicPr>
          <p:nvPr>
            <p:ph idx="1"/>
          </p:nvPr>
        </p:nvPicPr>
        <p:blipFill>
          <a:blip r:embed="rId2" cstate="print">
            <a:extLst/>
          </a:blip>
          <a:srcRect/>
          <a:stretch>
            <a:fillRect/>
          </a:stretch>
        </p:blipFill>
        <p:spPr>
          <a:xfrm>
            <a:off x="4716463" y="260350"/>
            <a:ext cx="3240087" cy="4681538"/>
          </a:xfr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100" name="Прямоугольник 9"/>
          <p:cNvSpPr>
            <a:spLocks noChangeArrowheads="1"/>
          </p:cNvSpPr>
          <p:nvPr/>
        </p:nvSpPr>
        <p:spPr bwMode="auto">
          <a:xfrm>
            <a:off x="4500563" y="4941888"/>
            <a:ext cx="3816350" cy="110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/>
              <a:t>Сухомлинский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/>
              <a:t>Василий Александрович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Текст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altLang="ru-RU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123" name="Прямоугольник 2"/>
          <p:cNvSpPr>
            <a:spLocks noChangeArrowheads="1"/>
          </p:cNvSpPr>
          <p:nvPr/>
        </p:nvSpPr>
        <p:spPr bwMode="auto">
          <a:xfrm>
            <a:off x="684213" y="476250"/>
            <a:ext cx="7343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800"/>
              <a:t>                                           </a:t>
            </a:r>
          </a:p>
        </p:txBody>
      </p:sp>
      <p:sp>
        <p:nvSpPr>
          <p:cNvPr id="5124" name="Прямоугольник 6"/>
          <p:cNvSpPr>
            <a:spLocks noChangeArrowheads="1"/>
          </p:cNvSpPr>
          <p:nvPr/>
        </p:nvSpPr>
        <p:spPr bwMode="auto">
          <a:xfrm>
            <a:off x="539750" y="333375"/>
            <a:ext cx="82804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800"/>
              <a:t>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/>
              <a:t> </a:t>
            </a:r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0" y="787400"/>
            <a:ext cx="9144000" cy="218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b="1"/>
              <a:t>Качество</a:t>
            </a:r>
            <a:r>
              <a:rPr lang="ru-RU" altLang="ru-RU"/>
              <a:t> – это соответствие объекта установленным стандартам.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ru-RU" altLang="ru-RU"/>
          </a:p>
          <a:p>
            <a:pPr algn="just">
              <a:spcBef>
                <a:spcPct val="0"/>
              </a:spcBef>
              <a:buFontTx/>
              <a:buNone/>
            </a:pPr>
            <a:endParaRPr lang="ru-RU" altLang="ru-RU" sz="4000"/>
          </a:p>
        </p:txBody>
      </p:sp>
      <p:sp>
        <p:nvSpPr>
          <p:cNvPr id="5126" name="Прямоугольник 5"/>
          <p:cNvSpPr>
            <a:spLocks noChangeArrowheads="1"/>
          </p:cNvSpPr>
          <p:nvPr/>
        </p:nvSpPr>
        <p:spPr bwMode="auto">
          <a:xfrm>
            <a:off x="179388" y="2636838"/>
            <a:ext cx="8785225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/>
              <a:t>В России для всех уровней и ступеней образования установлен Федеральный государственный образовательный стандарт (ФГОС)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3600" b="1" smtClean="0"/>
              <a:t>Целевые ориентиры на этапе завершения дошкольного образования</a:t>
            </a:r>
          </a:p>
        </p:txBody>
      </p:sp>
      <p:sp>
        <p:nvSpPr>
          <p:cNvPr id="614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ru-RU" smtClean="0"/>
              <a:t> ребенок проявляет инициативу и самостоятельность в разных видах деятельности – в том числе в познавательно-исследовательской деятельности, способен выбирать себе участников по совместной деятельности;</a:t>
            </a:r>
          </a:p>
          <a:p>
            <a:r>
              <a:rPr lang="ru-RU" altLang="ru-RU" smtClean="0"/>
              <a:t> ребенок достаточно хорошо владеет устной речью, может выражать свои мысли и желания;</a:t>
            </a: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3600" b="1" smtClean="0"/>
              <a:t>Целевые ориентиры на этапе завершения дошкольного образования</a:t>
            </a:r>
          </a:p>
        </p:txBody>
      </p:sp>
      <p:sp>
        <p:nvSpPr>
          <p:cNvPr id="7171" name="Содержимое 5"/>
          <p:cNvSpPr>
            <a:spLocks noGrp="1"/>
          </p:cNvSpPr>
          <p:nvPr>
            <p:ph idx="1"/>
          </p:nvPr>
        </p:nvSpPr>
        <p:spPr>
          <a:xfrm>
            <a:off x="250825" y="1600200"/>
            <a:ext cx="8642350" cy="4525963"/>
          </a:xfrm>
        </p:spPr>
        <p:txBody>
          <a:bodyPr/>
          <a:lstStyle/>
          <a:p>
            <a:r>
              <a:rPr lang="ru-RU" altLang="ru-RU" sz="2400" smtClean="0"/>
              <a:t>ребенок проявляет любознательность, задает вопросы взрослым и сверстникам, интересуется причинно-следственными связями, пытается самостоятельно придумывать объяснения явлениям природы и поступкам людей; склонен наблюдать, экспериментировать. Обладает начальными знаниями о себе, о природном и социальном мире, в котором он живет; обладает элементарными представлениями из области живой природы, естествознания, математики, истории и т.п.; ребенок способен к принятию собственных решений, опираясь на свои знания и умения в различных видах деятельности.</a:t>
            </a:r>
          </a:p>
          <a:p>
            <a:endParaRPr lang="ru-RU" altLang="ru-RU" sz="2400" smtClean="0"/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Текст 2"/>
          <p:cNvSpPr>
            <a:spLocks noGrp="1"/>
          </p:cNvSpPr>
          <p:nvPr>
            <p:ph type="body" idx="1"/>
          </p:nvPr>
        </p:nvSpPr>
        <p:spPr>
          <a:xfrm>
            <a:off x="755650" y="692150"/>
            <a:ext cx="7739063" cy="3714750"/>
          </a:xfrm>
        </p:spPr>
        <p:txBody>
          <a:bodyPr/>
          <a:lstStyle/>
          <a:p>
            <a:r>
              <a:rPr lang="ru-RU" altLang="ru-RU" sz="2800" smtClean="0">
                <a:solidFill>
                  <a:schemeClr val="tx1"/>
                </a:solidFill>
              </a:rPr>
              <a:t>В период дошкольного детства познавательно-исследовательская  деятельность сопровождает игру, продуктивную деятельность, вплетаясь в них в виде ориентировочных действий, опробования возможностей любого нового материала.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>
          <a:xfrm>
            <a:off x="323850" y="274638"/>
            <a:ext cx="8362950" cy="1143000"/>
          </a:xfrm>
        </p:spPr>
        <p:txBody>
          <a:bodyPr/>
          <a:lstStyle/>
          <a:p>
            <a:r>
              <a:rPr lang="ru-RU" altLang="ru-RU" sz="3200" b="1" smtClean="0"/>
              <a:t>Формы познавательно исследовательской деятельности: </a:t>
            </a:r>
          </a:p>
        </p:txBody>
      </p:sp>
      <p:sp>
        <p:nvSpPr>
          <p:cNvPr id="9219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ru-RU" smtClean="0"/>
              <a:t>постановка экспериментов, опытов;</a:t>
            </a:r>
          </a:p>
          <a:p>
            <a:r>
              <a:rPr lang="ru-RU" altLang="ru-RU" smtClean="0"/>
              <a:t>классифицирование предметов (коллекционирование);</a:t>
            </a:r>
          </a:p>
          <a:p>
            <a:r>
              <a:rPr lang="ru-RU" altLang="ru-RU" smtClean="0"/>
              <a:t>путешествие по миру при помощи карты;</a:t>
            </a:r>
          </a:p>
          <a:p>
            <a:r>
              <a:rPr lang="ru-RU" altLang="ru-RU" smtClean="0"/>
              <a:t>путешествие во времени.</a:t>
            </a:r>
          </a:p>
          <a:p>
            <a:endParaRPr lang="ru-RU" altLang="ru-RU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3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 познавательно-исследовательской деятельности:</a:t>
            </a:r>
          </a:p>
        </p:txBody>
      </p:sp>
      <p:sp>
        <p:nvSpPr>
          <p:cNvPr id="1024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ru-RU" smtClean="0"/>
              <a:t>живая природа;</a:t>
            </a:r>
          </a:p>
          <a:p>
            <a:r>
              <a:rPr lang="ru-RU" altLang="ru-RU" smtClean="0"/>
              <a:t>неживая природа;</a:t>
            </a:r>
          </a:p>
          <a:p>
            <a:r>
              <a:rPr lang="ru-RU" altLang="ru-RU" smtClean="0"/>
              <a:t>физические явления;</a:t>
            </a:r>
          </a:p>
          <a:p>
            <a:r>
              <a:rPr lang="ru-RU" altLang="ru-RU" smtClean="0"/>
              <a:t>рукотворный мир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3200" b="1" smtClean="0"/>
              <a:t>Методы познавательно-исследовательской деятельности в ДОУ:</a:t>
            </a:r>
            <a:r>
              <a:rPr lang="ru-RU" altLang="ru-RU" sz="3200" smtClean="0"/>
              <a:t/>
            </a:r>
            <a:br>
              <a:rPr lang="ru-RU" altLang="ru-RU" sz="3200" smtClean="0"/>
            </a:br>
            <a:endParaRPr lang="ru-RU" altLang="ru-RU" sz="3200" smtClean="0"/>
          </a:p>
        </p:txBody>
      </p:sp>
      <p:sp>
        <p:nvSpPr>
          <p:cNvPr id="11267" name="Подзаголовок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ru-RU" sz="2800" smtClean="0"/>
              <a:t>вопросы проблемного характера;</a:t>
            </a:r>
          </a:p>
          <a:p>
            <a:r>
              <a:rPr lang="ru-RU" altLang="ru-RU" sz="2800" smtClean="0"/>
              <a:t>схематичное моделирование опыта;</a:t>
            </a:r>
          </a:p>
          <a:p>
            <a:r>
              <a:rPr lang="ru-RU" altLang="ru-RU" sz="2800" smtClean="0"/>
              <a:t>метод, стимулирующий детей к коммуникации;</a:t>
            </a:r>
          </a:p>
          <a:p>
            <a:r>
              <a:rPr lang="ru-RU" altLang="ru-RU" sz="2800" smtClean="0"/>
              <a:t>проблемные ситуации;</a:t>
            </a:r>
          </a:p>
          <a:p>
            <a:r>
              <a:rPr lang="ru-RU" altLang="ru-RU" sz="2800" smtClean="0"/>
              <a:t>исследовательские игры;</a:t>
            </a:r>
          </a:p>
          <a:p>
            <a:r>
              <a:rPr lang="ru-RU" altLang="ru-RU" sz="2800" smtClean="0"/>
              <a:t>наблюдения;</a:t>
            </a:r>
          </a:p>
          <a:p>
            <a:r>
              <a:rPr lang="ru-RU" altLang="ru-RU" sz="2800" smtClean="0"/>
              <a:t>опыты;</a:t>
            </a:r>
          </a:p>
          <a:p>
            <a:r>
              <a:rPr lang="ru-RU" altLang="ru-RU" sz="2800" smtClean="0"/>
              <a:t>эвристические беседы;</a:t>
            </a:r>
          </a:p>
          <a:p>
            <a:r>
              <a:rPr lang="ru-RU" altLang="ru-RU" sz="2800" smtClean="0"/>
              <a:t>игровые обучающие, развивающие ситуации.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 smtClean="0"/>
              <a:t/>
            </a:r>
            <a:br>
              <a:rPr lang="ru-RU" altLang="ru-RU" b="1" smtClean="0"/>
            </a:br>
            <a:r>
              <a:rPr lang="ru-RU" altLang="ru-RU" sz="4000" b="1" smtClean="0"/>
              <a:t>Мини - лаборатория </a:t>
            </a:r>
            <a:br>
              <a:rPr lang="ru-RU" altLang="ru-RU" sz="4000" b="1" smtClean="0"/>
            </a:br>
            <a:r>
              <a:rPr lang="ru-RU" altLang="ru-RU" sz="4000" b="1" smtClean="0"/>
              <a:t>(центр науки)</a:t>
            </a:r>
            <a:r>
              <a:rPr lang="ru-RU" altLang="ru-RU" smtClean="0"/>
              <a:t/>
            </a:r>
            <a:br>
              <a:rPr lang="ru-RU" altLang="ru-RU" smtClean="0"/>
            </a:br>
            <a:endParaRPr lang="ru-RU" altLang="ru-RU" smtClean="0"/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ru-RU" altLang="ru-RU" sz="2400" b="1" smtClean="0"/>
              <a:t>В мини - лаборатории (центре науки) могут быть выделены:</a:t>
            </a:r>
            <a:r>
              <a:rPr lang="ru-RU" altLang="ru-RU" sz="2400" smtClean="0"/>
              <a:t/>
            </a:r>
            <a:br>
              <a:rPr lang="ru-RU" altLang="ru-RU" sz="2400" smtClean="0"/>
            </a:br>
            <a:r>
              <a:rPr lang="ru-RU" altLang="ru-RU" sz="2400" b="1" i="1" smtClean="0">
                <a:solidFill>
                  <a:srgbClr val="002060"/>
                </a:solidFill>
              </a:rPr>
              <a:t>-  </a:t>
            </a:r>
            <a:r>
              <a:rPr lang="ru-RU" altLang="ru-RU" sz="2400" b="1" i="1" smtClean="0"/>
              <a:t>место для постоянной выставки, где дети размещают музей, различные коллекции, экспонаты, редкие предметы (раковины, камни, кристаллы, перья и т.д.);</a:t>
            </a:r>
            <a:br>
              <a:rPr lang="ru-RU" altLang="ru-RU" sz="2400" b="1" i="1" smtClean="0"/>
            </a:br>
            <a:r>
              <a:rPr lang="ru-RU" altLang="ru-RU" sz="2400" b="1" i="1" smtClean="0"/>
              <a:t> - место для приборов;</a:t>
            </a:r>
            <a:br>
              <a:rPr lang="ru-RU" altLang="ru-RU" sz="2400" b="1" i="1" smtClean="0"/>
            </a:br>
            <a:r>
              <a:rPr lang="ru-RU" altLang="ru-RU" sz="2400" b="1" i="1" smtClean="0"/>
              <a:t> - место для выращивания растений;</a:t>
            </a:r>
            <a:br>
              <a:rPr lang="ru-RU" altLang="ru-RU" sz="2400" b="1" i="1" smtClean="0"/>
            </a:br>
            <a:r>
              <a:rPr lang="ru-RU" altLang="ru-RU" sz="2400" b="1" i="1" smtClean="0"/>
              <a:t> - место для хранения материалов (природного, «бросового»);</a:t>
            </a:r>
            <a:br>
              <a:rPr lang="ru-RU" altLang="ru-RU" sz="2400" b="1" i="1" smtClean="0"/>
            </a:br>
            <a:r>
              <a:rPr lang="ru-RU" altLang="ru-RU" sz="2400" b="1" i="1" smtClean="0"/>
              <a:t>- место для проведения опытов;</a:t>
            </a:r>
            <a:br>
              <a:rPr lang="ru-RU" altLang="ru-RU" sz="2400" b="1" i="1" smtClean="0"/>
            </a:br>
            <a:r>
              <a:rPr lang="ru-RU" altLang="ru-RU" sz="2400" b="1" i="1" smtClean="0"/>
              <a:t> - место для неструктурированных материалов (стол «песок - вода» или ёмкость для воды, песка, мелких камней и т.д.).</a:t>
            </a:r>
            <a:r>
              <a:rPr lang="ru-RU" altLang="ru-RU" b="1" i="1" smtClean="0"/>
              <a:t/>
            </a:r>
            <a:br>
              <a:rPr lang="ru-RU" altLang="ru-RU" b="1" i="1" smtClean="0"/>
            </a:br>
            <a:endParaRPr lang="ru-RU" altLang="ru-RU" b="1" i="1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3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smtClean="0"/>
              <a:t>Исследовательские уголки, мини-лаборатории, исследовательские центры в группах</a:t>
            </a:r>
            <a:endParaRPr lang="ru-RU" altLang="ru-RU" sz="28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315" name="Текс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ru-RU" sz="2800" smtClean="0"/>
              <a:t> </a:t>
            </a:r>
            <a:endParaRPr lang="ru-RU" altLang="ru-RU" sz="28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 descr="F:\к февралю\фото для слайдов\фото эксп 16\DSCN0388.JPG"/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1412777"/>
            <a:ext cx="3528392" cy="48965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 descr="F:\к февралю\фото для слайдов\фото эксп 16\DSCN0393.JPG"/>
          <p:cNvPicPr/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16016" y="1412777"/>
            <a:ext cx="3816424" cy="48965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3200" b="1" smtClean="0"/>
              <a:t>Место для хранения предметов исследования</a:t>
            </a:r>
          </a:p>
        </p:txBody>
      </p:sp>
      <p:pic>
        <p:nvPicPr>
          <p:cNvPr id="6" name="Объект 5" descr="F:\к февралю\фото для слайдов\фото эксп 16\DSCN0389.JPG"/>
          <p:cNvPicPr>
            <a:picLocks noGrp="1"/>
          </p:cNvPicPr>
          <p:nvPr>
            <p:ph idx="1"/>
          </p:nvPr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9512" y="1556792"/>
            <a:ext cx="4608512" cy="3096344"/>
          </a:xfr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7" name="Рисунок 6" descr="F:\к февралю\фото для слайдов\DSCN3449.JPG"/>
          <p:cNvPicPr/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139952" y="3393583"/>
            <a:ext cx="4769534" cy="32403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3200" b="1" smtClean="0"/>
              <a:t>Исследовательская деятельность в непосредственно-образовательной деятельности </a:t>
            </a:r>
          </a:p>
        </p:txBody>
      </p:sp>
      <p:pic>
        <p:nvPicPr>
          <p:cNvPr id="10" name="Рисунок 9" descr="F:\к февралю\фото для слайдов\фото эксп 16\DSCN0352.JPG"/>
          <p:cNvPicPr/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508104" y="4437111"/>
            <a:ext cx="3456384" cy="23042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2" descr="C:\Users\Life\Desktop\Фото для сайта на д.сад\P1020087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059832" y="2204864"/>
            <a:ext cx="3377349" cy="2533012"/>
          </a:xfr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2" descr="F:\к февралю\фото для слайдов\фото эксп 16\DSCN0369.JPG"/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4440" y="1700805"/>
            <a:ext cx="3240359" cy="24482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3"/>
          <p:cNvSpPr>
            <a:spLocks noGrp="1"/>
          </p:cNvSpPr>
          <p:nvPr>
            <p:ph type="title"/>
          </p:nvPr>
        </p:nvSpPr>
        <p:spPr>
          <a:xfrm>
            <a:off x="611188" y="404813"/>
            <a:ext cx="8075612" cy="706437"/>
          </a:xfrm>
        </p:spPr>
        <p:txBody>
          <a:bodyPr/>
          <a:lstStyle/>
          <a:p>
            <a:r>
              <a:rPr lang="ru-RU" altLang="ru-RU" sz="3200" b="1" smtClean="0"/>
              <a:t>Формы методической работы: </a:t>
            </a:r>
            <a:br>
              <a:rPr lang="ru-RU" altLang="ru-RU" sz="3200" b="1" smtClean="0"/>
            </a:br>
            <a:r>
              <a:rPr lang="ru-RU" altLang="ru-RU" sz="3200" b="1" smtClean="0"/>
              <a:t>(консультации)</a:t>
            </a:r>
            <a:r>
              <a:rPr lang="ru-RU" altLang="ru-RU" smtClean="0"/>
              <a:t/>
            </a:r>
            <a:br>
              <a:rPr lang="ru-RU" altLang="ru-RU" smtClean="0"/>
            </a:br>
            <a:endParaRPr lang="ru-RU" altLang="ru-RU" smtClean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ru-RU" sz="2400" dirty="0" smtClean="0"/>
              <a:t> </a:t>
            </a:r>
            <a:r>
              <a:rPr lang="ru-RU" sz="2400" dirty="0"/>
              <a:t>«Развитие познавательных способностей детей  через проектную деятельность» 2012 </a:t>
            </a:r>
            <a:r>
              <a:rPr lang="ru-RU" dirty="0"/>
              <a:t>; </a:t>
            </a:r>
            <a:endParaRPr lang="ru-RU" dirty="0" smtClean="0"/>
          </a:p>
          <a:p>
            <a:pPr>
              <a:defRPr/>
            </a:pPr>
            <a:r>
              <a:rPr lang="ru-RU" sz="2400" dirty="0"/>
              <a:t>«Игры-экспериментирования в воспитании дошкольника как субъекта </a:t>
            </a:r>
            <a:r>
              <a:rPr lang="ru-RU" sz="2400" dirty="0" err="1"/>
              <a:t>здоровьесберегающей</a:t>
            </a:r>
            <a:r>
              <a:rPr lang="ru-RU" sz="2400" dirty="0"/>
              <a:t> деятельности» </a:t>
            </a:r>
            <a:r>
              <a:rPr lang="ru-RU" sz="2400" dirty="0" smtClean="0"/>
              <a:t>2013;</a:t>
            </a:r>
          </a:p>
          <a:p>
            <a:pPr>
              <a:defRPr/>
            </a:pPr>
            <a:r>
              <a:rPr lang="ru-RU" sz="2400" dirty="0"/>
              <a:t>«Организация познавательно-исследовательской деятельности детей дошкольного возраста» </a:t>
            </a:r>
            <a:r>
              <a:rPr lang="ru-RU" sz="2400" dirty="0" smtClean="0"/>
              <a:t>2014;</a:t>
            </a:r>
          </a:p>
          <a:p>
            <a:pPr>
              <a:defRPr/>
            </a:pPr>
            <a:r>
              <a:rPr lang="ru-RU" sz="2400" dirty="0"/>
              <a:t>«Развитие у детей навыков и умений опытно-экспериментальной деятельности» </a:t>
            </a:r>
            <a:r>
              <a:rPr lang="ru-RU" sz="2400" dirty="0" smtClean="0"/>
              <a:t>2014;</a:t>
            </a:r>
          </a:p>
          <a:p>
            <a:pPr>
              <a:defRPr/>
            </a:pPr>
            <a:r>
              <a:rPr lang="ru-RU" sz="2400" dirty="0"/>
              <a:t>«Детское экспериментирование – основа поисково-исследовательской деятельности дошкольников» </a:t>
            </a:r>
            <a:r>
              <a:rPr lang="ru-RU" sz="2400" dirty="0" smtClean="0"/>
              <a:t>2016.</a:t>
            </a:r>
            <a:endParaRPr lang="ru-RU" sz="2400" dirty="0"/>
          </a:p>
          <a:p>
            <a:pPr marL="0" indent="0">
              <a:buFont typeface="Arial" charset="0"/>
              <a:buNone/>
              <a:defRPr/>
            </a:pPr>
            <a:endParaRPr lang="ru-RU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 smtClean="0"/>
              <a:t>Формы методической работы: </a:t>
            </a:r>
            <a:br>
              <a:rPr lang="ru-RU" altLang="ru-RU" b="1" smtClean="0"/>
            </a:br>
            <a:r>
              <a:rPr lang="ru-RU" altLang="ru-RU" b="1" smtClean="0"/>
              <a:t>(семинары)</a:t>
            </a:r>
            <a:r>
              <a:rPr lang="ru-RU" altLang="ru-RU" smtClean="0"/>
              <a:t/>
            </a:r>
            <a:br>
              <a:rPr lang="ru-RU" altLang="ru-RU" smtClean="0"/>
            </a:br>
            <a:endParaRPr lang="ru-RU" altLang="ru-RU" smtClean="0"/>
          </a:p>
        </p:txBody>
      </p:sp>
      <p:sp>
        <p:nvSpPr>
          <p:cNvPr id="17411" name="Объект 4"/>
          <p:cNvSpPr txBox="1">
            <a:spLocks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endParaRPr lang="ru-RU" altLang="ru-RU" sz="2400"/>
          </a:p>
          <a:p>
            <a:pPr>
              <a:buFont typeface="Arial" panose="020B0604020202020204" pitchFamily="34" charset="0"/>
              <a:buNone/>
            </a:pPr>
            <a:endParaRPr lang="ru-RU" altLang="ru-RU" sz="2400"/>
          </a:p>
        </p:txBody>
      </p:sp>
      <p:sp>
        <p:nvSpPr>
          <p:cNvPr id="17412" name="Прямоугольник 2"/>
          <p:cNvSpPr>
            <a:spLocks noChangeArrowheads="1"/>
          </p:cNvSpPr>
          <p:nvPr/>
        </p:nvSpPr>
        <p:spPr bwMode="auto">
          <a:xfrm>
            <a:off x="250825" y="1916113"/>
            <a:ext cx="864235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/>
              <a:t>«Организация среды в ДОУ для детского экспериментирования» 2014;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/>
              <a:t>«Обучение детей умениям и навыкам исследовательской деятельности» 2014;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/>
              <a:t>«Проектно-исследовательская деятельность в воспитательно-образовательном процессе, как одно из условий достижения целевых ориентиров   муниципальный уровень 2016.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24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 txBox="1">
            <a:spLocks/>
          </p:cNvSpPr>
          <p:nvPr/>
        </p:nvSpPr>
        <p:spPr bwMode="auto">
          <a:xfrm>
            <a:off x="609600" y="4270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4400" b="1"/>
              <a:t>Формы методической работы: </a:t>
            </a:r>
            <a:br>
              <a:rPr lang="ru-RU" altLang="ru-RU" sz="4400" b="1"/>
            </a:br>
            <a:r>
              <a:rPr lang="ru-RU" altLang="ru-RU" sz="4400" b="1"/>
              <a:t>(конкурсы)</a:t>
            </a:r>
            <a:r>
              <a:rPr lang="ru-RU" altLang="ru-RU" sz="4400"/>
              <a:t/>
            </a:r>
            <a:br>
              <a:rPr lang="ru-RU" altLang="ru-RU" sz="4400"/>
            </a:br>
            <a:endParaRPr lang="ru-RU" altLang="ru-RU" sz="4400"/>
          </a:p>
        </p:txBody>
      </p:sp>
      <p:sp>
        <p:nvSpPr>
          <p:cNvPr id="18435" name="Прямоугольник 3"/>
          <p:cNvSpPr>
            <a:spLocks noChangeArrowheads="1"/>
          </p:cNvSpPr>
          <p:nvPr/>
        </p:nvSpPr>
        <p:spPr bwMode="auto">
          <a:xfrm>
            <a:off x="250825" y="1916113"/>
            <a:ext cx="86423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/>
              <a:t>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2400"/>
          </a:p>
        </p:txBody>
      </p:sp>
      <p:sp>
        <p:nvSpPr>
          <p:cNvPr id="18436" name="Прямоугольник 4"/>
          <p:cNvSpPr>
            <a:spLocks noChangeArrowheads="1"/>
          </p:cNvSpPr>
          <p:nvPr/>
        </p:nvSpPr>
        <p:spPr bwMode="auto">
          <a:xfrm>
            <a:off x="484188" y="1916113"/>
            <a:ext cx="8281987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ru-RU" altLang="ru-RU" sz="2800"/>
              <a:t>«Конкурс  исследовательских уголков» 2012 ; </a:t>
            </a:r>
          </a:p>
          <a:p>
            <a:pPr eaLnBrk="1" hangingPunct="1">
              <a:spcBef>
                <a:spcPct val="0"/>
              </a:spcBef>
            </a:pPr>
            <a:r>
              <a:rPr lang="ru-RU" altLang="ru-RU" sz="2800"/>
              <a:t>Конкурс исследовательских проектов «Маленький исследователь» 2016;</a:t>
            </a:r>
          </a:p>
          <a:p>
            <a:pPr eaLnBrk="1" hangingPunct="1">
              <a:spcBef>
                <a:spcPct val="0"/>
              </a:spcBef>
            </a:pPr>
            <a:r>
              <a:rPr lang="ru-RU" altLang="ru-RU" sz="2800"/>
              <a:t>Конкурс презентаций «Домашняя мини-лаборатория» 2016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ru-RU" altLang="ru-RU" sz="2800" smtClean="0"/>
              <a:t>Открытый показ деятельности педагога «Детское экспериментирование как форма реализации  области «Познание»  2012;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altLang="ru-RU" sz="2800" smtClean="0"/>
              <a:t>Мастер-класс «Опытническая деятельность на прогулке» 2015;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altLang="ru-RU" sz="2800" smtClean="0"/>
              <a:t>Мастер-класс «Организация исследовательской работы в режиме дня» 2016.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altLang="ru-RU" sz="2800" smtClean="0"/>
              <a:t>«Познавательно-исследовательская деятельность в режиме дня»   2014.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ru-RU" altLang="ru-RU" sz="2800" smtClean="0"/>
          </a:p>
          <a:p>
            <a:pPr marL="0" indent="0">
              <a:buFont typeface="Arial" panose="020B0604020202020204" pitchFamily="34" charset="0"/>
              <a:buNone/>
            </a:pPr>
            <a:endParaRPr lang="ru-RU" altLang="ru-RU" smtClean="0"/>
          </a:p>
        </p:txBody>
      </p:sp>
      <p:sp>
        <p:nvSpPr>
          <p:cNvPr id="1945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3200" b="1" smtClean="0"/>
              <a:t>Формы методической работы: </a:t>
            </a:r>
            <a:br>
              <a:rPr lang="ru-RU" altLang="ru-RU" sz="3200" b="1" smtClean="0"/>
            </a:br>
            <a:r>
              <a:rPr lang="ru-RU" altLang="ru-RU" sz="3200" b="1" smtClean="0"/>
              <a:t>(открытые показы, мастер-классы)</a:t>
            </a:r>
            <a:r>
              <a:rPr lang="ru-RU" altLang="ru-RU" sz="3200" smtClean="0"/>
              <a:t/>
            </a:r>
            <a:br>
              <a:rPr lang="ru-RU" altLang="ru-RU" sz="3200" smtClean="0"/>
            </a:br>
            <a:endParaRPr lang="ru-RU" altLang="ru-RU" sz="32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3200" b="1" smtClean="0"/>
              <a:t>Семинар «Содержание, методы и условия осуществления познавательно-исследовательской деятельности в ДОУ»</a:t>
            </a:r>
            <a:endParaRPr lang="ru-RU" altLang="ru-RU" b="1" smtClean="0"/>
          </a:p>
        </p:txBody>
      </p:sp>
      <p:pic>
        <p:nvPicPr>
          <p:cNvPr id="12" name="Содержимое 11" descr="C:\Documents and Settings\дети\Рабочий стол\документы\мо старших 16\мо старших\DSCN1672.JPG"/>
          <p:cNvPicPr>
            <a:picLocks noGrp="1"/>
          </p:cNvPicPr>
          <p:nvPr>
            <p:ph sz="half"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95536" y="2780928"/>
            <a:ext cx="4038600" cy="3030362"/>
          </a:xfr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Содержимое 12" descr="E:\2016-2017\мо старших 16\мо старших\DSCN1763.JPG"/>
          <p:cNvPicPr>
            <a:picLocks noGrp="1"/>
          </p:cNvPicPr>
          <p:nvPr>
            <p:ph sz="half" idx="2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644008" y="1700808"/>
            <a:ext cx="4038600" cy="3028950"/>
          </a:xfr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3"/>
          <p:cNvSpPr>
            <a:spLocks noGrp="1"/>
          </p:cNvSpPr>
          <p:nvPr>
            <p:ph type="title"/>
          </p:nvPr>
        </p:nvSpPr>
        <p:spPr>
          <a:xfrm>
            <a:off x="250825" y="620713"/>
            <a:ext cx="8642350" cy="922337"/>
          </a:xfrm>
        </p:spPr>
        <p:txBody>
          <a:bodyPr/>
          <a:lstStyle/>
          <a:p>
            <a:r>
              <a:rPr lang="en-US" altLang="ru-RU" b="1" smtClean="0"/>
              <a:t>I </a:t>
            </a:r>
            <a:r>
              <a:rPr lang="ru-RU" altLang="ru-RU" b="1" smtClean="0"/>
              <a:t>Научно-практическая конференция «Шажок в будущее»</a:t>
            </a:r>
            <a:br>
              <a:rPr lang="ru-RU" altLang="ru-RU" b="1" smtClean="0"/>
            </a:br>
            <a:endParaRPr lang="ru-RU" altLang="ru-RU" b="1" smtClean="0"/>
          </a:p>
        </p:txBody>
      </p:sp>
      <p:pic>
        <p:nvPicPr>
          <p:cNvPr id="7" name="Содержимое 6" descr="image-0-02-05-849a4c2c4c0dafb9428118998a45d77a30cef09d167acf27120b30b9ed091403-V.jpg"/>
          <p:cNvPicPr>
            <a:picLocks noGrp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23528" y="1628800"/>
            <a:ext cx="4038600" cy="3398331"/>
          </a:xfr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1202" name="Picture 2" descr="E:\2016-2017\мо старших 16\мо старших\DSCN177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16016" y="2852936"/>
            <a:ext cx="4244280" cy="3183210"/>
          </a:xfr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0" y="188913"/>
            <a:ext cx="9144000" cy="1079500"/>
          </a:xfrm>
        </p:spPr>
        <p:txBody>
          <a:bodyPr/>
          <a:lstStyle/>
          <a:p>
            <a:r>
              <a:rPr lang="en-US" altLang="ru-RU" sz="3200" b="1" smtClean="0"/>
              <a:t>IX</a:t>
            </a:r>
            <a:r>
              <a:rPr lang="ru-RU" altLang="ru-RU" sz="3200" b="1" smtClean="0"/>
              <a:t> научно-практическая конференция юных исследователей (секция 6-7 лет, подготовительная к школе группа)</a:t>
            </a:r>
            <a:endParaRPr lang="ru-RU" altLang="ru-RU" sz="4000" b="1" smtClean="0"/>
          </a:p>
        </p:txBody>
      </p:sp>
      <p:pic>
        <p:nvPicPr>
          <p:cNvPr id="5" name="Содержимое 4" descr="C:\Users\МБДОУ№61\Desktop\рабочий стол\2016-2017\конференция 17\конференция апрель 17\DSCN2333.JPG"/>
          <p:cNvPicPr>
            <a:picLocks noGrp="1"/>
          </p:cNvPicPr>
          <p:nvPr>
            <p:ph sz="half"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79512" y="1628800"/>
            <a:ext cx="4284984" cy="3240360"/>
          </a:xfr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Содержимое 5" descr="C:\Users\МБДОУ№61\Desktop\рабочий стол\2016-2017\конференция 17\конференция апрель 17\DSCN2325.JPG"/>
          <p:cNvPicPr>
            <a:picLocks noGrp="1"/>
          </p:cNvPicPr>
          <p:nvPr>
            <p:ph sz="half" idx="2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2564904"/>
            <a:ext cx="4176464" cy="3024336"/>
          </a:xfr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4"/>
          <p:cNvSpPr>
            <a:spLocks noGrp="1"/>
          </p:cNvSpPr>
          <p:nvPr>
            <p:ph type="title"/>
          </p:nvPr>
        </p:nvSpPr>
        <p:spPr>
          <a:ln w="88900" cap="sq"/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/>
          <a:lstStyle/>
          <a:p>
            <a:pPr>
              <a:defRPr/>
            </a:pPr>
            <a:r>
              <a:rPr lang="ru-RU" sz="3200" b="1" dirty="0" smtClean="0"/>
              <a:t>Исследовательская деятельность дома</a:t>
            </a:r>
          </a:p>
        </p:txBody>
      </p:sp>
      <p:pic>
        <p:nvPicPr>
          <p:cNvPr id="22531" name="Объект 3"/>
          <p:cNvPicPr>
            <a:picLocks noGrp="1"/>
          </p:cNvPicPr>
          <p:nvPr>
            <p:ph idx="4294967295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67544" y="1484784"/>
            <a:ext cx="2663825" cy="3529013"/>
          </a:xfr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2532" name="Рисунок 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51920" y="2276872"/>
            <a:ext cx="4929188" cy="32829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27088" y="1773238"/>
            <a:ext cx="7777162" cy="3108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hangingPunct="1"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ru-RU" sz="2800" dirty="0">
                <a:solidFill>
                  <a:srgbClr val="000000"/>
                </a:solidFill>
                <a:latin typeface="+mj-lt"/>
                <a:ea typeface="MS Gothic" charset="-128"/>
                <a:cs typeface="Arial" charset="0"/>
              </a:rPr>
              <a:t>Приглашаем к сотрудничеству:</a:t>
            </a:r>
          </a:p>
          <a:p>
            <a:pPr algn="ctr" hangingPunct="1"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ru-RU" sz="2800" dirty="0" err="1">
                <a:solidFill>
                  <a:srgbClr val="000000"/>
                </a:solidFill>
                <a:latin typeface="+mj-lt"/>
                <a:ea typeface="MS Gothic" charset="-128"/>
                <a:cs typeface="Arial" charset="0"/>
              </a:rPr>
              <a:t>Слободенюк</a:t>
            </a:r>
            <a:r>
              <a:rPr lang="ru-RU" sz="2800" dirty="0">
                <a:solidFill>
                  <a:srgbClr val="000000"/>
                </a:solidFill>
                <a:latin typeface="+mj-lt"/>
                <a:ea typeface="MS Gothic" charset="-128"/>
                <a:cs typeface="Arial" charset="0"/>
              </a:rPr>
              <a:t> Лариса Александровна</a:t>
            </a:r>
          </a:p>
          <a:p>
            <a:pPr algn="ctr" hangingPunct="1"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ru-RU" sz="2800" dirty="0">
                <a:solidFill>
                  <a:srgbClr val="000000"/>
                </a:solidFill>
                <a:latin typeface="+mj-lt"/>
                <a:ea typeface="MS Gothic" charset="-128"/>
                <a:cs typeface="Arial" charset="0"/>
              </a:rPr>
              <a:t>МБДОУ № 61</a:t>
            </a:r>
          </a:p>
          <a:p>
            <a:pPr algn="ctr" hangingPunct="1"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ru-RU" sz="2800" dirty="0" err="1">
                <a:solidFill>
                  <a:srgbClr val="000000"/>
                </a:solidFill>
                <a:latin typeface="+mj-lt"/>
                <a:ea typeface="MS Gothic" charset="-128"/>
                <a:cs typeface="Arial" charset="0"/>
              </a:rPr>
              <a:t>г.Ленинск-Кузнецкий</a:t>
            </a:r>
            <a:endParaRPr lang="ru-RU" sz="2800" dirty="0">
              <a:solidFill>
                <a:srgbClr val="000000"/>
              </a:solidFill>
              <a:latin typeface="+mj-lt"/>
              <a:ea typeface="MS Gothic" charset="-128"/>
              <a:cs typeface="Arial" charset="0"/>
            </a:endParaRPr>
          </a:p>
          <a:p>
            <a:pPr algn="ctr" hangingPunct="1"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ru-RU" sz="2800" dirty="0">
                <a:solidFill>
                  <a:srgbClr val="000000"/>
                </a:solidFill>
                <a:latin typeface="+mj-lt"/>
                <a:ea typeface="MS Gothic" charset="-128"/>
                <a:cs typeface="Arial" charset="0"/>
              </a:rPr>
              <a:t>ул.Лесной городок, 30</a:t>
            </a:r>
          </a:p>
          <a:p>
            <a:pPr algn="ctr" hangingPunct="1"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ru-RU" sz="2800" dirty="0">
                <a:solidFill>
                  <a:srgbClr val="000000"/>
                </a:solidFill>
                <a:latin typeface="+mj-lt"/>
                <a:ea typeface="MS Gothic" charset="-128"/>
                <a:cs typeface="Arial" charset="0"/>
              </a:rPr>
              <a:t>т.2-35-06</a:t>
            </a:r>
          </a:p>
          <a:p>
            <a:pPr algn="ctr" hangingPunct="1"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US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MS Gothic" charset="-128"/>
                <a:cs typeface="Arial" charset="0"/>
              </a:rPr>
              <a:t>g</a:t>
            </a:r>
            <a:r>
              <a:rPr lang="en-US" sz="2800" dirty="0">
                <a:latin typeface="+mj-lt"/>
                <a:ea typeface="MS Gothic" charset="-128"/>
                <a:cs typeface="Arial" charset="0"/>
              </a:rPr>
              <a:t>nezdishko61@yandex.ru</a:t>
            </a:r>
            <a:endParaRPr lang="ru-RU" sz="28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j-lt"/>
              <a:ea typeface="MS Gothic" charset="-128"/>
              <a:cs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634</TotalTime>
  <Words>545</Words>
  <Application>Microsoft Office PowerPoint</Application>
  <PresentationFormat>Экран (4:3)</PresentationFormat>
  <Paragraphs>75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7" baseType="lpstr">
      <vt:lpstr>Calibri</vt:lpstr>
      <vt:lpstr>Arial</vt:lpstr>
      <vt:lpstr>Times New Roman</vt:lpstr>
      <vt:lpstr>MS Gothic</vt:lpstr>
      <vt:lpstr>Тема Office</vt:lpstr>
      <vt:lpstr>  «Работа по созданию системы познавательного развития дошкольников с использованием метода исследовательской деятельности»  (из опыта работы)                                   Составитель: Слободенюк                                            Лариса Александровна,                        старший воспитатель МБДОУ №61</vt:lpstr>
      <vt:lpstr>Презентация PowerPoint</vt:lpstr>
      <vt:lpstr>Презентация PowerPoint</vt:lpstr>
      <vt:lpstr>Целевые ориентиры на этапе завершения дошкольного образования</vt:lpstr>
      <vt:lpstr>Целевые ориентиры на этапе завершения дошкольного образования</vt:lpstr>
      <vt:lpstr>Презентация PowerPoint</vt:lpstr>
      <vt:lpstr>Формы познавательно исследовательской деятельности: </vt:lpstr>
      <vt:lpstr>Направления познавательно-исследовательской деятельности:</vt:lpstr>
      <vt:lpstr>Методы познавательно-исследовательской деятельности в ДОУ: </vt:lpstr>
      <vt:lpstr> Мини - лаборатория  (центр науки) </vt:lpstr>
      <vt:lpstr> Исследовательские уголки, мини-лаборатории, исследовательские центры в группах</vt:lpstr>
      <vt:lpstr>Место для хранения предметов исследования</vt:lpstr>
      <vt:lpstr>Исследовательская деятельность в непосредственно-образовательной деятельности </vt:lpstr>
      <vt:lpstr>Формы методической работы:  (консультации) </vt:lpstr>
      <vt:lpstr>Формы методической работы:  (семинары) </vt:lpstr>
      <vt:lpstr>Презентация PowerPoint</vt:lpstr>
      <vt:lpstr>Формы методической работы:  (открытые показы, мастер-классы) </vt:lpstr>
      <vt:lpstr>Семинар «Содержание, методы и условия осуществления познавательно-исследовательской деятельности в ДОУ»</vt:lpstr>
      <vt:lpstr>I Научно-практическая конференция «Шажок в будущее» </vt:lpstr>
      <vt:lpstr>IX научно-практическая конференция юных исследователей (секция 6-7 лет, подготовительная к школе группа)</vt:lpstr>
      <vt:lpstr>Исследовательская деятельность дома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презентации</dc:title>
  <dc:creator>Катенок</dc:creator>
  <cp:lastModifiedBy>finderX</cp:lastModifiedBy>
  <cp:revision>67</cp:revision>
  <dcterms:created xsi:type="dcterms:W3CDTF">2012-12-02T16:48:00Z</dcterms:created>
  <dcterms:modified xsi:type="dcterms:W3CDTF">2017-09-01T04:23:40Z</dcterms:modified>
</cp:coreProperties>
</file>