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61" r:id="rId3"/>
    <p:sldId id="262" r:id="rId4"/>
    <p:sldId id="263" r:id="rId5"/>
    <p:sldId id="264" r:id="rId6"/>
    <p:sldId id="265" r:id="rId7"/>
    <p:sldId id="266" r:id="rId8"/>
    <p:sldId id="270" r:id="rId9"/>
    <p:sldId id="267" r:id="rId10"/>
    <p:sldId id="268" r:id="rId11"/>
    <p:sldId id="269" r:id="rId12"/>
    <p:sldId id="277" r:id="rId13"/>
    <p:sldId id="272" r:id="rId14"/>
    <p:sldId id="273" r:id="rId15"/>
    <p:sldId id="275" r:id="rId16"/>
    <p:sldId id="276" r:id="rId17"/>
    <p:sldId id="294" r:id="rId18"/>
    <p:sldId id="279" r:id="rId19"/>
    <p:sldId id="280" r:id="rId20"/>
    <p:sldId id="281" r:id="rId21"/>
    <p:sldId id="282" r:id="rId22"/>
    <p:sldId id="284" r:id="rId23"/>
    <p:sldId id="285" r:id="rId24"/>
    <p:sldId id="293" r:id="rId25"/>
    <p:sldId id="287" r:id="rId26"/>
    <p:sldId id="286" r:id="rId27"/>
    <p:sldId id="288" r:id="rId28"/>
    <p:sldId id="289" r:id="rId29"/>
    <p:sldId id="290" r:id="rId30"/>
    <p:sldId id="291" r:id="rId31"/>
    <p:sldId id="292" r:id="rId32"/>
    <p:sldId id="260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42" autoAdjust="0"/>
    <p:restoredTop sz="94660"/>
  </p:normalViewPr>
  <p:slideViewPr>
    <p:cSldViewPr>
      <p:cViewPr varScale="1">
        <p:scale>
          <a:sx n="99" d="100"/>
          <a:sy n="99" d="100"/>
        </p:scale>
        <p:origin x="33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9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8C4FF4-6EE1-4A76-9B8F-B2F594D6C87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21.12.2015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F7A747-1B53-4B3F-B8D2-D8AB0E12814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152DDE1-E9F2-4B50-AB95-1A36B28481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21.12.2015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087BA6C-DE82-4922-A007-5CB817EE4E20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011FA9-72D4-4D0D-AA04-5200C8F96D1C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21.12.2015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4CBFCBB-F7D8-4AD9-B5F9-93687358CA6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18AA105-3B9A-485F-A7BD-B3B1C1BFF994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21.12.2015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9217202-91A5-4841-8837-12B3422A9C1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03E727-7E97-4B76-A273-97C117DFD6DE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21.12.2015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9F140D1-42AB-456C-B3EB-2E58162D29C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62FDA9A-A9AF-4522-BA4E-959710ABA8F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21.12.2015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4C3DF-49FF-4AA4-A1AB-8615103FAECA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1C31E6-6AC6-4E62-806B-D0CB1E8C626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21.12.2015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1B0E188-B191-46AC-99B7-5113417AE6AB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9E59BE0-226E-4980-AAF5-F1A9DF7C7AE8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21.12.2015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D8319C-EFFD-43A6-A723-9E31BBA50F68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194FB44-2B3A-4EA5-B708-4FEB9F41BBF1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21.12.2015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C51498-F984-481A-8E8C-4DDFA9BC9183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24BD201-5F9C-4593-BEFD-74C971F0B552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21.12.2015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B22E6F0-797A-404D-B2F0-96032D2C16E5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7A3035-02C7-4538-A480-C6887B19F5A6}" type="datetimeFigureOut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21.12.2015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518664C-3B03-4311-A452-8E87A1DF2E36}" type="slidenum">
              <a:rPr lang="ru-RU">
                <a:solidFill>
                  <a:prstClr val="black"/>
                </a:solidFill>
                <a:latin typeface="Arial" charset="0"/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 userDrawn="1"/>
        </p:nvSpPr>
        <p:spPr>
          <a:xfrm rot="21365376">
            <a:off x="342641" y="350577"/>
            <a:ext cx="8501046" cy="615627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Прямоугольник 25"/>
          <p:cNvSpPr/>
          <p:nvPr userDrawn="1"/>
        </p:nvSpPr>
        <p:spPr>
          <a:xfrm rot="352294">
            <a:off x="353437" y="558538"/>
            <a:ext cx="8458738" cy="581458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 userDrawn="1"/>
        </p:nvSpPr>
        <p:spPr>
          <a:xfrm>
            <a:off x="428596" y="500042"/>
            <a:ext cx="8286808" cy="5929354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409" name="Rectangle 1"/>
          <p:cNvSpPr>
            <a:spLocks noChangeArrowheads="1"/>
          </p:cNvSpPr>
          <p:nvPr userDrawn="1"/>
        </p:nvSpPr>
        <p:spPr bwMode="auto">
          <a:xfrm>
            <a:off x="571472" y="6500834"/>
            <a:ext cx="109517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600" b="0" i="0" u="none" strike="noStrike" cap="none" normalizeH="0" baseline="0" dirty="0" smtClean="0">
                <a:ln>
                  <a:noFill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© Фокина Лидия Петровна </a:t>
            </a:r>
            <a:endParaRPr kumimoji="0" lang="ru-RU" sz="600" b="0" i="0" u="none" strike="noStrike" cap="none" normalizeH="0" baseline="0" dirty="0" smtClean="0">
              <a:ln>
                <a:noFill/>
              </a:ln>
              <a:solidFill>
                <a:schemeClr val="accent3">
                  <a:lumMod val="60000"/>
                  <a:lumOff val="4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5" name="Группа 14"/>
          <p:cNvGrpSpPr/>
          <p:nvPr userDrawn="1"/>
        </p:nvGrpSpPr>
        <p:grpSpPr>
          <a:xfrm>
            <a:off x="714348" y="2214554"/>
            <a:ext cx="500066" cy="500066"/>
            <a:chOff x="571472" y="3929066"/>
            <a:chExt cx="785818" cy="785818"/>
          </a:xfrm>
        </p:grpSpPr>
        <p:sp>
          <p:nvSpPr>
            <p:cNvPr id="16" name="Овал 15"/>
            <p:cNvSpPr/>
            <p:nvPr/>
          </p:nvSpPr>
          <p:spPr>
            <a:xfrm>
              <a:off x="571472" y="3929066"/>
              <a:ext cx="785818" cy="785818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Овал 16"/>
            <p:cNvSpPr/>
            <p:nvPr/>
          </p:nvSpPr>
          <p:spPr>
            <a:xfrm>
              <a:off x="714348" y="4071942"/>
              <a:ext cx="500066" cy="50006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3">
                  <a:lumMod val="5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18" name="Группа 17"/>
          <p:cNvGrpSpPr/>
          <p:nvPr userDrawn="1"/>
        </p:nvGrpSpPr>
        <p:grpSpPr>
          <a:xfrm>
            <a:off x="714348" y="3214686"/>
            <a:ext cx="500066" cy="500066"/>
            <a:chOff x="571472" y="3929066"/>
            <a:chExt cx="785818" cy="785818"/>
          </a:xfrm>
        </p:grpSpPr>
        <p:sp>
          <p:nvSpPr>
            <p:cNvPr id="19" name="Овал 18"/>
            <p:cNvSpPr/>
            <p:nvPr/>
          </p:nvSpPr>
          <p:spPr>
            <a:xfrm>
              <a:off x="571472" y="3929066"/>
              <a:ext cx="785818" cy="785818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Овал 19"/>
            <p:cNvSpPr/>
            <p:nvPr/>
          </p:nvSpPr>
          <p:spPr>
            <a:xfrm>
              <a:off x="714348" y="4071942"/>
              <a:ext cx="500066" cy="50006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3">
                  <a:lumMod val="5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1" name="Группа 20"/>
          <p:cNvGrpSpPr/>
          <p:nvPr userDrawn="1"/>
        </p:nvGrpSpPr>
        <p:grpSpPr>
          <a:xfrm>
            <a:off x="714348" y="4214818"/>
            <a:ext cx="500066" cy="500066"/>
            <a:chOff x="571472" y="3929066"/>
            <a:chExt cx="785818" cy="785818"/>
          </a:xfrm>
        </p:grpSpPr>
        <p:sp>
          <p:nvSpPr>
            <p:cNvPr id="22" name="Овал 21"/>
            <p:cNvSpPr/>
            <p:nvPr/>
          </p:nvSpPr>
          <p:spPr>
            <a:xfrm>
              <a:off x="571472" y="3929066"/>
              <a:ext cx="785818" cy="785818"/>
            </a:xfrm>
            <a:prstGeom prst="ellips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solidFill>
                <a:schemeClr val="accent3">
                  <a:lumMod val="5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3" name="Овал 22"/>
            <p:cNvSpPr/>
            <p:nvPr/>
          </p:nvSpPr>
          <p:spPr>
            <a:xfrm>
              <a:off x="714348" y="4071942"/>
              <a:ext cx="500066" cy="500066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accent3">
                  <a:lumMod val="50000"/>
                </a:schemeClr>
              </a:solidFill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jpeg"/><Relationship Id="rId3" Type="http://schemas.openxmlformats.org/officeDocument/2006/relationships/image" Target="../media/image38.jpeg"/><Relationship Id="rId7" Type="http://schemas.openxmlformats.org/officeDocument/2006/relationships/image" Target="../media/image42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Microsoft_Word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50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0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58" y="642918"/>
            <a:ext cx="8429684" cy="132343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МУНИЦИПАЛЬНОЕ  БЮДЖЕТНОЕ  НЕТИПОВОЕ ОБЩЕОБРАЗОВАТЕЛЬНОЕ  УЧРЕЖДЕНИЕ  «ГИМНАЗИЯ № 18»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РЕСУРСНЫЙ   ЦЕНТР 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НЕПРЕРЫВНОГО  ОБРАЗОВАНИЯ   ПЕДАГОГОВ   ГОРОДА  </a:t>
            </a:r>
            <a:endParaRPr lang="ru-RU" sz="20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1026" name="Picture 2" descr="D:\мои\Гринева\фотографии\сентябрь\на улице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3108" y="2341604"/>
            <a:ext cx="5395604" cy="35877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7158" y="885750"/>
            <a:ext cx="8429684" cy="4616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4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РЕСУРСНАЯ    БАЗА    МБНОУ «Гимназия № 18» : </a:t>
            </a:r>
            <a:endParaRPr lang="ru-RU" sz="24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428728" y="1571612"/>
            <a:ext cx="6929486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высококвалифицированные педагогические и   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управленческие кадры;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развитая материально-техническая база, обеспечивающая выполнение образовательной, методической, информационно-аналитической функций по утвержденным направлениям деятельности;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хорошо отлаженная система социального партнерства;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гимназия является активным участником конкурсов по реализации инновационных программ;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ü"/>
              <a:tabLst/>
            </a:pPr>
            <a:r>
              <a:rPr lang="ru-RU" sz="2200" b="1" dirty="0" smtClean="0">
                <a:latin typeface="Calibri" pitchFamily="34" charset="0"/>
                <a:cs typeface="Times New Roman" pitchFamily="18" charset="0"/>
              </a:rPr>
              <a:t>в</a:t>
            </a: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Times New Roman" pitchFamily="18" charset="0"/>
              </a:rPr>
              <a:t>ысокие</a:t>
            </a:r>
            <a:r>
              <a:rPr kumimoji="0" lang="ru-RU" sz="2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cs typeface="Times New Roman" pitchFamily="18" charset="0"/>
              </a:rPr>
              <a:t> показатели качества образования (наличие положительной динамики) за последние три года.</a:t>
            </a:r>
            <a:endParaRPr kumimoji="0" lang="ru-RU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Пользователь\Desktop\DSC0542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86380" y="785794"/>
            <a:ext cx="3071834" cy="17259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11" name="Picture 3" descr="C:\Users\Пользователь\Desktop\DSC05265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4480" y="785794"/>
            <a:ext cx="3071834" cy="17259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12" name="Picture 4" descr="C:\Users\Пользователь\Desktop\DSC05442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86380" y="2714620"/>
            <a:ext cx="3071834" cy="17259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13" name="Picture 5" descr="C:\Users\Пользователь\Desktop\DSC05258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90227" y="2714620"/>
            <a:ext cx="3096087" cy="17395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414" name="Picture 6" descr="C:\Users\Пользователь\Desktop\DSC04957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00430" y="4560608"/>
            <a:ext cx="3071834" cy="17259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PICT014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3042" y="1077913"/>
            <a:ext cx="3440112" cy="2422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5415709" y="1929790"/>
            <a:ext cx="2656753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МНОУ «Гимназия № 18»</a:t>
            </a:r>
          </a:p>
          <a:p>
            <a:pPr algn="ctr">
              <a:spcBef>
                <a:spcPct val="50000"/>
              </a:spcBef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2007-2010 г.г.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3791554"/>
            <a:ext cx="66437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Формирование навыков </a:t>
            </a:r>
          </a:p>
          <a:p>
            <a:pPr algn="ctr">
              <a:defRPr/>
            </a:pPr>
            <a:r>
              <a:rPr lang="ru-RU" sz="24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исследовательской деятельности </a:t>
            </a:r>
          </a:p>
          <a:p>
            <a:pPr algn="ctr">
              <a:defRPr/>
            </a:pPr>
            <a:r>
              <a:rPr lang="ru-RU" sz="24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педагогов и учащихся</a:t>
            </a:r>
            <a:endParaRPr lang="ru-RU" sz="24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14480" y="5072074"/>
            <a:ext cx="657229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городской ресурсный центр в муниципальной системе непрерывного образования педагогов</a:t>
            </a:r>
            <a:endParaRPr lang="ru-RU" sz="2200" b="1" dirty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15.JPG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43570" y="779085"/>
            <a:ext cx="2819390" cy="18876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 descr="Романова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72066" y="2493597"/>
            <a:ext cx="2928958" cy="19609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11.JPG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3438" y="4208109"/>
            <a:ext cx="2890961" cy="19355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1500166" y="1571612"/>
            <a:ext cx="307183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461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НОУ «Эврика»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- естественные науки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461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НОУ «МИФ»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- физико-математические науки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46100" algn="l"/>
              </a:tabLst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НОУ «Истоки»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itchFamily="18" charset="0"/>
                <a:cs typeface="Arial" pitchFamily="34" charset="0"/>
              </a:rPr>
              <a:t>- гуманитарные науки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546100" algn="l"/>
              </a:tabLst>
            </a:pPr>
            <a:r>
              <a:rPr lang="ru-RU" sz="2400" dirty="0" smtClean="0">
                <a:cs typeface="Arial" pitchFamily="34" charset="0"/>
              </a:rPr>
              <a:t> </a:t>
            </a:r>
            <a:r>
              <a:rPr lang="ru-RU" sz="2400" b="1" dirty="0" smtClean="0">
                <a:cs typeface="Arial" pitchFamily="34" charset="0"/>
              </a:rPr>
              <a:t>НОУ «Ростки» </a:t>
            </a:r>
            <a:r>
              <a:rPr lang="ru-RU" sz="2400" dirty="0" smtClean="0">
                <a:cs typeface="Arial" pitchFamily="34" charset="0"/>
              </a:rPr>
              <a:t>- начальная школа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4610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1428728" y="2500306"/>
            <a:ext cx="707236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800" b="1" dirty="0" smtClean="0"/>
              <a:t>«Культура умственного  труда» - 1- 4 класс</a:t>
            </a:r>
          </a:p>
          <a:p>
            <a:endParaRPr lang="ru-RU" sz="1000" b="1" dirty="0" smtClean="0"/>
          </a:p>
          <a:p>
            <a:pPr>
              <a:buFont typeface="Wingdings" pitchFamily="2" charset="2"/>
              <a:buChar char="ü"/>
            </a:pPr>
            <a:r>
              <a:rPr lang="ru-RU" sz="2800" b="1" dirty="0" smtClean="0"/>
              <a:t>«Основы творческой деятельности» - 5-9 классы </a:t>
            </a:r>
          </a:p>
          <a:p>
            <a:endParaRPr lang="ru-RU" sz="1000" b="1" dirty="0" smtClean="0"/>
          </a:p>
          <a:p>
            <a:pPr>
              <a:buFont typeface="Wingdings" pitchFamily="2" charset="2"/>
              <a:buChar char="ü"/>
            </a:pPr>
            <a:r>
              <a:rPr lang="ru-RU" sz="2800" b="1" dirty="0" smtClean="0"/>
              <a:t> «Основы  исследовательской деятельности» - 10-11 классы </a:t>
            </a:r>
          </a:p>
          <a:p>
            <a:endParaRPr lang="ru-RU" sz="1000" b="1" dirty="0" smtClean="0"/>
          </a:p>
          <a:p>
            <a:pPr>
              <a:buFont typeface="Wingdings" pitchFamily="2" charset="2"/>
              <a:buChar char="ü"/>
            </a:pPr>
            <a:r>
              <a:rPr lang="ru-RU" sz="2800" b="1" dirty="0" smtClean="0"/>
              <a:t>«Школа педагога исследователя» </a:t>
            </a:r>
            <a:endParaRPr lang="ru-RU" sz="2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714356"/>
            <a:ext cx="8429684" cy="13849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Программы формирования культуры исследовательской деятельности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педагогов и учащихся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 4"/>
          <p:cNvSpPr/>
          <p:nvPr/>
        </p:nvSpPr>
        <p:spPr>
          <a:xfrm>
            <a:off x="5715008" y="1142984"/>
            <a:ext cx="2000264" cy="1714512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Повышение </a:t>
            </a:r>
            <a:r>
              <a:rPr lang="ru-RU" sz="1600" b="1" dirty="0" err="1" smtClean="0"/>
              <a:t>профессио-нального</a:t>
            </a:r>
            <a:r>
              <a:rPr lang="ru-RU" sz="1600" b="1" dirty="0" smtClean="0"/>
              <a:t> мастерства педагогов </a:t>
            </a:r>
            <a:endParaRPr lang="ru-RU" sz="1600" b="1" dirty="0"/>
          </a:p>
        </p:txBody>
      </p:sp>
      <p:sp>
        <p:nvSpPr>
          <p:cNvPr id="6" name="Овал 5"/>
          <p:cNvSpPr/>
          <p:nvPr/>
        </p:nvSpPr>
        <p:spPr>
          <a:xfrm>
            <a:off x="3357554" y="642918"/>
            <a:ext cx="1928826" cy="1785950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Руководство </a:t>
            </a:r>
            <a:r>
              <a:rPr lang="ru-RU" sz="1600" b="1" dirty="0" err="1" smtClean="0"/>
              <a:t>инновацион-ными</a:t>
            </a:r>
            <a:r>
              <a:rPr lang="ru-RU" sz="1600" b="1" dirty="0" smtClean="0"/>
              <a:t> проектами школы </a:t>
            </a:r>
            <a:endParaRPr lang="ru-RU" sz="1600" b="1" dirty="0"/>
          </a:p>
        </p:txBody>
      </p:sp>
      <p:sp>
        <p:nvSpPr>
          <p:cNvPr id="7" name="Овал 6"/>
          <p:cNvSpPr/>
          <p:nvPr/>
        </p:nvSpPr>
        <p:spPr>
          <a:xfrm>
            <a:off x="6000760" y="3143248"/>
            <a:ext cx="2000264" cy="1643074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Поддержка одаренных учащихся </a:t>
            </a:r>
            <a:endParaRPr lang="ru-RU" sz="1600" b="1" dirty="0"/>
          </a:p>
        </p:txBody>
      </p:sp>
      <p:sp>
        <p:nvSpPr>
          <p:cNvPr id="8" name="Овал 7"/>
          <p:cNvSpPr/>
          <p:nvPr/>
        </p:nvSpPr>
        <p:spPr>
          <a:xfrm>
            <a:off x="4500562" y="4643446"/>
            <a:ext cx="2000264" cy="1643074"/>
          </a:xfrm>
          <a:prstGeom prst="ellipse">
            <a:avLst/>
          </a:prstGeom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 err="1" smtClean="0"/>
              <a:t>Профориен-тационная</a:t>
            </a:r>
            <a:r>
              <a:rPr lang="ru-RU" sz="1600" b="1" dirty="0" smtClean="0"/>
              <a:t> работа с учащимися </a:t>
            </a:r>
            <a:endParaRPr lang="ru-RU" sz="1600" b="1" dirty="0"/>
          </a:p>
        </p:txBody>
      </p:sp>
      <p:cxnSp>
        <p:nvCxnSpPr>
          <p:cNvPr id="22" name="Прямая соединительная линия 21"/>
          <p:cNvCxnSpPr>
            <a:stCxn id="20482" idx="0"/>
          </p:cNvCxnSpPr>
          <p:nvPr/>
        </p:nvCxnSpPr>
        <p:spPr>
          <a:xfrm rot="5400000" flipH="1" flipV="1">
            <a:off x="2982505" y="1910942"/>
            <a:ext cx="428628" cy="607225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 flipV="1">
            <a:off x="4000496" y="2428868"/>
            <a:ext cx="1857388" cy="500066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endCxn id="7" idx="2"/>
          </p:cNvCxnSpPr>
          <p:nvPr/>
        </p:nvCxnSpPr>
        <p:spPr>
          <a:xfrm>
            <a:off x="3857620" y="3857628"/>
            <a:ext cx="2143140" cy="107157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endCxn id="8" idx="1"/>
          </p:cNvCxnSpPr>
          <p:nvPr/>
        </p:nvCxnSpPr>
        <p:spPr>
          <a:xfrm>
            <a:off x="4000496" y="4572008"/>
            <a:ext cx="792998" cy="312060"/>
          </a:xfrm>
          <a:prstGeom prst="line">
            <a:avLst/>
          </a:prstGeom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20482" name="Picture 2" descr="C:\Users\Пользователь\Desktop\Рабочий стол\content_kemun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728" y="2428868"/>
            <a:ext cx="2928958" cy="2724612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2"/>
          <p:cNvSpPr txBox="1">
            <a:spLocks noChangeArrowheads="1"/>
          </p:cNvSpPr>
          <p:nvPr/>
        </p:nvSpPr>
        <p:spPr bwMode="auto">
          <a:xfrm>
            <a:off x="1357290" y="857232"/>
            <a:ext cx="6929485" cy="53399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u="sng" dirty="0"/>
              <a:t>Консультативная помощь</a:t>
            </a:r>
          </a:p>
          <a:p>
            <a:pPr algn="ctr"/>
            <a:r>
              <a:rPr lang="ru-RU" sz="22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«Методология научного поиска: </a:t>
            </a:r>
          </a:p>
          <a:p>
            <a:pPr algn="ctr"/>
            <a:r>
              <a:rPr lang="ru-RU" sz="22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проблемы и их решение»</a:t>
            </a:r>
          </a:p>
          <a:p>
            <a:endParaRPr lang="ru-RU" b="1" dirty="0"/>
          </a:p>
          <a:p>
            <a:pPr>
              <a:spcAft>
                <a:spcPts val="1000"/>
              </a:spcAft>
            </a:pPr>
            <a:r>
              <a:rPr lang="ru-RU" b="1" dirty="0"/>
              <a:t>Литвинова Н.А.</a:t>
            </a:r>
            <a:r>
              <a:rPr lang="ru-RU" dirty="0"/>
              <a:t>, д-р биол.наук, профессор кафедры физиологии человека и животных и </a:t>
            </a:r>
            <a:r>
              <a:rPr lang="ru-RU" dirty="0" err="1"/>
              <a:t>валеологии</a:t>
            </a:r>
            <a:r>
              <a:rPr lang="ru-RU" dirty="0"/>
              <a:t> </a:t>
            </a:r>
            <a:r>
              <a:rPr lang="ru-RU" dirty="0" err="1"/>
              <a:t>КемГУ</a:t>
            </a:r>
            <a:r>
              <a:rPr lang="ru-RU" dirty="0"/>
              <a:t>;</a:t>
            </a:r>
          </a:p>
          <a:p>
            <a:pPr>
              <a:spcAft>
                <a:spcPts val="1000"/>
              </a:spcAft>
            </a:pPr>
            <a:r>
              <a:rPr lang="ru-RU" b="1" dirty="0"/>
              <a:t>Копытов </a:t>
            </a:r>
            <a:r>
              <a:rPr lang="ru-RU" b="1" dirty="0" smtClean="0"/>
              <a:t> А.В</a:t>
            </a:r>
            <a:r>
              <a:rPr lang="ru-RU" b="1" dirty="0"/>
              <a:t>.</a:t>
            </a:r>
            <a:r>
              <a:rPr lang="ru-RU" dirty="0"/>
              <a:t>, </a:t>
            </a:r>
            <a:r>
              <a:rPr lang="ru-RU" dirty="0" err="1"/>
              <a:t>к.ф-м.наук</a:t>
            </a:r>
            <a:r>
              <a:rPr lang="ru-RU" dirty="0"/>
              <a:t>, доцент кафедры теоретической физики </a:t>
            </a:r>
            <a:r>
              <a:rPr lang="ru-RU" dirty="0" err="1" smtClean="0"/>
              <a:t>КемГУ</a:t>
            </a:r>
            <a:r>
              <a:rPr lang="ru-RU" dirty="0" smtClean="0"/>
              <a:t>;</a:t>
            </a:r>
          </a:p>
          <a:p>
            <a:pPr>
              <a:spcAft>
                <a:spcPts val="1000"/>
              </a:spcAft>
            </a:pPr>
            <a:r>
              <a:rPr lang="ru-RU" b="1" dirty="0" err="1" smtClean="0"/>
              <a:t>Леухова</a:t>
            </a:r>
            <a:r>
              <a:rPr lang="ru-RU" b="1" dirty="0" smtClean="0"/>
              <a:t> </a:t>
            </a:r>
            <a:r>
              <a:rPr lang="ru-RU" b="1" dirty="0"/>
              <a:t>М.Г.</a:t>
            </a:r>
            <a:r>
              <a:rPr lang="ru-RU" dirty="0"/>
              <a:t>, к.ист.наук, директор Центра </a:t>
            </a:r>
            <a:r>
              <a:rPr lang="ru-RU" dirty="0" err="1"/>
              <a:t>довузовской</a:t>
            </a:r>
            <a:r>
              <a:rPr lang="ru-RU" dirty="0"/>
              <a:t> подготовки </a:t>
            </a:r>
            <a:r>
              <a:rPr lang="ru-RU" dirty="0" err="1"/>
              <a:t>КемГУ</a:t>
            </a:r>
            <a:r>
              <a:rPr lang="ru-RU" dirty="0" smtClean="0"/>
              <a:t>; </a:t>
            </a:r>
          </a:p>
          <a:p>
            <a:r>
              <a:rPr lang="ru-RU" b="1" u="sng" dirty="0" smtClean="0"/>
              <a:t>Лекционный курс </a:t>
            </a:r>
          </a:p>
          <a:p>
            <a:pPr algn="ctr"/>
            <a:r>
              <a:rPr lang="ru-RU" sz="22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«Методологические и методические основы исследовательской деятельности»</a:t>
            </a:r>
          </a:p>
          <a:p>
            <a:pPr algn="just"/>
            <a:r>
              <a:rPr lang="ru-RU" b="1" dirty="0" err="1" smtClean="0"/>
              <a:t>Шалавина</a:t>
            </a:r>
            <a:r>
              <a:rPr lang="ru-RU" b="1" dirty="0" smtClean="0"/>
              <a:t> Т.И</a:t>
            </a:r>
            <a:r>
              <a:rPr lang="ru-RU" sz="2200" b="1" dirty="0" smtClean="0"/>
              <a:t>.</a:t>
            </a:r>
            <a:r>
              <a:rPr lang="ru-RU" sz="2200" dirty="0" smtClean="0"/>
              <a:t>, </a:t>
            </a:r>
            <a:r>
              <a:rPr lang="ru-RU" dirty="0" smtClean="0"/>
              <a:t>профессор кафедры развития личности </a:t>
            </a:r>
            <a:r>
              <a:rPr lang="ru-RU" dirty="0" err="1" smtClean="0"/>
              <a:t>КузГПА</a:t>
            </a:r>
            <a:r>
              <a:rPr lang="ru-RU" dirty="0" smtClean="0"/>
              <a:t>, д-р </a:t>
            </a:r>
            <a:r>
              <a:rPr lang="ru-RU" dirty="0" err="1" smtClean="0"/>
              <a:t>пед.наук</a:t>
            </a:r>
            <a:endParaRPr lang="ru-RU" dirty="0" smtClean="0"/>
          </a:p>
          <a:p>
            <a:pPr>
              <a:spcAft>
                <a:spcPts val="1000"/>
              </a:spcAft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500166" y="1134510"/>
            <a:ext cx="7072362" cy="55092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22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>
              <a:buFontTx/>
              <a:buBlip>
                <a:blip r:embed="rId2"/>
              </a:buBlip>
              <a:defRPr/>
            </a:pPr>
            <a:r>
              <a:rPr lang="ru-RU" sz="1800" dirty="0"/>
              <a:t> «</a:t>
            </a:r>
            <a:r>
              <a:rPr lang="ru-RU" sz="2200" dirty="0"/>
              <a:t>Организация исследовательской деятельности учащихся»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ru-RU" sz="2200" dirty="0"/>
              <a:t> «Взаимодействие ресурсного центра МОУ «Гимназия №18» с образовательными учреждениями муниципальной сети»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ru-RU" sz="2200" dirty="0"/>
              <a:t> «Психолого-педагогические исследования учителя в технологии личностно-развивающего диалога»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ru-RU" sz="2200" dirty="0"/>
              <a:t> «Опыт организации исследовательской деятельности учащихся в школьном научном обществе»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ru-RU" sz="2200" dirty="0"/>
              <a:t> «Проектная работа на уроках английского языка»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ru-RU" sz="2200" dirty="0"/>
              <a:t> «Исследовательская деятельность учащихся по краеведению»</a:t>
            </a:r>
          </a:p>
          <a:p>
            <a:pPr>
              <a:buFontTx/>
              <a:buBlip>
                <a:blip r:embed="rId2"/>
              </a:buBlip>
              <a:defRPr/>
            </a:pPr>
            <a:r>
              <a:rPr lang="ru-RU" sz="2200" dirty="0"/>
              <a:t> «Практика участия гимназистов-исследователей в конкурсном движении»</a:t>
            </a:r>
          </a:p>
          <a:p>
            <a:pPr>
              <a:defRPr/>
            </a:pPr>
            <a:endParaRPr lang="ru-RU" sz="22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7158" y="785794"/>
            <a:ext cx="842968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Семинары – практикумы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357290" y="785794"/>
            <a:ext cx="7215188" cy="430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ru-RU" sz="2200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4224" y="1071546"/>
            <a:ext cx="7076866" cy="42862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5192"/>
          <a:stretch>
            <a:fillRect/>
          </a:stretch>
        </p:blipFill>
        <p:spPr>
          <a:xfrm>
            <a:off x="1285852" y="785794"/>
            <a:ext cx="2071702" cy="14161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D:\мои\Гринева\фотографии\вкс\DSC03532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6314" y="4071942"/>
            <a:ext cx="3500462" cy="19673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C:\Windows.old\Users\пользователь\Documents\общая папка\Гринева\фотографии\Фото конференция\100NCD40\DSC_0020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00760" y="1785926"/>
            <a:ext cx="2441575" cy="1622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9" descr="C:\Windows.old\Users\пользователь\Documents\общая папка\Гринева\фотографии\Фото конференция\100NCD40\DSC_0113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5852" y="1806575"/>
            <a:ext cx="2439987" cy="1622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8" descr="C:\Windows.old\Users\пользователь\Documents\общая папка\Гринева\фотографии\Фото конференция\100NCD40\DSC_0083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0232" y="3071810"/>
            <a:ext cx="2439988" cy="1622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6" descr="C:\Windows.old\Users\пользователь\Documents\общая папка\Гринева\фотографии\Фото конференция\100NCD40\DSC_0054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728" y="4579385"/>
            <a:ext cx="2428892" cy="16150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5" descr="C:\Windows.old\Users\пользователь\Documents\общая папка\Гринева\фотографии\Фото конференция\100NCD40\DSC_0021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45069" y="3071810"/>
            <a:ext cx="2441575" cy="1622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7" descr="C:\Windows.old\Users\пользователь\Documents\общая папка\Гринева\фотографии\Фото конференция\100NCD40\DSC_0059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00760" y="4572008"/>
            <a:ext cx="2441575" cy="1622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Прямоугольник 11"/>
          <p:cNvSpPr/>
          <p:nvPr/>
        </p:nvSpPr>
        <p:spPr>
          <a:xfrm>
            <a:off x="357158" y="642918"/>
            <a:ext cx="8429684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Городская НПК юных исследователей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«Мы – будущее ХХI века»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10"/>
          <p:cNvSpPr txBox="1">
            <a:spLocks noChangeArrowheads="1"/>
          </p:cNvSpPr>
          <p:nvPr/>
        </p:nvSpPr>
        <p:spPr bwMode="auto">
          <a:xfrm>
            <a:off x="1785918" y="642918"/>
            <a:ext cx="542925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dirty="0"/>
              <a:t>Городская НПК юных исследователей «Мы – будущее ХХI века»</a:t>
            </a:r>
          </a:p>
        </p:txBody>
      </p:sp>
      <p:pic>
        <p:nvPicPr>
          <p:cNvPr id="4" name="Picture 2" descr="D:\мои\Гринева\фотографии\Фото конференция\100NCD40\DSC_0030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500166" y="1785926"/>
            <a:ext cx="3643308" cy="24216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5" descr="C:\Users\Пользователь\Desktop\DSC_0156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15008" y="1857364"/>
            <a:ext cx="2643188" cy="4244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3" descr="D:\мои\Гринева\фотографии\Фото конференция\100NCD40\DSC_0035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8793" y="3857628"/>
            <a:ext cx="3643933" cy="24225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642918"/>
            <a:ext cx="8429684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Городская НПК юных исследователей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«Мы – будущее ХХI века»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Windows.old\Users\пользователь\Documents\общая папка\Гринева\фотографии\P110075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1605" y="1071546"/>
            <a:ext cx="4071965" cy="28107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428728" y="4214818"/>
            <a:ext cx="7000924" cy="1606594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 algn="ctr" fontAlgn="base">
              <a:spcAft>
                <a:spcPct val="0"/>
              </a:spcAft>
              <a:defRPr/>
            </a:pPr>
            <a:r>
              <a:rPr lang="ru-RU" sz="24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Организационное и научно-методическое  сопровождение одаренных детей </a:t>
            </a:r>
          </a:p>
          <a:p>
            <a:pPr marL="342900" indent="-342900" algn="ctr" fontAlgn="base">
              <a:spcAft>
                <a:spcPct val="0"/>
              </a:spcAft>
              <a:defRPr/>
            </a:pPr>
            <a:r>
              <a:rPr lang="ru-RU" sz="24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в образовательном процессе</a:t>
            </a:r>
            <a:endParaRPr lang="ru-RU" sz="2400" b="1" dirty="0" smtClean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  <a:p>
            <a:pPr marL="342900" indent="-342900" algn="ctr" fontAlgn="base"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22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городской  ресурсный центр </a:t>
            </a:r>
            <a:endParaRPr lang="ru-RU" sz="2800" b="1" dirty="0" smtClean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tx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87535" y="2072666"/>
            <a:ext cx="2784993" cy="7848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МБНОУ «Гимназия № 18»</a:t>
            </a:r>
          </a:p>
          <a:p>
            <a:pPr algn="ctr">
              <a:spcBef>
                <a:spcPct val="50000"/>
              </a:spcBef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2010-2013 г.г.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 descr="D:\мои\Гринева\фотографии\семинар\DSC03954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9124" y="714356"/>
            <a:ext cx="3929090" cy="26086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5" descr="D:\мои\Гринева\фотографии\семинар фото\P109069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95817" y="3857628"/>
            <a:ext cx="3962397" cy="22860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4" descr="C:\Users\Пользователь\Desktop\09 004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71472" y="2143116"/>
            <a:ext cx="4000528" cy="266653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3" descr="K:\Для  т. Любы  Ананько\щзщхщщщ\DSC03206.JPG"/>
          <p:cNvPicPr>
            <a:picLocks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285852" y="1643050"/>
            <a:ext cx="3214710" cy="21431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 descr="K:\Для  т. Любы  Ананько\щзщхщщщ\DSC03216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4876" y="1500174"/>
            <a:ext cx="3427412" cy="21431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500063" y="0"/>
            <a:ext cx="8153400" cy="990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9937" name="Picture 1" descr="D:\мои\Гринева\фотографии\областной семинар\DSC06486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4942" y="3929066"/>
            <a:ext cx="3960000" cy="2357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9938" name="Picture 2" descr="D:\мои\Гринева\фотографии\семинар фото\P1090682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0628" y="3571876"/>
            <a:ext cx="3357586" cy="2388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Прямоугольник 6"/>
          <p:cNvSpPr/>
          <p:nvPr/>
        </p:nvSpPr>
        <p:spPr>
          <a:xfrm>
            <a:off x="357158" y="785794"/>
            <a:ext cx="842968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Городская творческая группа «Интеллектуал</a:t>
            </a:r>
            <a:r>
              <a:rPr lang="ru-RU" sz="2800" b="1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»</a:t>
            </a:r>
            <a:endParaRPr lang="ru-RU" sz="2800" b="1" dirty="0" smtClean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D:\мои\Гринева\фотографии\городинтмар\DSC04068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00562" y="3833226"/>
            <a:ext cx="3857652" cy="216754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5" descr="D:\мои\Гринева\фотографии\городинтмар\DSC0407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4500562" y="1513331"/>
            <a:ext cx="3883022" cy="21812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4" descr="D:\мои\Гринева\фотографии\городинтмар\DSC04065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7290" y="2656339"/>
            <a:ext cx="3000396" cy="22145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500063" y="0"/>
            <a:ext cx="8153400" cy="990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762640"/>
            <a:ext cx="842968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Интеллектуальный марафон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5487147" y="1929790"/>
            <a:ext cx="27849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МБНОУ «Гимназия № 18»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1643042" y="3943183"/>
            <a:ext cx="66437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4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Организация краеведческой работы в области гуманитарных </a:t>
            </a:r>
          </a:p>
          <a:p>
            <a:pPr algn="ctr">
              <a:defRPr/>
            </a:pPr>
            <a:r>
              <a:rPr lang="ru-RU" sz="24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и естественнонаучных дисциплин </a:t>
            </a:r>
            <a:endParaRPr lang="ru-RU" sz="2400" b="1" dirty="0">
              <a:ln w="1905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714480" y="5212691"/>
            <a:ext cx="657229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solidFill>
                  <a:srgbClr val="000000"/>
                </a:solidFill>
                <a:latin typeface="Calibri" pitchFamily="34" charset="0"/>
                <a:ea typeface="Times New Roman" pitchFamily="18" charset="0"/>
                <a:cs typeface="Times New Roman" pitchFamily="18" charset="0"/>
              </a:rPr>
              <a:t>городской ресурсный центр</a:t>
            </a:r>
            <a:endParaRPr lang="ru-RU" sz="2200" b="1" dirty="0">
              <a:solidFill>
                <a:srgbClr val="000000"/>
              </a:solidFill>
              <a:latin typeface="Calibri" pitchFamily="34" charset="0"/>
              <a:ea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F:\Фото гимназия\В шахте, конкурс СУЭК, мероприятия с шефами\Посадка деревьев\Красноярская_деревья_2011 057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728" y="1071546"/>
            <a:ext cx="3857652" cy="2571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1" descr="C:\Users\Пользователь\Desktop\хорошие фото\с шефами 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86380" y="1357298"/>
            <a:ext cx="2809039" cy="180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3" descr="\\Vosp2\d\Сотрудничество и Красноярская\Открытие музея\новый-5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57290" y="1428736"/>
            <a:ext cx="2500330" cy="1875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Заголовок 1"/>
          <p:cNvSpPr txBox="1">
            <a:spLocks/>
          </p:cNvSpPr>
          <p:nvPr/>
        </p:nvSpPr>
        <p:spPr>
          <a:xfrm>
            <a:off x="500063" y="0"/>
            <a:ext cx="8153400" cy="990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  <p:pic>
        <p:nvPicPr>
          <p:cNvPr id="35843" name="Picture 3" descr="D:\мои\Гринева\фотографии\проф\Изображение12 017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14546" y="2571744"/>
            <a:ext cx="3000396" cy="20002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1" descr="D:\мои\Гринева\фотографии\проф\07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787170" y="-7215262"/>
            <a:ext cx="3960000" cy="2640000"/>
          </a:xfrm>
          <a:prstGeom prst="rect">
            <a:avLst/>
          </a:prstGeom>
          <a:noFill/>
        </p:spPr>
      </p:pic>
      <p:pic>
        <p:nvPicPr>
          <p:cNvPr id="35847" name="Picture 7" descr="D:\мои\Гринева\суэк\фото\IMG_8053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5852" y="4286256"/>
            <a:ext cx="2286016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5848" name="Picture 8" descr="D:\мои\Гринева\суэк\фото\SAM_0036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86446" y="2786058"/>
            <a:ext cx="2823392" cy="21177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1" name="Заголовок 1"/>
          <p:cNvSpPr txBox="1">
            <a:spLocks/>
          </p:cNvSpPr>
          <p:nvPr/>
        </p:nvSpPr>
        <p:spPr>
          <a:xfrm>
            <a:off x="652463" y="152400"/>
            <a:ext cx="8153400" cy="990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7158" y="762640"/>
            <a:ext cx="842968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Поддерживая традиции, верим в успех …</a:t>
            </a:r>
          </a:p>
        </p:txBody>
      </p:sp>
      <p:pic>
        <p:nvPicPr>
          <p:cNvPr id="35846" name="Picture 6" descr="D:\мои\Гринева\суэк\фото\Экскурсия на шахту\DSC00564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71935" y="4230255"/>
            <a:ext cx="2714643" cy="20358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0"/>
            <a:ext cx="8153400" cy="990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00166" y="1571612"/>
            <a:ext cx="6929486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Целевые группы: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1. Учителя начальных классов.</a:t>
            </a:r>
            <a:endParaRPr lang="ru-RU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2. Учителя истории и руководители школьных музеев.</a:t>
            </a:r>
            <a:endParaRPr lang="ru-RU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3. Учителя русского языка и литературы.</a:t>
            </a:r>
            <a:endParaRPr lang="ru-RU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4. Учителя географии.</a:t>
            </a:r>
            <a:endParaRPr lang="ru-RU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5. Учителя английского язык.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endParaRPr lang="ru-RU" sz="2000" dirty="0" smtClean="0">
              <a:solidFill>
                <a:prstClr val="black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Направления деятельности: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1. Музееведение.</a:t>
            </a:r>
            <a:endParaRPr lang="ru-RU" sz="11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2. Литературное краеведение.</a:t>
            </a:r>
            <a:endParaRPr lang="ru-RU" sz="11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3. Эколого-биологическое краеведение.</a:t>
            </a:r>
            <a:endParaRPr lang="ru-RU" sz="11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0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4. Генеалогия.</a:t>
            </a:r>
            <a:endParaRPr lang="ru-RU" sz="2000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0"/>
            <a:ext cx="8153400" cy="990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  <p:pic>
        <p:nvPicPr>
          <p:cNvPr id="21506" name="Picture 2" descr="D:\мои\Гринева\ресурцентр\24 октября 2013\фото 24 октября\фото\IMG_20131024_132547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772400" y="-5829300"/>
            <a:ext cx="3960000" cy="2970000"/>
          </a:xfrm>
          <a:prstGeom prst="rect">
            <a:avLst/>
          </a:prstGeom>
          <a:noFill/>
        </p:spPr>
      </p:pic>
      <p:pic>
        <p:nvPicPr>
          <p:cNvPr id="21507" name="Picture 3" descr="D:\мои\Гринева\ресурцентр\24 октября 2013\фото 24 октября\фото\IMG_20131024_132547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15008" y="714356"/>
            <a:ext cx="2762269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508" name="Picture 4" descr="D:\мои\Гринева\ресурцентр\КЛУМБА\мастер-класс\DSC0528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72132" y="2857496"/>
            <a:ext cx="2528661" cy="32861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509" name="Picture 5" descr="D:\мои\Гринева\ресурцентр\КЛУМБА\мастер-класс\DSC05315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3042" y="1214422"/>
            <a:ext cx="3960000" cy="22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511" name="Picture 7" descr="D:\мои\Гринева\ресурцентр\КЛУМБА\мастер-класс\DSC05300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5852" y="3714752"/>
            <a:ext cx="3960000" cy="22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0"/>
            <a:ext cx="8153400" cy="990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33793" name="Object 1"/>
          <p:cNvGraphicFramePr>
            <a:graphicFrameLocks noChangeAspect="1"/>
          </p:cNvGraphicFramePr>
          <p:nvPr/>
        </p:nvGraphicFramePr>
        <p:xfrm>
          <a:off x="1357290" y="808445"/>
          <a:ext cx="3429024" cy="53526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796" name="Документ" r:id="rId3" imgW="5916515" imgH="9263511" progId="Word.Document.12">
                  <p:embed/>
                </p:oleObj>
              </mc:Choice>
              <mc:Fallback>
                <p:oleObj name="Документ" r:id="rId3" imgW="5916515" imgH="9263511" progId="Word.Document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7290" y="808445"/>
                        <a:ext cx="3429024" cy="5352623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794" name="Rectangle 2"/>
          <p:cNvSpPr>
            <a:spLocks noChangeArrowheads="1"/>
          </p:cNvSpPr>
          <p:nvPr/>
        </p:nvSpPr>
        <p:spPr bwMode="auto">
          <a:xfrm>
            <a:off x="4857752" y="812616"/>
            <a:ext cx="3286148" cy="5339923"/>
          </a:xfrm>
          <a:prstGeom prst="rect">
            <a:avLst/>
          </a:prstGeom>
          <a:noFill/>
          <a:ln w="9525">
            <a:solidFill>
              <a:schemeClr val="dk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9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9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    Содержание</a:t>
            </a:r>
          </a:p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rabicPeriod"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Теоретические и методические основы преподавания генеалогии </a:t>
            </a:r>
          </a:p>
          <a:p>
            <a:pPr lvl="1">
              <a:buFont typeface="Arial" pitchFamily="34" charset="0"/>
              <a:buChar char="•"/>
            </a:pPr>
            <a:r>
              <a:rPr lang="ru-RU" sz="1400" dirty="0" smtClean="0"/>
              <a:t> Теория генеалогии</a:t>
            </a:r>
          </a:p>
          <a:p>
            <a:pPr lvl="1">
              <a:buFont typeface="Arial" pitchFamily="34" charset="0"/>
              <a:buChar char="•"/>
            </a:pPr>
            <a:r>
              <a:rPr lang="ru-RU" sz="1400" dirty="0" smtClean="0"/>
              <a:t> Методика преподавания генеалогии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AutoNum type="arabicPeriod"/>
              <a:tabLst/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 indent="450850" eaLnBrk="0" fontAlgn="base" hangingPunct="0">
              <a:spcBef>
                <a:spcPct val="0"/>
              </a:spcBef>
              <a:spcAft>
                <a:spcPct val="0"/>
              </a:spcAft>
              <a:buAutoNum type="arabicPeriod"/>
            </a:pP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Теоретические и методические основы преподавания ономастики</a:t>
            </a:r>
          </a:p>
          <a:p>
            <a:pPr lvl="1">
              <a:buFont typeface="Arial" pitchFamily="34" charset="0"/>
              <a:buChar char="•"/>
            </a:pPr>
            <a:r>
              <a:rPr lang="ru-RU" sz="1400" dirty="0" smtClean="0"/>
              <a:t>Возникновение и значение ономастики</a:t>
            </a:r>
          </a:p>
          <a:p>
            <a:pPr lvl="1">
              <a:buFont typeface="Arial" pitchFamily="34" charset="0"/>
              <a:buChar char="•"/>
            </a:pPr>
            <a:r>
              <a:rPr lang="ru-RU" sz="1400" dirty="0" smtClean="0"/>
              <a:t>Методика преподавания ономастики в начальной школе</a:t>
            </a:r>
          </a:p>
          <a:p>
            <a:endParaRPr lang="ru-RU" sz="1400" b="1" dirty="0" smtClean="0"/>
          </a:p>
          <a:p>
            <a:r>
              <a:rPr lang="ru-RU" sz="1400" b="1" dirty="0" smtClean="0"/>
              <a:t>3. </a:t>
            </a:r>
            <a:r>
              <a:rPr lang="ru-RU" sz="14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Теоретические и методические основы преподавания геральдики</a:t>
            </a:r>
          </a:p>
          <a:p>
            <a:pPr lvl="1">
              <a:buFont typeface="Arial" pitchFamily="34" charset="0"/>
              <a:buChar char="•"/>
            </a:pPr>
            <a:r>
              <a:rPr lang="ru-RU" sz="1400" b="1" dirty="0" smtClean="0"/>
              <a:t> </a:t>
            </a:r>
            <a:r>
              <a:rPr lang="ru-RU" sz="1400" dirty="0" smtClean="0"/>
              <a:t>История геральдики</a:t>
            </a:r>
          </a:p>
          <a:p>
            <a:pPr lvl="1">
              <a:buFont typeface="Arial" pitchFamily="34" charset="0"/>
              <a:buChar char="•"/>
            </a:pPr>
            <a:r>
              <a:rPr lang="ru-RU" sz="1400" dirty="0" smtClean="0"/>
              <a:t>Формы и методы  изучения геральдики</a:t>
            </a:r>
          </a:p>
          <a:p>
            <a:pPr lvl="1" indent="45085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endParaRPr lang="ru-RU" sz="20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0"/>
            <a:ext cx="8153400" cy="990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  <p:graphicFrame>
        <p:nvGraphicFramePr>
          <p:cNvPr id="25603" name="Object 3"/>
          <p:cNvGraphicFramePr>
            <a:graphicFrameLocks noChangeAspect="1"/>
          </p:cNvGraphicFramePr>
          <p:nvPr/>
        </p:nvGraphicFramePr>
        <p:xfrm>
          <a:off x="1353806" y="991806"/>
          <a:ext cx="3575384" cy="479464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06" name="Document" r:id="rId3" imgW="8111820" imgH="10878162" progId="Word.Document.8">
                  <p:embed/>
                </p:oleObj>
              </mc:Choice>
              <mc:Fallback>
                <p:oleObj name="Document" r:id="rId3" imgW="8111820" imgH="10878162" progId="Word.Document.8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3806" y="991806"/>
                        <a:ext cx="3575384" cy="479464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5000628" y="1142984"/>
            <a:ext cx="3357586" cy="4786346"/>
          </a:xfrm>
          <a:prstGeom prst="rect">
            <a:avLst/>
          </a:prstGeom>
        </p:spPr>
        <p:txBody>
          <a:bodyPr/>
          <a:lstStyle/>
          <a:p>
            <a:r>
              <a:rPr lang="ru-RU" dirty="0" smtClean="0"/>
              <a:t>Путеводитель по Кузбассу включает справочную информация о геральдике, достопримечательностях, выдающихся людях Кемеровской области. </a:t>
            </a:r>
          </a:p>
          <a:p>
            <a:r>
              <a:rPr lang="ru-RU" dirty="0" smtClean="0"/>
              <a:t>Путеводитель по Кузбассу призван помочь при составлении индивидуальных познавательных маршрутов и предназначен для всех желающих ближе познакомиться с Кемеровской областью. </a:t>
            </a:r>
          </a:p>
          <a:p>
            <a:r>
              <a:rPr lang="ru-RU" dirty="0" smtClean="0"/>
              <a:t>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0"/>
            <a:ext cx="8153400" cy="990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  <p:pic>
        <p:nvPicPr>
          <p:cNvPr id="26626" name="Picture 2" descr="D:\мои\Гринева\ресурцентр\день географа\DSC05430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2528" y="785794"/>
            <a:ext cx="3960000" cy="22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27" name="Picture 3" descr="D:\мои\Гринева\ресурцентр\день географа\DSC05444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5852" y="1071546"/>
            <a:ext cx="3960000" cy="22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28" name="Picture 4" descr="D:\мои\Гринева\ресурцентр\день географа\DSC05448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3438" y="3714752"/>
            <a:ext cx="3960000" cy="22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6629" name="Picture 5" descr="D:\мои\Гринева\ресурцентр\день географа\DSC05456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5852" y="3429000"/>
            <a:ext cx="3960000" cy="22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1" name="Picture 3" descr="D:\мои\Гринева\ресурцентр\Ресурсный центр\все 04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26842" y="714356"/>
            <a:ext cx="3388496" cy="254137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650" name="Picture 2" descr="D:\мои\Гринева\ресурцентр\Ресурсный центр\все 03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28728" y="1357298"/>
            <a:ext cx="3500462" cy="26253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652" name="Picture 4" descr="D:\мои\Гринева\ресурцентр\Ресурсный центр\все 04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4942" y="3429001"/>
            <a:ext cx="3286148" cy="24646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7653" name="Picture 5" descr="D:\мои\Гринева\ресурцентр\Ресурсный центр\все 037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57356" y="3857628"/>
            <a:ext cx="3214710" cy="24110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0"/>
            <a:ext cx="8153400" cy="990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4579" name="Picture 3" descr="D:\мои\Гринева\ресурцентр\300414\фото\DSC05628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00166" y="1071546"/>
            <a:ext cx="3960000" cy="22249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81" name="Picture 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1604" y="3500438"/>
            <a:ext cx="3284528" cy="25875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80" name="Picture 4" descr="D:\мои\Гринева\ресурцентр\300414\фото\DSC05629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69652" y="3643314"/>
            <a:ext cx="3960000" cy="22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4578" name="Picture 2" descr="D:\мои\Гринева\ресурцентр\300414\фото\DSC05624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00562" y="714356"/>
            <a:ext cx="3960000" cy="22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0"/>
            <a:ext cx="8153400" cy="990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1745" name="Picture 1" descr="C:\Users\Пользователь\Desktop\IMG_20151215_165855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7488" y="1785925"/>
            <a:ext cx="3429024" cy="424909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652463" y="152400"/>
            <a:ext cx="8153400" cy="990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24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7158" y="857232"/>
            <a:ext cx="8429684" cy="769441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2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Учебное пособие «Это Ленинск-Кузнецкий»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2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для обучающихся 5-11 классов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0"/>
            <a:ext cx="8153400" cy="990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</p:txBody>
      </p:sp>
      <p:pic>
        <p:nvPicPr>
          <p:cNvPr id="22530" name="Picture 2" descr="D:\мои\Гринева\ресурцентр\1415\интегр гео\фото\DSC06422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29124" y="785794"/>
            <a:ext cx="3960000" cy="22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531" name="Picture 3" descr="D:\мои\Гринева\ресурцентр\1415\интегр гео\фото\DSC06415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85852" y="3929066"/>
            <a:ext cx="3960000" cy="22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532" name="Picture 4" descr="C:\Users\Пользователь\Desktop\IMG_7197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3438" y="3286124"/>
            <a:ext cx="3429024" cy="2571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533" name="Picture 5" descr="C:\Users\Пользователь\Desktop\IMG_720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71604" y="1142984"/>
            <a:ext cx="3214710" cy="24110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0"/>
            <a:ext cx="8153400" cy="990600"/>
          </a:xfrm>
          <a:prstGeom prst="rect">
            <a:avLst/>
          </a:prstGeom>
        </p:spPr>
        <p:txBody>
          <a:bodyPr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43042" y="2071678"/>
            <a:ext cx="64294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Проблемное задание, реализующее образовательные цели, </a:t>
            </a:r>
            <a:r>
              <a:rPr lang="ru-RU" sz="2400" b="1" dirty="0" err="1" smtClean="0"/>
              <a:t>c</a:t>
            </a:r>
            <a:r>
              <a:rPr lang="ru-RU" sz="2400" b="1" dirty="0" smtClean="0"/>
              <a:t> элементами сюжета, ролевой игры, связанное с поиском мест, объектов, людей, информации, для выполнения которого используются ресурсы какой-либо территории, в границах которой происходят перемещения или иные действия участников, или информационные ресурсы</a:t>
            </a:r>
            <a:endParaRPr lang="en-US" sz="2400" b="1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834078"/>
            <a:ext cx="842968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err="1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Квест</a:t>
            </a:r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в образовании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0"/>
            <a:ext cx="8153400" cy="990600"/>
          </a:xfrm>
          <a:prstGeom prst="rect">
            <a:avLst/>
          </a:prstGeom>
        </p:spPr>
        <p:txBody>
          <a:bodyPr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67586" name="Picture 2" descr="C:\Users\Пользователь\Desktop\хорошие фото\конкурс-финал 221-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1472" y="1785926"/>
            <a:ext cx="3536181" cy="23574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Прямоугольник 8"/>
          <p:cNvSpPr/>
          <p:nvPr/>
        </p:nvSpPr>
        <p:spPr>
          <a:xfrm>
            <a:off x="357158" y="714356"/>
            <a:ext cx="8429684" cy="9541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Конкурс «СУЭК – Кузбасс: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Моя компания, Мой город»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42910" y="3714752"/>
            <a:ext cx="64294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20</a:t>
            </a: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08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3" name="Рисунок 4" descr="конкурс-финал 3.jpg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3174" y="2571744"/>
            <a:ext cx="3571900" cy="23812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9697" name="Picture 1" descr="C:\Users\Пользователь\Desktop\выступление\04.12.2015_Конкурс Моя компания 26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29190" y="3786190"/>
            <a:ext cx="3591648" cy="23956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TextBox 9"/>
          <p:cNvSpPr txBox="1"/>
          <p:nvPr/>
        </p:nvSpPr>
        <p:spPr>
          <a:xfrm>
            <a:off x="2786050" y="4429132"/>
            <a:ext cx="64294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2010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72066" y="5715016"/>
            <a:ext cx="642942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chemeClr val="accent3">
                    <a:lumMod val="50000"/>
                  </a:schemeClr>
                </a:solidFill>
                <a:latin typeface="Monotype Corsiva" pitchFamily="66" charset="0"/>
              </a:rPr>
              <a:t>2015</a:t>
            </a:r>
            <a:endParaRPr lang="ru-RU" b="1" dirty="0">
              <a:solidFill>
                <a:schemeClr val="accent3">
                  <a:lumMod val="50000"/>
                </a:schemeClr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0"/>
            <a:ext cx="8153400" cy="990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3554" name="Picture 2" descr="D:\мои\Гринева\ресурцентр\1516\301115\DSC07411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3438" y="857232"/>
            <a:ext cx="3960000" cy="22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6" name="Picture 4" descr="D:\мои\Гринева\ресурцентр\1516\301115\DSC07422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1472" y="642918"/>
            <a:ext cx="3960000" cy="22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7" name="Picture 5" descr="D:\мои\Гринева\ресурцентр\1516\301115\IMG_20151130_125001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972800" y="-8229600"/>
            <a:ext cx="3960000" cy="2970000"/>
          </a:xfrm>
          <a:prstGeom prst="rect">
            <a:avLst/>
          </a:prstGeom>
          <a:noFill/>
        </p:spPr>
      </p:pic>
      <p:pic>
        <p:nvPicPr>
          <p:cNvPr id="23558" name="Picture 6" descr="D:\мои\Гринева\ресурцентр\1516\301115\IMG_20151130_125001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8794" y="2428868"/>
            <a:ext cx="3238523" cy="24288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9" name="Picture 7" descr="D:\мои\Гринева\ресурцентр\1516\301115\DSC07426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7224" y="4000504"/>
            <a:ext cx="3960000" cy="22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3555" name="Picture 3" descr="D:\мои\Гринева\ресурцентр\1516\301115\DSC07417.JP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2528" y="3571876"/>
            <a:ext cx="3960000" cy="22249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00063" y="0"/>
            <a:ext cx="8153400" cy="9906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357290" y="1928802"/>
          <a:ext cx="7143800" cy="3643336"/>
        </p:xfrm>
        <a:graphic>
          <a:graphicData uri="http://schemas.openxmlformats.org/drawingml/2006/table">
            <a:tbl>
              <a:tblPr/>
              <a:tblGrid>
                <a:gridCol w="443057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1322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802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j-lt"/>
                          <a:ea typeface="Times New Roman"/>
                        </a:rPr>
                        <a:t>Название мероприятия</a:t>
                      </a:r>
                      <a:endParaRPr lang="ru-RU" sz="1800" dirty="0">
                        <a:latin typeface="+mj-lt"/>
                        <a:ea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b="1" dirty="0">
                          <a:latin typeface="+mj-lt"/>
                          <a:ea typeface="Times New Roman"/>
                        </a:rPr>
                        <a:t>Категория участников </a:t>
                      </a:r>
                      <a:endParaRPr lang="ru-RU" sz="1800" dirty="0">
                        <a:latin typeface="+mj-lt"/>
                        <a:ea typeface="Times New Roman"/>
                      </a:endParaRP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605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+mj-lt"/>
                          <a:ea typeface="Times New Roman"/>
                        </a:rPr>
                        <a:t>Обучающий семинар. «День биолога» (квест-игра)</a:t>
                      </a: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+mj-lt"/>
                          <a:ea typeface="Times New Roman"/>
                        </a:rPr>
                        <a:t>Учителя биологии</a:t>
                      </a: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05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+mj-lt"/>
                          <a:ea typeface="Times New Roman"/>
                        </a:rPr>
                        <a:t>Практический семинар «Использование технологии КВЕСТ в начальной школе»</a:t>
                      </a: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+mj-lt"/>
                          <a:ea typeface="Times New Roman"/>
                        </a:rPr>
                        <a:t>Учителя начальных классов</a:t>
                      </a: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605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+mj-lt"/>
                          <a:ea typeface="Times New Roman"/>
                        </a:rPr>
                        <a:t>Краеведческая квест-олимпиада</a:t>
                      </a: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+mj-lt"/>
                          <a:ea typeface="Times New Roman"/>
                        </a:rPr>
                        <a:t>Учителя истории, библиотекари</a:t>
                      </a: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6051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+mj-lt"/>
                          <a:ea typeface="Times New Roman"/>
                        </a:rPr>
                        <a:t>Квест-уроки в 9 классе «Учиться здорово!»</a:t>
                      </a: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+mj-lt"/>
                          <a:ea typeface="Times New Roman"/>
                        </a:rPr>
                        <a:t>Учителя истории, географии, биологии</a:t>
                      </a: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12102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800">
                          <a:latin typeface="+mj-lt"/>
                          <a:ea typeface="Times New Roman"/>
                        </a:rPr>
                        <a:t>Семинар «Технология  КВЕСТ как способ реализации деятельностного подхода в образовательном процессе и внеурочной деятельности»</a:t>
                      </a: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800" dirty="0">
                          <a:latin typeface="+mj-lt"/>
                          <a:ea typeface="Times New Roman"/>
                        </a:rPr>
                        <a:t>Заместители директора по УВР </a:t>
                      </a:r>
                    </a:p>
                  </a:txBody>
                  <a:tcPr marL="65640" marR="6564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158" y="1142984"/>
            <a:ext cx="842968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План мероприятий на 2015-2016 учебный год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 bwMode="auto">
          <a:xfrm>
            <a:off x="1214414" y="1643050"/>
            <a:ext cx="67151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chemeClr val="accent3">
                  <a:lumMod val="50000"/>
                </a:schemeClr>
              </a:solidFill>
              <a:latin typeface="Arial" charset="0"/>
              <a:cs typeface="Arial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357290" y="1928802"/>
            <a:ext cx="4572000" cy="344709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МБНОУ «Гимназия №18»</a:t>
            </a:r>
          </a:p>
          <a:p>
            <a:r>
              <a:rPr lang="ru-RU" b="1" dirty="0" smtClean="0"/>
              <a:t>Наш адрес:</a:t>
            </a:r>
          </a:p>
          <a:p>
            <a:r>
              <a:rPr lang="ru-RU" b="1" dirty="0" smtClean="0"/>
              <a:t>652515</a:t>
            </a:r>
          </a:p>
          <a:p>
            <a:r>
              <a:rPr lang="ru-RU" b="1" dirty="0" smtClean="0"/>
              <a:t>Кемеровская область</a:t>
            </a:r>
          </a:p>
          <a:p>
            <a:r>
              <a:rPr lang="ru-RU" b="1" dirty="0" smtClean="0"/>
              <a:t>г.Ленинск-Кузнецкий</a:t>
            </a:r>
          </a:p>
          <a:p>
            <a:r>
              <a:rPr lang="ru-RU" b="1" dirty="0" smtClean="0"/>
              <a:t>ул.Пушкина, 9</a:t>
            </a:r>
          </a:p>
          <a:p>
            <a:r>
              <a:rPr lang="ru-RU" b="1" dirty="0" smtClean="0"/>
              <a:t>Контактные телефоны:</a:t>
            </a:r>
          </a:p>
          <a:p>
            <a:r>
              <a:rPr lang="ru-RU" b="1" dirty="0" smtClean="0"/>
              <a:t>(838456) 7-24-19</a:t>
            </a:r>
          </a:p>
          <a:p>
            <a:r>
              <a:rPr lang="ru-RU" b="1" dirty="0" smtClean="0"/>
              <a:t>(838456) 7-03-31</a:t>
            </a:r>
          </a:p>
          <a:p>
            <a:r>
              <a:rPr lang="en-US" b="1" dirty="0" smtClean="0"/>
              <a:t>E-mail</a:t>
            </a:r>
            <a:endParaRPr lang="ru-RU" b="1" dirty="0" smtClean="0"/>
          </a:p>
          <a:p>
            <a:r>
              <a:rPr lang="en-US" b="1" dirty="0" smtClean="0"/>
              <a:t>mou_gimn18@mail.ru</a:t>
            </a:r>
            <a:endParaRPr lang="ru-RU" b="1" dirty="0" smtClean="0"/>
          </a:p>
          <a:p>
            <a:r>
              <a:rPr lang="en-US" b="1" dirty="0" smtClean="0"/>
              <a:t>http://lk-gimnaziya18.ru</a:t>
            </a:r>
            <a:endParaRPr lang="ru-RU" b="1" dirty="0"/>
          </a:p>
        </p:txBody>
      </p:sp>
      <p:pic>
        <p:nvPicPr>
          <p:cNvPr id="3073" name="Picture 1" descr="D:\мои\Гринева\фотографии\сентябрь\на крыльце.jpg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60770" y="2357430"/>
            <a:ext cx="4297444" cy="28575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Прямоугольник 9"/>
          <p:cNvSpPr/>
          <p:nvPr/>
        </p:nvSpPr>
        <p:spPr>
          <a:xfrm>
            <a:off x="357158" y="928670"/>
            <a:ext cx="8429684" cy="5232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n w="1905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Приглашаем к сотрудничеству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33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736</TotalTime>
  <Words>754</Words>
  <Application>Microsoft Office PowerPoint</Application>
  <PresentationFormat>Экран (4:3)</PresentationFormat>
  <Paragraphs>141</Paragraphs>
  <Slides>32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32</vt:i4>
      </vt:variant>
    </vt:vector>
  </HeadingPairs>
  <TitlesOfParts>
    <vt:vector size="41" baseType="lpstr">
      <vt:lpstr>Arial Unicode MS</vt:lpstr>
      <vt:lpstr>Arial</vt:lpstr>
      <vt:lpstr>Calibri</vt:lpstr>
      <vt:lpstr>Monotype Corsiva</vt:lpstr>
      <vt:lpstr>Times New Roman</vt:lpstr>
      <vt:lpstr>Wingdings</vt:lpstr>
      <vt:lpstr>1_Тема Office</vt:lpstr>
      <vt:lpstr>Документ</vt:lpstr>
      <vt:lpstr>Document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Admin</cp:lastModifiedBy>
  <cp:revision>74</cp:revision>
  <dcterms:created xsi:type="dcterms:W3CDTF">2014-07-06T18:18:01Z</dcterms:created>
  <dcterms:modified xsi:type="dcterms:W3CDTF">2015-12-21T10:26:52Z</dcterms:modified>
</cp:coreProperties>
</file>