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8"/>
  </p:notesMasterIdLst>
  <p:sldIdLst>
    <p:sldId id="280" r:id="rId2"/>
    <p:sldId id="282" r:id="rId3"/>
    <p:sldId id="281" r:id="rId4"/>
    <p:sldId id="283" r:id="rId5"/>
    <p:sldId id="284" r:id="rId6"/>
    <p:sldId id="288" r:id="rId7"/>
    <p:sldId id="289" r:id="rId8"/>
    <p:sldId id="290" r:id="rId9"/>
    <p:sldId id="291" r:id="rId10"/>
    <p:sldId id="293" r:id="rId11"/>
    <p:sldId id="294" r:id="rId12"/>
    <p:sldId id="295" r:id="rId13"/>
    <p:sldId id="296" r:id="rId14"/>
    <p:sldId id="297" r:id="rId15"/>
    <p:sldId id="298" r:id="rId16"/>
    <p:sldId id="299" r:id="rId17"/>
    <p:sldId id="300" r:id="rId18"/>
    <p:sldId id="301" r:id="rId19"/>
    <p:sldId id="302" r:id="rId20"/>
    <p:sldId id="303" r:id="rId21"/>
    <p:sldId id="275" r:id="rId22"/>
    <p:sldId id="276" r:id="rId23"/>
    <p:sldId id="277" r:id="rId24"/>
    <p:sldId id="278" r:id="rId25"/>
    <p:sldId id="274" r:id="rId26"/>
    <p:sldId id="304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FA66"/>
    <a:srgbClr val="11E3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94660"/>
  </p:normalViewPr>
  <p:slideViewPr>
    <p:cSldViewPr>
      <p:cViewPr varScale="1">
        <p:scale>
          <a:sx n="98" d="100"/>
          <a:sy n="98" d="100"/>
        </p:scale>
        <p:origin x="27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5B86C5-28E8-403E-9DF4-2CE1B5BCDD06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A70EC6A-414D-4707-A164-5356E16FA09D}">
      <dgm:prSet phldrT="[Текст]" phldr="1"/>
      <dgm:spPr/>
      <dgm:t>
        <a:bodyPr/>
        <a:lstStyle/>
        <a:p>
          <a:endParaRPr lang="ru-RU" dirty="0"/>
        </a:p>
      </dgm:t>
    </dgm:pt>
    <dgm:pt modelId="{F9DB30E5-F0A4-4D85-B543-23A3876E4FEE}" type="parTrans" cxnId="{6490DDF0-ADB5-408F-B5BD-609E01300066}">
      <dgm:prSet/>
      <dgm:spPr/>
      <dgm:t>
        <a:bodyPr/>
        <a:lstStyle/>
        <a:p>
          <a:endParaRPr lang="ru-RU"/>
        </a:p>
      </dgm:t>
    </dgm:pt>
    <dgm:pt modelId="{FB537353-E16D-40A9-AFE5-5446A8CEDC41}" type="sibTrans" cxnId="{6490DDF0-ADB5-408F-B5BD-609E01300066}">
      <dgm:prSet/>
      <dgm:spPr/>
      <dgm:t>
        <a:bodyPr/>
        <a:lstStyle/>
        <a:p>
          <a:endParaRPr lang="ru-RU"/>
        </a:p>
      </dgm:t>
    </dgm:pt>
    <dgm:pt modelId="{5D57AB39-1706-41C1-92DF-36C303DC91A4}">
      <dgm:prSet phldrT="[Текст]"/>
      <dgm:spPr/>
      <dgm:t>
        <a:bodyPr/>
        <a:lstStyle/>
        <a:p>
          <a:r>
            <a:rPr lang="ru-RU" b="1" dirty="0" smtClean="0"/>
            <a:t>обеспечивают учащемуся возможность самостоятельно осуществлять деятельность учения, ставить учебные цели, искать и использовать необходимые средства и способы их достижения, уметь контролировать и оценивать учебную деятельность и ее результаты</a:t>
          </a:r>
          <a:endParaRPr lang="ru-RU" b="1" dirty="0"/>
        </a:p>
      </dgm:t>
    </dgm:pt>
    <dgm:pt modelId="{ED4EA6F9-0FB7-4E50-8CC3-DCEA5521CF81}" type="parTrans" cxnId="{E37A3E15-21A8-45AE-9AD0-31B9E6ACB5E5}">
      <dgm:prSet/>
      <dgm:spPr/>
      <dgm:t>
        <a:bodyPr/>
        <a:lstStyle/>
        <a:p>
          <a:endParaRPr lang="ru-RU"/>
        </a:p>
      </dgm:t>
    </dgm:pt>
    <dgm:pt modelId="{AABC3421-4751-4281-A1F7-617318AF4305}" type="sibTrans" cxnId="{E37A3E15-21A8-45AE-9AD0-31B9E6ACB5E5}">
      <dgm:prSet/>
      <dgm:spPr/>
      <dgm:t>
        <a:bodyPr/>
        <a:lstStyle/>
        <a:p>
          <a:endParaRPr lang="ru-RU"/>
        </a:p>
      </dgm:t>
    </dgm:pt>
    <dgm:pt modelId="{941A5893-5F26-4BD2-A268-834771F662DF}">
      <dgm:prSet phldrT="[Текст]" phldr="1"/>
      <dgm:spPr/>
      <dgm:t>
        <a:bodyPr/>
        <a:lstStyle/>
        <a:p>
          <a:endParaRPr lang="ru-RU" dirty="0"/>
        </a:p>
      </dgm:t>
    </dgm:pt>
    <dgm:pt modelId="{B07D2699-BCC8-4EC6-91DA-AE332A1E64FA}" type="parTrans" cxnId="{61E86FA4-3DF1-44A2-BF75-5AA16CAB694B}">
      <dgm:prSet/>
      <dgm:spPr/>
      <dgm:t>
        <a:bodyPr/>
        <a:lstStyle/>
        <a:p>
          <a:endParaRPr lang="ru-RU"/>
        </a:p>
      </dgm:t>
    </dgm:pt>
    <dgm:pt modelId="{303BB973-8E59-49A6-8827-5D71BF95940F}" type="sibTrans" cxnId="{61E86FA4-3DF1-44A2-BF75-5AA16CAB694B}">
      <dgm:prSet/>
      <dgm:spPr/>
      <dgm:t>
        <a:bodyPr/>
        <a:lstStyle/>
        <a:p>
          <a:endParaRPr lang="ru-RU"/>
        </a:p>
      </dgm:t>
    </dgm:pt>
    <dgm:pt modelId="{AF0F619E-ADC3-42F0-82B5-1B51DACD462E}">
      <dgm:prSet phldrT="[Текст]"/>
      <dgm:spPr/>
      <dgm:t>
        <a:bodyPr/>
        <a:lstStyle/>
        <a:p>
          <a:r>
            <a:rPr lang="ru-RU" b="1" dirty="0" smtClean="0"/>
            <a:t>создают условия развития личности и ее самореализации на основе «умения учиться» и сотрудничать со взрослыми и сверстниками. Умение учиться во взрослой жизни обеспечивает личности готовность к непрерывному образованию, высокую социальную и профессиональную мобильность</a:t>
          </a:r>
          <a:endParaRPr lang="ru-RU" b="1" dirty="0"/>
        </a:p>
      </dgm:t>
    </dgm:pt>
    <dgm:pt modelId="{F643F87C-0789-4423-BA71-7224839E2EE6}" type="parTrans" cxnId="{2044BEE2-170A-46BB-B0B6-DDDBB73C5594}">
      <dgm:prSet/>
      <dgm:spPr/>
      <dgm:t>
        <a:bodyPr/>
        <a:lstStyle/>
        <a:p>
          <a:endParaRPr lang="ru-RU"/>
        </a:p>
      </dgm:t>
    </dgm:pt>
    <dgm:pt modelId="{3371FFF1-1685-4699-895B-F5B072A30DC6}" type="sibTrans" cxnId="{2044BEE2-170A-46BB-B0B6-DDDBB73C5594}">
      <dgm:prSet/>
      <dgm:spPr/>
      <dgm:t>
        <a:bodyPr/>
        <a:lstStyle/>
        <a:p>
          <a:endParaRPr lang="ru-RU"/>
        </a:p>
      </dgm:t>
    </dgm:pt>
    <dgm:pt modelId="{0EFD1333-6E3F-4C05-AC14-C6984F5630BA}">
      <dgm:prSet phldrT="[Текст]" phldr="1"/>
      <dgm:spPr/>
      <dgm:t>
        <a:bodyPr/>
        <a:lstStyle/>
        <a:p>
          <a:endParaRPr lang="ru-RU" dirty="0"/>
        </a:p>
      </dgm:t>
    </dgm:pt>
    <dgm:pt modelId="{6940AB6C-2151-4C72-A1D4-70315AE159F1}" type="parTrans" cxnId="{4C43BB33-1BEE-4294-B72F-02CDB084C685}">
      <dgm:prSet/>
      <dgm:spPr/>
      <dgm:t>
        <a:bodyPr/>
        <a:lstStyle/>
        <a:p>
          <a:endParaRPr lang="ru-RU"/>
        </a:p>
      </dgm:t>
    </dgm:pt>
    <dgm:pt modelId="{40319755-DD96-4758-A3C4-CEE3E51B9E14}" type="sibTrans" cxnId="{4C43BB33-1BEE-4294-B72F-02CDB084C685}">
      <dgm:prSet/>
      <dgm:spPr/>
      <dgm:t>
        <a:bodyPr/>
        <a:lstStyle/>
        <a:p>
          <a:endParaRPr lang="ru-RU"/>
        </a:p>
      </dgm:t>
    </dgm:pt>
    <dgm:pt modelId="{2BC9BCDC-2CE5-415D-9F13-4B990C037077}">
      <dgm:prSet phldrT="[Текст]"/>
      <dgm:spPr/>
      <dgm:t>
        <a:bodyPr/>
        <a:lstStyle/>
        <a:p>
          <a:r>
            <a:rPr lang="ru-RU" b="1" dirty="0" smtClean="0"/>
            <a:t>обеспечивают успешное усвоение знаний, умений и навыков, формирование картины мира, компетентностей в любой предметной области познания</a:t>
          </a:r>
          <a:endParaRPr lang="ru-RU" b="1" dirty="0"/>
        </a:p>
      </dgm:t>
    </dgm:pt>
    <dgm:pt modelId="{1C8E7026-408B-478B-AC2B-F5FC6B6F1BCD}" type="parTrans" cxnId="{3104EAAA-A899-4281-AD45-72694F81EC44}">
      <dgm:prSet/>
      <dgm:spPr/>
      <dgm:t>
        <a:bodyPr/>
        <a:lstStyle/>
        <a:p>
          <a:endParaRPr lang="ru-RU"/>
        </a:p>
      </dgm:t>
    </dgm:pt>
    <dgm:pt modelId="{4AEFFF5D-DCF7-452E-9DD0-6E1712AA447C}" type="sibTrans" cxnId="{3104EAAA-A899-4281-AD45-72694F81EC44}">
      <dgm:prSet/>
      <dgm:spPr/>
      <dgm:t>
        <a:bodyPr/>
        <a:lstStyle/>
        <a:p>
          <a:endParaRPr lang="ru-RU"/>
        </a:p>
      </dgm:t>
    </dgm:pt>
    <dgm:pt modelId="{D8FD9DD2-3F18-41B0-8652-F1D39A4242D8}">
      <dgm:prSet/>
      <dgm:spPr/>
      <dgm:t>
        <a:bodyPr/>
        <a:lstStyle/>
        <a:p>
          <a:endParaRPr lang="ru-RU" dirty="0"/>
        </a:p>
      </dgm:t>
    </dgm:pt>
    <dgm:pt modelId="{F577ECB0-B5C5-41A5-BB2B-DB3CA96A22F6}" type="parTrans" cxnId="{175E1228-BA1A-4AF8-9141-8FB26412DC36}">
      <dgm:prSet/>
      <dgm:spPr/>
      <dgm:t>
        <a:bodyPr/>
        <a:lstStyle/>
        <a:p>
          <a:endParaRPr lang="ru-RU"/>
        </a:p>
      </dgm:t>
    </dgm:pt>
    <dgm:pt modelId="{7ABA2EA2-7804-40B4-8270-5852E4E54CE9}" type="sibTrans" cxnId="{175E1228-BA1A-4AF8-9141-8FB26412DC36}">
      <dgm:prSet/>
      <dgm:spPr/>
      <dgm:t>
        <a:bodyPr/>
        <a:lstStyle/>
        <a:p>
          <a:endParaRPr lang="ru-RU"/>
        </a:p>
      </dgm:t>
    </dgm:pt>
    <dgm:pt modelId="{2F54E0A8-E712-46E8-BD06-68EF1DC83775}" type="pres">
      <dgm:prSet presAssocID="{B35B86C5-28E8-403E-9DF4-2CE1B5BCDD0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BC7111A-649E-4D21-B994-8391B947B679}" type="pres">
      <dgm:prSet presAssocID="{6A70EC6A-414D-4707-A164-5356E16FA09D}" presName="composite" presStyleCnt="0"/>
      <dgm:spPr/>
    </dgm:pt>
    <dgm:pt modelId="{2FEA731B-C8B6-4F12-90B0-33974CCE4244}" type="pres">
      <dgm:prSet presAssocID="{6A70EC6A-414D-4707-A164-5356E16FA09D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8CB032-40AF-4963-BADA-15FCD320E084}" type="pres">
      <dgm:prSet presAssocID="{6A70EC6A-414D-4707-A164-5356E16FA09D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717435-B4EE-46E4-899D-46FF340D6077}" type="pres">
      <dgm:prSet presAssocID="{FB537353-E16D-40A9-AFE5-5446A8CEDC41}" presName="sp" presStyleCnt="0"/>
      <dgm:spPr/>
    </dgm:pt>
    <dgm:pt modelId="{E87E49F3-0403-43A1-916C-287C7BAB1F9F}" type="pres">
      <dgm:prSet presAssocID="{941A5893-5F26-4BD2-A268-834771F662DF}" presName="composite" presStyleCnt="0"/>
      <dgm:spPr/>
    </dgm:pt>
    <dgm:pt modelId="{9DA65DF0-1645-407D-9FF7-22D8FA309FF5}" type="pres">
      <dgm:prSet presAssocID="{941A5893-5F26-4BD2-A268-834771F662DF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1B4F77-ECED-4BBC-9206-77E5D127F861}" type="pres">
      <dgm:prSet presAssocID="{941A5893-5F26-4BD2-A268-834771F662DF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88F393-9B13-485F-A7FC-C1B550AD74D6}" type="pres">
      <dgm:prSet presAssocID="{303BB973-8E59-49A6-8827-5D71BF95940F}" presName="sp" presStyleCnt="0"/>
      <dgm:spPr/>
    </dgm:pt>
    <dgm:pt modelId="{5364A751-8864-4C5C-A9BE-14050FF06525}" type="pres">
      <dgm:prSet presAssocID="{0EFD1333-6E3F-4C05-AC14-C6984F5630BA}" presName="composite" presStyleCnt="0"/>
      <dgm:spPr/>
    </dgm:pt>
    <dgm:pt modelId="{698CE585-DB01-4ED5-B8DD-68B01CE32645}" type="pres">
      <dgm:prSet presAssocID="{0EFD1333-6E3F-4C05-AC14-C6984F5630BA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9633F0-029C-40E8-B543-8469E85FFDD3}" type="pres">
      <dgm:prSet presAssocID="{0EFD1333-6E3F-4C05-AC14-C6984F5630BA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75E1228-BA1A-4AF8-9141-8FB26412DC36}" srcId="{0EFD1333-6E3F-4C05-AC14-C6984F5630BA}" destId="{D8FD9DD2-3F18-41B0-8652-F1D39A4242D8}" srcOrd="1" destOrd="0" parTransId="{F577ECB0-B5C5-41A5-BB2B-DB3CA96A22F6}" sibTransId="{7ABA2EA2-7804-40B4-8270-5852E4E54CE9}"/>
    <dgm:cxn modelId="{E37A3E15-21A8-45AE-9AD0-31B9E6ACB5E5}" srcId="{6A70EC6A-414D-4707-A164-5356E16FA09D}" destId="{5D57AB39-1706-41C1-92DF-36C303DC91A4}" srcOrd="0" destOrd="0" parTransId="{ED4EA6F9-0FB7-4E50-8CC3-DCEA5521CF81}" sibTransId="{AABC3421-4751-4281-A1F7-617318AF4305}"/>
    <dgm:cxn modelId="{213AAE61-D365-426A-9E28-A07E09786508}" type="presOf" srcId="{941A5893-5F26-4BD2-A268-834771F662DF}" destId="{9DA65DF0-1645-407D-9FF7-22D8FA309FF5}" srcOrd="0" destOrd="0" presId="urn:microsoft.com/office/officeart/2005/8/layout/chevron2"/>
    <dgm:cxn modelId="{E0E54776-65B9-4FAF-A662-9C3E5E63FF6D}" type="presOf" srcId="{5D57AB39-1706-41C1-92DF-36C303DC91A4}" destId="{458CB032-40AF-4963-BADA-15FCD320E084}" srcOrd="0" destOrd="0" presId="urn:microsoft.com/office/officeart/2005/8/layout/chevron2"/>
    <dgm:cxn modelId="{4C43BB33-1BEE-4294-B72F-02CDB084C685}" srcId="{B35B86C5-28E8-403E-9DF4-2CE1B5BCDD06}" destId="{0EFD1333-6E3F-4C05-AC14-C6984F5630BA}" srcOrd="2" destOrd="0" parTransId="{6940AB6C-2151-4C72-A1D4-70315AE159F1}" sibTransId="{40319755-DD96-4758-A3C4-CEE3E51B9E14}"/>
    <dgm:cxn modelId="{92737B20-9204-4F30-A364-7EAA45B1FA1A}" type="presOf" srcId="{2BC9BCDC-2CE5-415D-9F13-4B990C037077}" destId="{5B9633F0-029C-40E8-B543-8469E85FFDD3}" srcOrd="0" destOrd="0" presId="urn:microsoft.com/office/officeart/2005/8/layout/chevron2"/>
    <dgm:cxn modelId="{F571DEAE-9468-4CC9-8A36-C3051848E149}" type="presOf" srcId="{B35B86C5-28E8-403E-9DF4-2CE1B5BCDD06}" destId="{2F54E0A8-E712-46E8-BD06-68EF1DC83775}" srcOrd="0" destOrd="0" presId="urn:microsoft.com/office/officeart/2005/8/layout/chevron2"/>
    <dgm:cxn modelId="{7517B472-D9C5-4950-B790-4EF9EBA9F6BC}" type="presOf" srcId="{6A70EC6A-414D-4707-A164-5356E16FA09D}" destId="{2FEA731B-C8B6-4F12-90B0-33974CCE4244}" srcOrd="0" destOrd="0" presId="urn:microsoft.com/office/officeart/2005/8/layout/chevron2"/>
    <dgm:cxn modelId="{A57BC86E-5D8A-48A1-BD37-C8052406A2EE}" type="presOf" srcId="{0EFD1333-6E3F-4C05-AC14-C6984F5630BA}" destId="{698CE585-DB01-4ED5-B8DD-68B01CE32645}" srcOrd="0" destOrd="0" presId="urn:microsoft.com/office/officeart/2005/8/layout/chevron2"/>
    <dgm:cxn modelId="{6490DDF0-ADB5-408F-B5BD-609E01300066}" srcId="{B35B86C5-28E8-403E-9DF4-2CE1B5BCDD06}" destId="{6A70EC6A-414D-4707-A164-5356E16FA09D}" srcOrd="0" destOrd="0" parTransId="{F9DB30E5-F0A4-4D85-B543-23A3876E4FEE}" sibTransId="{FB537353-E16D-40A9-AFE5-5446A8CEDC41}"/>
    <dgm:cxn modelId="{3104EAAA-A899-4281-AD45-72694F81EC44}" srcId="{0EFD1333-6E3F-4C05-AC14-C6984F5630BA}" destId="{2BC9BCDC-2CE5-415D-9F13-4B990C037077}" srcOrd="0" destOrd="0" parTransId="{1C8E7026-408B-478B-AC2B-F5FC6B6F1BCD}" sibTransId="{4AEFFF5D-DCF7-452E-9DD0-6E1712AA447C}"/>
    <dgm:cxn modelId="{61E86FA4-3DF1-44A2-BF75-5AA16CAB694B}" srcId="{B35B86C5-28E8-403E-9DF4-2CE1B5BCDD06}" destId="{941A5893-5F26-4BD2-A268-834771F662DF}" srcOrd="1" destOrd="0" parTransId="{B07D2699-BCC8-4EC6-91DA-AE332A1E64FA}" sibTransId="{303BB973-8E59-49A6-8827-5D71BF95940F}"/>
    <dgm:cxn modelId="{2044BEE2-170A-46BB-B0B6-DDDBB73C5594}" srcId="{941A5893-5F26-4BD2-A268-834771F662DF}" destId="{AF0F619E-ADC3-42F0-82B5-1B51DACD462E}" srcOrd="0" destOrd="0" parTransId="{F643F87C-0789-4423-BA71-7224839E2EE6}" sibTransId="{3371FFF1-1685-4699-895B-F5B072A30DC6}"/>
    <dgm:cxn modelId="{8F95EF21-9205-447E-8895-A15A3BC8B506}" type="presOf" srcId="{D8FD9DD2-3F18-41B0-8652-F1D39A4242D8}" destId="{5B9633F0-029C-40E8-B543-8469E85FFDD3}" srcOrd="0" destOrd="1" presId="urn:microsoft.com/office/officeart/2005/8/layout/chevron2"/>
    <dgm:cxn modelId="{47CC98BF-9AAF-4E74-B970-23C33A834738}" type="presOf" srcId="{AF0F619E-ADC3-42F0-82B5-1B51DACD462E}" destId="{B51B4F77-ECED-4BBC-9206-77E5D127F861}" srcOrd="0" destOrd="0" presId="urn:microsoft.com/office/officeart/2005/8/layout/chevron2"/>
    <dgm:cxn modelId="{FC50F6DD-BD3B-48B8-BC81-0F158B4522E2}" type="presParOf" srcId="{2F54E0A8-E712-46E8-BD06-68EF1DC83775}" destId="{ABC7111A-649E-4D21-B994-8391B947B679}" srcOrd="0" destOrd="0" presId="urn:microsoft.com/office/officeart/2005/8/layout/chevron2"/>
    <dgm:cxn modelId="{A213FF5D-FFBB-4C90-96C6-96970A8F083F}" type="presParOf" srcId="{ABC7111A-649E-4D21-B994-8391B947B679}" destId="{2FEA731B-C8B6-4F12-90B0-33974CCE4244}" srcOrd="0" destOrd="0" presId="urn:microsoft.com/office/officeart/2005/8/layout/chevron2"/>
    <dgm:cxn modelId="{24FBCA5E-58F4-4F60-9E4F-04C87F11C03B}" type="presParOf" srcId="{ABC7111A-649E-4D21-B994-8391B947B679}" destId="{458CB032-40AF-4963-BADA-15FCD320E084}" srcOrd="1" destOrd="0" presId="urn:microsoft.com/office/officeart/2005/8/layout/chevron2"/>
    <dgm:cxn modelId="{7DA2D199-5491-417F-B4EB-D3110EA22DDB}" type="presParOf" srcId="{2F54E0A8-E712-46E8-BD06-68EF1DC83775}" destId="{24717435-B4EE-46E4-899D-46FF340D6077}" srcOrd="1" destOrd="0" presId="urn:microsoft.com/office/officeart/2005/8/layout/chevron2"/>
    <dgm:cxn modelId="{4B9BE228-2994-4233-B74A-401A048DEA43}" type="presParOf" srcId="{2F54E0A8-E712-46E8-BD06-68EF1DC83775}" destId="{E87E49F3-0403-43A1-916C-287C7BAB1F9F}" srcOrd="2" destOrd="0" presId="urn:microsoft.com/office/officeart/2005/8/layout/chevron2"/>
    <dgm:cxn modelId="{2C0D11E2-5453-4123-90F9-A999ED91D45E}" type="presParOf" srcId="{E87E49F3-0403-43A1-916C-287C7BAB1F9F}" destId="{9DA65DF0-1645-407D-9FF7-22D8FA309FF5}" srcOrd="0" destOrd="0" presId="urn:microsoft.com/office/officeart/2005/8/layout/chevron2"/>
    <dgm:cxn modelId="{893B804D-3AAC-4A73-B9F3-40893424A9B1}" type="presParOf" srcId="{E87E49F3-0403-43A1-916C-287C7BAB1F9F}" destId="{B51B4F77-ECED-4BBC-9206-77E5D127F861}" srcOrd="1" destOrd="0" presId="urn:microsoft.com/office/officeart/2005/8/layout/chevron2"/>
    <dgm:cxn modelId="{51310C56-5E67-4D92-9323-51CBCF8BDF37}" type="presParOf" srcId="{2F54E0A8-E712-46E8-BD06-68EF1DC83775}" destId="{F488F393-9B13-485F-A7FC-C1B550AD74D6}" srcOrd="3" destOrd="0" presId="urn:microsoft.com/office/officeart/2005/8/layout/chevron2"/>
    <dgm:cxn modelId="{E4521929-4B7D-46B8-9858-B8BE53E1714E}" type="presParOf" srcId="{2F54E0A8-E712-46E8-BD06-68EF1DC83775}" destId="{5364A751-8864-4C5C-A9BE-14050FF06525}" srcOrd="4" destOrd="0" presId="urn:microsoft.com/office/officeart/2005/8/layout/chevron2"/>
    <dgm:cxn modelId="{F3AE002E-F198-454C-9F48-4AB5CC9354EF}" type="presParOf" srcId="{5364A751-8864-4C5C-A9BE-14050FF06525}" destId="{698CE585-DB01-4ED5-B8DD-68B01CE32645}" srcOrd="0" destOrd="0" presId="urn:microsoft.com/office/officeart/2005/8/layout/chevron2"/>
    <dgm:cxn modelId="{314DA809-F1D3-40AB-8C3C-8CD13E603ED6}" type="presParOf" srcId="{5364A751-8864-4C5C-A9BE-14050FF06525}" destId="{5B9633F0-029C-40E8-B543-8469E85FFDD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1DD147-CBB3-48F7-B3F5-CC328814E406}" type="datetimeFigureOut">
              <a:rPr lang="ru-RU" smtClean="0"/>
              <a:pPr/>
              <a:t>03.03.2016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D560FA-470C-4134-B735-2858D57F73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68898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BB10A0-AE34-493D-ACAE-29C29D14A2EB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9729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03.03.2016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0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3645024"/>
            <a:ext cx="8020413" cy="2952328"/>
          </a:xfrm>
        </p:spPr>
        <p:txBody>
          <a:bodyPr>
            <a:normAutofit fontScale="85000" lnSpcReduction="20000"/>
          </a:bodyPr>
          <a:lstStyle/>
          <a:p>
            <a:pPr algn="r"/>
            <a:endParaRPr lang="ru-RU" b="1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r"/>
            <a:endParaRPr lang="ru-RU" b="1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marL="0" indent="0" algn="r">
              <a:buNone/>
            </a:pPr>
            <a:r>
              <a:rPr lang="ru-RU" b="1" i="1" dirty="0" err="1" smtClean="0">
                <a:solidFill>
                  <a:srgbClr val="002060"/>
                </a:solidFill>
                <a:latin typeface="Bookman Old Style" panose="02050604050505020204" pitchFamily="18" charset="0"/>
              </a:rPr>
              <a:t>Л.И.Байер</a:t>
            </a:r>
            <a:r>
              <a:rPr lang="ru-RU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, методист МБОУ ДПО </a:t>
            </a:r>
          </a:p>
          <a:p>
            <a:pPr marL="0" indent="0" algn="r">
              <a:buNone/>
            </a:pPr>
            <a:r>
              <a:rPr lang="ru-RU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«Научно-методический центр</a:t>
            </a:r>
            <a:r>
              <a:rPr lang="ru-RU" b="1" i="1" dirty="0" smtClean="0">
                <a:latin typeface="Bookman Old Style" panose="02050604050505020204" pitchFamily="18" charset="0"/>
              </a:rPr>
              <a:t>»</a:t>
            </a:r>
          </a:p>
          <a:p>
            <a:pPr algn="r"/>
            <a:endParaRPr lang="ru-RU" b="1" i="1" dirty="0" smtClean="0">
              <a:latin typeface="Bookman Old Style" panose="02050604050505020204" pitchFamily="18" charset="0"/>
            </a:endParaRPr>
          </a:p>
          <a:p>
            <a:endParaRPr lang="ru-RU" b="1" i="1" dirty="0" smtClean="0">
              <a:latin typeface="Bookman Old Style" panose="02050604050505020204" pitchFamily="18" charset="0"/>
            </a:endParaRPr>
          </a:p>
          <a:p>
            <a:pPr algn="ctr"/>
            <a:endParaRPr lang="ru-RU" b="1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ru-RU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Ленинск–Кузнецкий</a:t>
            </a:r>
            <a:endParaRPr lang="ru-RU" b="1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26.02.2016</a:t>
            </a:r>
          </a:p>
          <a:p>
            <a:endParaRPr lang="ru-RU" b="1" i="1" dirty="0">
              <a:latin typeface="Bookman Old Style" panose="020506040505050202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3096344"/>
          </a:xfrm>
        </p:spPr>
        <p:txBody>
          <a:bodyPr>
            <a:normAutofit fontScale="90000"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Формирование   Универсальных учебных Действий</a:t>
            </a:r>
            <a:b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на уроках математики</a:t>
            </a:r>
            <a:b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в основной школе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266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980728"/>
            <a:ext cx="8532936" cy="5688632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sz="2800" dirty="0" smtClean="0">
                <a:solidFill>
                  <a:srgbClr val="000066"/>
                </a:solidFill>
              </a:rPr>
              <a:t>    - </a:t>
            </a:r>
            <a:r>
              <a:rPr lang="ru-RU" sz="2800" b="1" dirty="0" smtClean="0">
                <a:solidFill>
                  <a:srgbClr val="000066"/>
                </a:solidFill>
              </a:rPr>
              <a:t>Формирование предметных знаний, умений и навыков. 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</a:rPr>
              <a:t>Выпускники школ отлично знали материал по предметам.</a:t>
            </a:r>
          </a:p>
          <a:p>
            <a:pPr algn="just">
              <a:buNone/>
            </a:pPr>
            <a:r>
              <a:rPr lang="ru-RU" sz="2800" b="1" dirty="0" smtClean="0">
                <a:solidFill>
                  <a:srgbClr val="000066"/>
                </a:solidFill>
              </a:rPr>
              <a:t>      </a:t>
            </a: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Не  умели работать в группе, грамотно осуществлять процесс коммуникации, отстаивать свою точку зрения, быстро переучиваться</a:t>
            </a:r>
          </a:p>
          <a:p>
            <a:pPr algn="just">
              <a:buNone/>
            </a:pPr>
            <a:r>
              <a:rPr lang="ru-RU" sz="2800" b="1" dirty="0" smtClean="0">
                <a:solidFill>
                  <a:srgbClr val="000066"/>
                </a:solidFill>
              </a:rPr>
              <a:t>    - 95 % всего материала, который дают ребенку в процессе обучения в школе, совершенно не применимо в жизни.   </a:t>
            </a:r>
          </a:p>
          <a:p>
            <a:pPr algn="just">
              <a:buNone/>
            </a:pPr>
            <a:r>
              <a:rPr lang="ru-RU" sz="2800" b="1" dirty="0" smtClean="0">
                <a:solidFill>
                  <a:srgbClr val="000066"/>
                </a:solidFill>
              </a:rPr>
              <a:t>       </a:t>
            </a: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Многие  знания будут забыты, потеряют актуальность</a:t>
            </a:r>
          </a:p>
          <a:p>
            <a:pPr algn="just">
              <a:buNone/>
            </a:pPr>
            <a:r>
              <a:rPr lang="ru-RU" sz="2800" b="1" dirty="0" smtClean="0">
                <a:solidFill>
                  <a:srgbClr val="000066"/>
                </a:solidFill>
              </a:rPr>
              <a:t>    - Снижение познавательной активности современного школьника</a:t>
            </a:r>
          </a:p>
          <a:p>
            <a:pPr algn="just">
              <a:buNone/>
            </a:pP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     Необходимость повышения познавательной активности обучающихся</a:t>
            </a:r>
          </a:p>
          <a:p>
            <a:pPr marL="273050" indent="0" algn="just">
              <a:buNone/>
              <a:tabLst>
                <a:tab pos="360363" algn="l"/>
              </a:tabLst>
            </a:pPr>
            <a:r>
              <a:rPr lang="ru-RU" sz="2800" b="1" dirty="0" smtClean="0">
                <a:solidFill>
                  <a:srgbClr val="000066"/>
                </a:solidFill>
              </a:rPr>
              <a:t>- «Парадокс отличника» </a:t>
            </a:r>
          </a:p>
          <a:p>
            <a:pPr marL="273050" indent="0" algn="just">
              <a:buNone/>
              <a:tabLst>
                <a:tab pos="360363" algn="l"/>
              </a:tabLst>
            </a:pP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  Не способен «выжить» в реальном мире , слабо развиты коммуникативные способности, умения взаимодействовать в группе и на риски и многое другое. </a:t>
            </a:r>
          </a:p>
          <a:p>
            <a:pPr marL="0" indent="0">
              <a:buNone/>
            </a:pPr>
            <a:endParaRPr lang="ru-RU" dirty="0" smtClean="0">
              <a:solidFill>
                <a:srgbClr val="000066"/>
              </a:solidFill>
            </a:endParaRPr>
          </a:p>
          <a:p>
            <a:endParaRPr lang="ru-RU" dirty="0" smtClean="0">
              <a:solidFill>
                <a:srgbClr val="000066"/>
              </a:solidFill>
            </a:endParaRPr>
          </a:p>
          <a:p>
            <a:pPr algn="r"/>
            <a:endParaRPr lang="ru-RU" b="1" i="1" dirty="0" smtClean="0">
              <a:latin typeface="Bookman Old Style" panose="02050604050505020204" pitchFamily="18" charset="0"/>
            </a:endParaRPr>
          </a:p>
          <a:p>
            <a:endParaRPr lang="ru-RU" b="1" i="1" dirty="0" smtClean="0">
              <a:latin typeface="Bookman Old Style" panose="02050604050505020204" pitchFamily="18" charset="0"/>
            </a:endParaRPr>
          </a:p>
          <a:p>
            <a:pPr algn="ctr"/>
            <a:endParaRPr lang="ru-RU" b="1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endParaRPr lang="ru-RU" b="1" i="1" dirty="0">
              <a:latin typeface="Bookman Old Style" panose="020506040505050202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576064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Актуальность введения ФГОС</a:t>
            </a:r>
            <a:endParaRPr lang="ru-RU" sz="3600" dirty="0">
              <a:solidFill>
                <a:schemeClr val="bg2">
                  <a:lumMod val="2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43808" y="1844824"/>
            <a:ext cx="59628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5266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3068961"/>
            <a:ext cx="7408333" cy="3057202"/>
          </a:xfrm>
        </p:spPr>
        <p:txBody>
          <a:bodyPr>
            <a:normAutofit/>
          </a:bodyPr>
          <a:lstStyle/>
          <a:p>
            <a:pPr algn="r"/>
            <a:endParaRPr lang="ru-RU" b="1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endParaRPr lang="ru-RU" b="1" i="1" dirty="0">
              <a:latin typeface="Bookman Old Style" panose="020506040505050202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6858000"/>
          </a:xfrm>
        </p:spPr>
        <p:txBody>
          <a:bodyPr>
            <a:normAutofit/>
          </a:bodyPr>
          <a:lstStyle/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Picture 2" descr="http://rushkolnik.ru/tw_files/6461/d-6460885/6460885_html_m3d9085a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144" y="260649"/>
            <a:ext cx="8929718" cy="65973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25266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1556792"/>
            <a:ext cx="8820472" cy="5112568"/>
          </a:xfrm>
        </p:spPr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pPr fontAlgn="t">
              <a:buNone/>
            </a:pPr>
            <a:r>
              <a:rPr lang="ru-RU" sz="2600" b="1" dirty="0" smtClean="0"/>
              <a:t>1</a:t>
            </a:r>
            <a:r>
              <a:rPr lang="ru-RU" sz="2600" b="1" dirty="0" smtClean="0"/>
              <a:t>. </a:t>
            </a:r>
            <a:r>
              <a:rPr lang="ru-RU" sz="2600" b="1" dirty="0" smtClean="0">
                <a:solidFill>
                  <a:srgbClr val="FF6600"/>
                </a:solidFill>
              </a:rPr>
              <a:t>Принцип </a:t>
            </a:r>
            <a:r>
              <a:rPr lang="ru-RU" sz="2600" b="1" dirty="0" smtClean="0">
                <a:solidFill>
                  <a:srgbClr val="FF6600"/>
                </a:solidFill>
              </a:rPr>
              <a:t>деятельности </a:t>
            </a:r>
            <a:r>
              <a:rPr lang="ru-RU" sz="2600" dirty="0" smtClean="0"/>
              <a:t>(когда я делаю сам, я получаю опыт и знания</a:t>
            </a:r>
            <a:r>
              <a:rPr lang="ru-RU" sz="2600" dirty="0" smtClean="0"/>
              <a:t>).</a:t>
            </a:r>
            <a:endParaRPr lang="ru-RU" sz="2600" dirty="0" smtClean="0"/>
          </a:p>
          <a:p>
            <a:pPr fontAlgn="t">
              <a:buNone/>
            </a:pPr>
            <a:r>
              <a:rPr lang="ru-RU" sz="2600" b="1" dirty="0" smtClean="0"/>
              <a:t>2</a:t>
            </a:r>
            <a:r>
              <a:rPr lang="ru-RU" sz="2600" b="1" dirty="0" smtClean="0"/>
              <a:t>. </a:t>
            </a:r>
            <a:r>
              <a:rPr lang="ru-RU" sz="2600" b="1" dirty="0" smtClean="0">
                <a:solidFill>
                  <a:srgbClr val="FF6600"/>
                </a:solidFill>
              </a:rPr>
              <a:t>Принцип </a:t>
            </a:r>
            <a:r>
              <a:rPr lang="ru-RU" sz="2600" b="1" dirty="0" smtClean="0">
                <a:solidFill>
                  <a:srgbClr val="FF6600"/>
                </a:solidFill>
              </a:rPr>
              <a:t>непрерывности </a:t>
            </a:r>
            <a:r>
              <a:rPr lang="ru-RU" sz="2600" dirty="0" smtClean="0"/>
              <a:t>( преемственность между темами, разделами, курсами</a:t>
            </a:r>
            <a:r>
              <a:rPr lang="ru-RU" sz="2600" dirty="0" smtClean="0"/>
              <a:t>…).</a:t>
            </a:r>
            <a:endParaRPr lang="ru-RU" sz="2600" dirty="0" smtClean="0"/>
          </a:p>
          <a:p>
            <a:pPr fontAlgn="t">
              <a:buNone/>
            </a:pPr>
            <a:r>
              <a:rPr lang="ru-RU" sz="2600" b="1" dirty="0" smtClean="0"/>
              <a:t>3</a:t>
            </a:r>
            <a:r>
              <a:rPr lang="ru-RU" sz="2600" b="1" dirty="0" smtClean="0"/>
              <a:t>. </a:t>
            </a:r>
            <a:r>
              <a:rPr lang="ru-RU" sz="2600" b="1" dirty="0" smtClean="0">
                <a:solidFill>
                  <a:srgbClr val="FF6600"/>
                </a:solidFill>
              </a:rPr>
              <a:t>Принцип </a:t>
            </a:r>
            <a:r>
              <a:rPr lang="ru-RU" sz="2600" b="1" dirty="0" smtClean="0">
                <a:solidFill>
                  <a:srgbClr val="FF6600"/>
                </a:solidFill>
              </a:rPr>
              <a:t>целостного представления о мире </a:t>
            </a:r>
            <a:r>
              <a:rPr lang="ru-RU" sz="2600" dirty="0" smtClean="0"/>
              <a:t>(обобщенное, целостное представление о мире, о себе, о роли и месте каждой науки в системе наук</a:t>
            </a:r>
            <a:r>
              <a:rPr lang="ru-RU" sz="2600" dirty="0" smtClean="0"/>
              <a:t>).</a:t>
            </a:r>
            <a:endParaRPr lang="ru-RU" sz="2600" dirty="0" smtClean="0"/>
          </a:p>
          <a:p>
            <a:pPr fontAlgn="t">
              <a:buNone/>
            </a:pPr>
            <a:r>
              <a:rPr lang="ru-RU" sz="2600" b="1" dirty="0" smtClean="0"/>
              <a:t>4</a:t>
            </a:r>
            <a:r>
              <a:rPr lang="ru-RU" sz="2600" b="1" dirty="0" smtClean="0"/>
              <a:t>. </a:t>
            </a:r>
            <a:r>
              <a:rPr lang="ru-RU" sz="2600" b="1" dirty="0" smtClean="0">
                <a:solidFill>
                  <a:srgbClr val="FF6600"/>
                </a:solidFill>
              </a:rPr>
              <a:t>Принцип </a:t>
            </a:r>
            <a:r>
              <a:rPr lang="ru-RU" sz="2600" b="1" dirty="0" smtClean="0">
                <a:solidFill>
                  <a:srgbClr val="FF6600"/>
                </a:solidFill>
              </a:rPr>
              <a:t>минимакса</a:t>
            </a:r>
            <a:r>
              <a:rPr lang="ru-RU" sz="2600" dirty="0" smtClean="0"/>
              <a:t> (даем больше, требуем стандарт, возьми сколько можешь</a:t>
            </a:r>
            <a:r>
              <a:rPr lang="ru-RU" sz="2600" dirty="0" smtClean="0"/>
              <a:t>).</a:t>
            </a:r>
            <a:endParaRPr lang="ru-RU" sz="2600" dirty="0" smtClean="0"/>
          </a:p>
          <a:p>
            <a:pPr fontAlgn="t">
              <a:buNone/>
            </a:pPr>
            <a:r>
              <a:rPr lang="ru-RU" sz="2600" b="1" dirty="0" smtClean="0"/>
              <a:t>5</a:t>
            </a:r>
            <a:r>
              <a:rPr lang="ru-RU" sz="2600" b="1" dirty="0" smtClean="0"/>
              <a:t>. </a:t>
            </a:r>
            <a:r>
              <a:rPr lang="ru-RU" sz="2600" b="1" dirty="0" smtClean="0">
                <a:solidFill>
                  <a:srgbClr val="FF6600"/>
                </a:solidFill>
              </a:rPr>
              <a:t>Принцип </a:t>
            </a:r>
            <a:r>
              <a:rPr lang="ru-RU" sz="2600" b="1" dirty="0" smtClean="0">
                <a:solidFill>
                  <a:srgbClr val="FF6600"/>
                </a:solidFill>
              </a:rPr>
              <a:t>психологической комфортности </a:t>
            </a:r>
            <a:r>
              <a:rPr lang="ru-RU" sz="2600" dirty="0" smtClean="0"/>
              <a:t>(доброжелательная атмосфера</a:t>
            </a:r>
            <a:r>
              <a:rPr lang="ru-RU" sz="2600" dirty="0" smtClean="0"/>
              <a:t>).</a:t>
            </a:r>
            <a:endParaRPr lang="ru-RU" sz="2600" dirty="0" smtClean="0"/>
          </a:p>
          <a:p>
            <a:pPr fontAlgn="t">
              <a:buNone/>
            </a:pPr>
            <a:r>
              <a:rPr lang="ru-RU" sz="2600" b="1" dirty="0" smtClean="0"/>
              <a:t>6</a:t>
            </a:r>
            <a:r>
              <a:rPr lang="ru-RU" sz="2600" b="1" dirty="0" smtClean="0"/>
              <a:t>. </a:t>
            </a:r>
            <a:r>
              <a:rPr lang="ru-RU" sz="2600" b="1" dirty="0" smtClean="0">
                <a:solidFill>
                  <a:srgbClr val="FF6600"/>
                </a:solidFill>
              </a:rPr>
              <a:t>Принцип </a:t>
            </a:r>
            <a:r>
              <a:rPr lang="ru-RU" sz="2600" b="1" dirty="0" smtClean="0">
                <a:solidFill>
                  <a:srgbClr val="FF6600"/>
                </a:solidFill>
              </a:rPr>
              <a:t>творчества </a:t>
            </a:r>
            <a:r>
              <a:rPr lang="ru-RU" sz="2600" dirty="0" smtClean="0"/>
              <a:t>(ситуация успеха, настрой на творческое дело</a:t>
            </a:r>
            <a:r>
              <a:rPr lang="ru-RU" dirty="0" smtClean="0"/>
              <a:t>).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338328"/>
            <a:ext cx="8784976" cy="1252728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</a:rPr>
              <a:t>Система дидактических </a:t>
            </a:r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</a:rPr>
              <a:t>принципов,</a:t>
            </a:r>
            <a:br>
              <a:rPr lang="ru-RU" sz="3200" b="1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</a:rPr>
              <a:t>обеспечивающих системно–деятельностный  </a:t>
            </a:r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</a:rPr>
              <a:t>подход</a:t>
            </a:r>
            <a:endParaRPr lang="ru-RU" sz="32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19" y="1628800"/>
            <a:ext cx="8640961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Системно-деятельностный </a:t>
            </a: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подход - методологическая основа ФГОС.</a:t>
            </a:r>
          </a:p>
          <a:p>
            <a:pPr>
              <a:buNone/>
            </a:pPr>
            <a:r>
              <a:rPr lang="ru-RU" sz="2800" b="1" dirty="0" smtClean="0"/>
              <a:t>    - предметные результаты</a:t>
            </a:r>
          </a:p>
          <a:p>
            <a:pPr>
              <a:buNone/>
            </a:pPr>
            <a:r>
              <a:rPr lang="ru-RU" sz="2800" b="1" dirty="0" smtClean="0"/>
              <a:t>    - личностные результаты </a:t>
            </a:r>
          </a:p>
          <a:p>
            <a:pPr>
              <a:buNone/>
            </a:pPr>
            <a:r>
              <a:rPr lang="ru-RU" sz="2800" b="1" dirty="0" smtClean="0"/>
              <a:t>    - </a:t>
            </a:r>
            <a:r>
              <a:rPr lang="ru-RU" sz="2800" b="1" dirty="0" err="1" smtClean="0"/>
              <a:t>метапредметные</a:t>
            </a:r>
            <a:r>
              <a:rPr lang="ru-RU" sz="2800" b="1" dirty="0" smtClean="0"/>
              <a:t> результаты</a:t>
            </a:r>
          </a:p>
          <a:p>
            <a:pPr>
              <a:buNone/>
            </a:pPr>
            <a:r>
              <a:rPr lang="ru-RU" sz="2800" b="1" dirty="0" smtClean="0"/>
              <a:t>    </a:t>
            </a: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Развитие личности в системе образования обеспечивается через формирование универсальных учебных действий (УУД</a:t>
            </a: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).</a:t>
            </a:r>
            <a:endParaRPr lang="ru-RU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</a:rPr>
              <a:t>Три типа результатов освоения </a:t>
            </a:r>
            <a:br>
              <a:rPr lang="ru-RU" sz="3600" b="1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</a:rPr>
              <a:t>основной образовательной программы</a:t>
            </a:r>
            <a:endParaRPr lang="ru-RU" sz="36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612614"/>
            <a:ext cx="8229600" cy="500066"/>
          </a:xfrm>
        </p:spPr>
        <p:txBody>
          <a:bodyPr>
            <a:noAutofit/>
          </a:bodyPr>
          <a:lstStyle/>
          <a:p>
            <a:r>
              <a:rPr lang="ru-RU" sz="4000" b="1" dirty="0">
                <a:solidFill>
                  <a:schemeClr val="tx2"/>
                </a:solidFill>
              </a:rPr>
              <a:t>У</a:t>
            </a:r>
            <a:r>
              <a:rPr lang="ru-RU" sz="4000" b="1" dirty="0" smtClean="0">
                <a:solidFill>
                  <a:schemeClr val="tx2"/>
                </a:solidFill>
              </a:rPr>
              <a:t>ниверсальные учебные действия</a:t>
            </a:r>
            <a:endParaRPr lang="ru-RU" sz="4000" b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75030"/>
            <a:ext cx="8472518" cy="785818"/>
          </a:xfrm>
        </p:spPr>
        <p:txBody>
          <a:bodyPr>
            <a:normAutofit fontScale="70000" lnSpcReduction="20000"/>
          </a:bodyPr>
          <a:lstStyle/>
          <a:p>
            <a:pPr indent="12700" algn="ctr">
              <a:buNone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УУД</a:t>
            </a:r>
            <a:r>
              <a:rPr lang="ru-RU" sz="2400" dirty="0" smtClean="0"/>
              <a:t> </a:t>
            </a:r>
            <a:r>
              <a:rPr lang="ru-RU" sz="2400" dirty="0"/>
              <a:t>- </a:t>
            </a:r>
            <a:r>
              <a:rPr lang="ru-RU" sz="2400" b="1" dirty="0"/>
              <a:t>это обобщенные действия, порождающие мотивацию к </a:t>
            </a:r>
            <a:r>
              <a:rPr lang="ru-RU" sz="2400" b="1" dirty="0" smtClean="0"/>
              <a:t>обучению</a:t>
            </a:r>
            <a:br>
              <a:rPr lang="ru-RU" sz="2400" b="1" dirty="0" smtClean="0"/>
            </a:br>
            <a:r>
              <a:rPr lang="ru-RU" sz="2400" b="1" dirty="0" smtClean="0"/>
              <a:t>и </a:t>
            </a:r>
            <a:r>
              <a:rPr lang="ru-RU" sz="2400" b="1" dirty="0"/>
              <a:t>позволяющие учащимся ориентироваться в различных предметных областях познания</a:t>
            </a:r>
            <a:r>
              <a:rPr lang="ru-RU" sz="2400" b="1" dirty="0" smtClean="0"/>
              <a:t>.</a:t>
            </a:r>
            <a:endParaRPr lang="ru-RU" dirty="0"/>
          </a:p>
        </p:txBody>
      </p:sp>
      <p:pic>
        <p:nvPicPr>
          <p:cNvPr id="39938" name="Picture 2" descr="http://socobraz.ru/images/a/a4/%D0%92%D1%81%D0%B5%D0%A3%D0%A3%D0%94.jpg"/>
          <p:cNvPicPr>
            <a:picLocks noChangeAspect="1" noChangeArrowheads="1"/>
          </p:cNvPicPr>
          <p:nvPr/>
        </p:nvPicPr>
        <p:blipFill>
          <a:blip r:embed="rId2" cstate="print"/>
          <a:srcRect t="3944" b="6660"/>
          <a:stretch>
            <a:fillRect/>
          </a:stretch>
        </p:blipFill>
        <p:spPr bwMode="auto">
          <a:xfrm>
            <a:off x="357158" y="2060848"/>
            <a:ext cx="8429684" cy="4797152"/>
          </a:xfrm>
          <a:prstGeom prst="rect">
            <a:avLst/>
          </a:prstGeom>
          <a:noFill/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E8079-FCAD-4542-86FC-452B238C0777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9906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3200" b="1" dirty="0" smtClean="0">
                <a:solidFill>
                  <a:schemeClr val="accent1">
                    <a:lumMod val="25000"/>
                  </a:schemeClr>
                </a:solidFill>
              </a:rPr>
              <a:t>Личностные УУД</a:t>
            </a:r>
          </a:p>
        </p:txBody>
      </p:sp>
      <p:sp>
        <p:nvSpPr>
          <p:cNvPr id="113667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404897"/>
            <a:ext cx="7848600" cy="5048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 dirty="0" smtClean="0"/>
              <a:t>Обеспечивают ценностно-смысловую ориентацию учащихся</a:t>
            </a:r>
          </a:p>
        </p:txBody>
      </p:sp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1042988" y="1916113"/>
            <a:ext cx="2160587" cy="46085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buFontTx/>
              <a:buChar char="•"/>
            </a:pPr>
            <a:endParaRPr lang="ru-RU" sz="1600" dirty="0"/>
          </a:p>
          <a:p>
            <a:pPr>
              <a:buFontTx/>
              <a:buChar char="•"/>
            </a:pPr>
            <a:endParaRPr lang="ru-RU" sz="1600" dirty="0"/>
          </a:p>
          <a:p>
            <a:pPr>
              <a:buFontTx/>
              <a:buChar char="•"/>
            </a:pPr>
            <a:endParaRPr lang="ru-RU" sz="1600" dirty="0"/>
          </a:p>
          <a:p>
            <a:pPr>
              <a:buFontTx/>
              <a:buChar char="•"/>
            </a:pPr>
            <a:r>
              <a:rPr lang="ru-RU" sz="1600" dirty="0"/>
              <a:t>Построение </a:t>
            </a:r>
          </a:p>
          <a:p>
            <a:r>
              <a:rPr lang="ru-RU" sz="1600" dirty="0"/>
              <a:t>«Я - образа»;</a:t>
            </a:r>
          </a:p>
          <a:p>
            <a:endParaRPr lang="ru-RU" sz="1600" dirty="0"/>
          </a:p>
          <a:p>
            <a:pPr>
              <a:buFontTx/>
              <a:buChar char="•"/>
            </a:pPr>
            <a:r>
              <a:rPr lang="ru-RU" sz="1600" dirty="0"/>
              <a:t>Формирование </a:t>
            </a:r>
          </a:p>
          <a:p>
            <a:r>
              <a:rPr lang="ru-RU" sz="1600" dirty="0"/>
              <a:t>идентичности</a:t>
            </a:r>
          </a:p>
          <a:p>
            <a:r>
              <a:rPr lang="ru-RU" sz="1600" dirty="0"/>
              <a:t>личности;</a:t>
            </a:r>
          </a:p>
          <a:p>
            <a:endParaRPr lang="ru-RU" sz="1600" dirty="0"/>
          </a:p>
          <a:p>
            <a:pPr>
              <a:buFontTx/>
              <a:buChar char="•"/>
            </a:pPr>
            <a:r>
              <a:rPr lang="ru-RU" sz="1600" dirty="0"/>
              <a:t>Личностное, </a:t>
            </a:r>
          </a:p>
          <a:p>
            <a:r>
              <a:rPr lang="ru-RU" sz="1600" dirty="0"/>
              <a:t>профессиональное,</a:t>
            </a:r>
          </a:p>
          <a:p>
            <a:r>
              <a:rPr lang="ru-RU" sz="1600" dirty="0"/>
              <a:t>жизненное </a:t>
            </a:r>
          </a:p>
          <a:p>
            <a:r>
              <a:rPr lang="ru-RU" sz="1600" dirty="0"/>
              <a:t>самоопределение;</a:t>
            </a:r>
          </a:p>
          <a:p>
            <a:endParaRPr lang="ru-RU" sz="1600" dirty="0"/>
          </a:p>
          <a:p>
            <a:pPr>
              <a:buFontTx/>
              <a:buChar char="•"/>
            </a:pPr>
            <a:r>
              <a:rPr lang="ru-RU" sz="1600" dirty="0"/>
              <a:t>Построение </a:t>
            </a:r>
          </a:p>
          <a:p>
            <a:pPr>
              <a:buFontTx/>
              <a:buChar char="•"/>
            </a:pPr>
            <a:r>
              <a:rPr lang="ru-RU" sz="1600" dirty="0"/>
              <a:t>жизненных</a:t>
            </a:r>
          </a:p>
          <a:p>
            <a:r>
              <a:rPr lang="ru-RU" sz="1600" dirty="0"/>
              <a:t> </a:t>
            </a:r>
            <a:r>
              <a:rPr lang="ru-RU" sz="1600" dirty="0" smtClean="0"/>
              <a:t>планов</a:t>
            </a:r>
            <a:endParaRPr lang="ru-RU" sz="1600" dirty="0"/>
          </a:p>
          <a:p>
            <a:pPr>
              <a:buFontTx/>
              <a:buChar char="•"/>
            </a:pPr>
            <a:endParaRPr lang="ru-RU" sz="1600" dirty="0"/>
          </a:p>
        </p:txBody>
      </p:sp>
      <p:sp>
        <p:nvSpPr>
          <p:cNvPr id="113669" name="Rectangle 5"/>
          <p:cNvSpPr>
            <a:spLocks noChangeArrowheads="1"/>
          </p:cNvSpPr>
          <p:nvPr/>
        </p:nvSpPr>
        <p:spPr bwMode="auto">
          <a:xfrm>
            <a:off x="3851275" y="1916113"/>
            <a:ext cx="2233613" cy="46085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dirty="0"/>
              <a:t>Поиск ответа на </a:t>
            </a:r>
          </a:p>
          <a:p>
            <a:pPr algn="ctr"/>
            <a:r>
              <a:rPr lang="ru-RU" dirty="0"/>
              <a:t>вопрос:</a:t>
            </a:r>
          </a:p>
          <a:p>
            <a:pPr algn="ctr"/>
            <a:r>
              <a:rPr lang="ru-RU" i="1" dirty="0"/>
              <a:t>Какой смысл</a:t>
            </a:r>
          </a:p>
          <a:p>
            <a:pPr algn="ctr"/>
            <a:r>
              <a:rPr lang="ru-RU" i="1" dirty="0"/>
              <a:t> для меня </a:t>
            </a:r>
          </a:p>
          <a:p>
            <a:pPr algn="ctr"/>
            <a:r>
              <a:rPr lang="ru-RU" i="1" dirty="0"/>
              <a:t>имеет учение?</a:t>
            </a:r>
          </a:p>
          <a:p>
            <a:pPr algn="ctr"/>
            <a:endParaRPr lang="ru-RU" i="1" dirty="0"/>
          </a:p>
        </p:txBody>
      </p:sp>
      <p:sp>
        <p:nvSpPr>
          <p:cNvPr id="113670" name="Rectangle 6"/>
          <p:cNvSpPr>
            <a:spLocks noChangeArrowheads="1"/>
          </p:cNvSpPr>
          <p:nvPr/>
        </p:nvSpPr>
        <p:spPr bwMode="auto">
          <a:xfrm>
            <a:off x="6659563" y="1916113"/>
            <a:ext cx="2160587" cy="46085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buFontTx/>
              <a:buChar char="•"/>
            </a:pPr>
            <a:endParaRPr lang="ru-RU" sz="1400" dirty="0"/>
          </a:p>
          <a:p>
            <a:pPr>
              <a:buFontTx/>
              <a:buChar char="•"/>
            </a:pPr>
            <a:endParaRPr lang="ru-RU" sz="1400" dirty="0"/>
          </a:p>
          <a:p>
            <a:pPr>
              <a:buFontTx/>
              <a:buChar char="•"/>
            </a:pPr>
            <a:endParaRPr lang="ru-RU" sz="1400" dirty="0"/>
          </a:p>
          <a:p>
            <a:pPr>
              <a:buFontTx/>
              <a:buChar char="•"/>
            </a:pPr>
            <a:r>
              <a:rPr lang="ru-RU" sz="1400" dirty="0"/>
              <a:t>Выделение </a:t>
            </a:r>
          </a:p>
          <a:p>
            <a:r>
              <a:rPr lang="ru-RU" sz="1400" dirty="0"/>
              <a:t>морально-этического </a:t>
            </a:r>
          </a:p>
          <a:p>
            <a:r>
              <a:rPr lang="ru-RU" sz="1400" dirty="0"/>
              <a:t>аспекта в</a:t>
            </a:r>
          </a:p>
          <a:p>
            <a:r>
              <a:rPr lang="ru-RU" sz="1400" dirty="0"/>
              <a:t>событиях и действиях;</a:t>
            </a:r>
          </a:p>
          <a:p>
            <a:pPr>
              <a:buFontTx/>
              <a:buChar char="•"/>
            </a:pPr>
            <a:endParaRPr lang="ru-RU" sz="1400" dirty="0"/>
          </a:p>
          <a:p>
            <a:pPr>
              <a:buFontTx/>
              <a:buChar char="•"/>
            </a:pPr>
            <a:r>
              <a:rPr lang="ru-RU" sz="1400" dirty="0"/>
              <a:t>Построение системы </a:t>
            </a:r>
          </a:p>
          <a:p>
            <a:r>
              <a:rPr lang="ru-RU" sz="1400" dirty="0"/>
              <a:t>нравственных </a:t>
            </a:r>
          </a:p>
          <a:p>
            <a:r>
              <a:rPr lang="ru-RU" sz="1400" dirty="0"/>
              <a:t>ценностей;</a:t>
            </a:r>
          </a:p>
          <a:p>
            <a:pPr>
              <a:buFontTx/>
              <a:buChar char="•"/>
            </a:pPr>
            <a:endParaRPr lang="ru-RU" sz="1400" dirty="0"/>
          </a:p>
          <a:p>
            <a:pPr>
              <a:buFontTx/>
              <a:buChar char="•"/>
            </a:pPr>
            <a:r>
              <a:rPr lang="ru-RU" sz="1400" dirty="0"/>
              <a:t>Нравственно-этическое</a:t>
            </a:r>
          </a:p>
          <a:p>
            <a:r>
              <a:rPr lang="ru-RU" sz="1400" dirty="0"/>
              <a:t>оценивание;</a:t>
            </a:r>
          </a:p>
          <a:p>
            <a:pPr>
              <a:buFontTx/>
              <a:buChar char="•"/>
            </a:pPr>
            <a:endParaRPr lang="ru-RU" sz="1400" dirty="0"/>
          </a:p>
          <a:p>
            <a:pPr>
              <a:buFontTx/>
              <a:buChar char="•"/>
            </a:pPr>
            <a:r>
              <a:rPr lang="ru-RU" sz="1400" dirty="0"/>
              <a:t>Осуществление </a:t>
            </a:r>
          </a:p>
          <a:p>
            <a:r>
              <a:rPr lang="ru-RU" sz="1400" dirty="0"/>
              <a:t>личностного</a:t>
            </a:r>
          </a:p>
          <a:p>
            <a:r>
              <a:rPr lang="ru-RU" sz="1400" dirty="0" smtClean="0"/>
              <a:t>выбора</a:t>
            </a:r>
            <a:endParaRPr lang="ru-RU" sz="1400" dirty="0"/>
          </a:p>
        </p:txBody>
      </p:sp>
      <p:sp>
        <p:nvSpPr>
          <p:cNvPr id="113671" name="Rectangle 7"/>
          <p:cNvSpPr>
            <a:spLocks noChangeArrowheads="1"/>
          </p:cNvSpPr>
          <p:nvPr/>
        </p:nvSpPr>
        <p:spPr bwMode="auto">
          <a:xfrm>
            <a:off x="611188" y="2276475"/>
            <a:ext cx="360362" cy="4248150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ru-RU" b="1" dirty="0">
                <a:solidFill>
                  <a:srgbClr val="FFFF00"/>
                </a:solidFill>
              </a:rPr>
              <a:t>Самопознание и самоопределение</a:t>
            </a:r>
          </a:p>
        </p:txBody>
      </p:sp>
      <p:sp>
        <p:nvSpPr>
          <p:cNvPr id="113672" name="Rectangle 8"/>
          <p:cNvSpPr>
            <a:spLocks noChangeArrowheads="1"/>
          </p:cNvSpPr>
          <p:nvPr/>
        </p:nvSpPr>
        <p:spPr bwMode="auto">
          <a:xfrm>
            <a:off x="3419475" y="2276476"/>
            <a:ext cx="360363" cy="4248150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ru-RU" b="1" dirty="0" err="1" smtClean="0">
                <a:solidFill>
                  <a:srgbClr val="FFFF00"/>
                </a:solidFill>
              </a:rPr>
              <a:t>Смыслообразование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13673" name="Rectangle 9"/>
          <p:cNvSpPr>
            <a:spLocks noChangeArrowheads="1"/>
          </p:cNvSpPr>
          <p:nvPr/>
        </p:nvSpPr>
        <p:spPr bwMode="auto">
          <a:xfrm>
            <a:off x="6227763" y="2276475"/>
            <a:ext cx="360362" cy="4248150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ru-RU" b="1">
                <a:solidFill>
                  <a:srgbClr val="FFFF00"/>
                </a:solidFill>
              </a:rPr>
              <a:t>Нравственно-этическая ориентация</a:t>
            </a:r>
          </a:p>
        </p:txBody>
      </p:sp>
      <p:pic>
        <p:nvPicPr>
          <p:cNvPr id="113676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825" y="1773238"/>
            <a:ext cx="1077913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3677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550" y="1773238"/>
            <a:ext cx="92075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3674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05016" y="1773238"/>
            <a:ext cx="8636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E8079-FCAD-4542-86FC-452B238C0777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3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3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3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3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3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13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3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13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3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13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3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6" grpId="0"/>
      <p:bldP spid="113667" grpId="0" build="p"/>
      <p:bldP spid="113668" grpId="0" animBg="1"/>
      <p:bldP spid="113669" grpId="0" animBg="1"/>
      <p:bldP spid="113670" grpId="0" animBg="1"/>
      <p:bldP spid="113671" grpId="0" animBg="1"/>
      <p:bldP spid="113672" grpId="0" animBg="1"/>
      <p:bldP spid="11367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4143372" cy="864096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Виды заданий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 д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ля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 формирования 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личностных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УУД 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71612"/>
            <a:ext cx="3643338" cy="4525963"/>
          </a:xfrm>
        </p:spPr>
        <p:txBody>
          <a:bodyPr>
            <a:normAutofit/>
          </a:bodyPr>
          <a:lstStyle/>
          <a:p>
            <a:pPr lvl="0"/>
            <a:r>
              <a:rPr lang="ru-RU" sz="2000" b="1" dirty="0" smtClean="0"/>
              <a:t>участие </a:t>
            </a:r>
            <a:r>
              <a:rPr lang="ru-RU" sz="2000" b="1" dirty="0"/>
              <a:t>в проектах</a:t>
            </a:r>
            <a:endParaRPr lang="ru-RU" sz="2000" dirty="0"/>
          </a:p>
          <a:p>
            <a:pPr lvl="0"/>
            <a:r>
              <a:rPr lang="ru-RU" sz="2000" b="1" dirty="0">
                <a:solidFill>
                  <a:srgbClr val="0070C0"/>
                </a:solidFill>
              </a:rPr>
              <a:t>подведение итогов урока</a:t>
            </a:r>
            <a:endParaRPr lang="ru-RU" sz="2000" dirty="0">
              <a:solidFill>
                <a:srgbClr val="0070C0"/>
              </a:solidFill>
            </a:endParaRPr>
          </a:p>
          <a:p>
            <a:pPr lvl="0"/>
            <a:r>
              <a:rPr lang="ru-RU" sz="2000" b="1" dirty="0"/>
              <a:t>творческие задания</a:t>
            </a:r>
            <a:endParaRPr lang="ru-RU" sz="2000" dirty="0"/>
          </a:p>
          <a:p>
            <a:pPr lvl="0"/>
            <a:r>
              <a:rPr lang="ru-RU" sz="2000" b="1" dirty="0">
                <a:solidFill>
                  <a:srgbClr val="0070C0"/>
                </a:solidFill>
              </a:rPr>
              <a:t>зрительное, моторное, вербальное восприятие музыки</a:t>
            </a:r>
            <a:endParaRPr lang="ru-RU" sz="2000" dirty="0">
              <a:solidFill>
                <a:srgbClr val="0070C0"/>
              </a:solidFill>
            </a:endParaRPr>
          </a:p>
          <a:p>
            <a:pPr lvl="0"/>
            <a:r>
              <a:rPr lang="ru-RU" sz="2000" b="1" dirty="0"/>
              <a:t>мысленное воспроизведение картины, ситуации, видеофильма</a:t>
            </a:r>
            <a:endParaRPr lang="ru-RU" sz="2000" dirty="0"/>
          </a:p>
          <a:p>
            <a:pPr lvl="0"/>
            <a:r>
              <a:rPr lang="ru-RU" sz="2000" b="1" dirty="0">
                <a:solidFill>
                  <a:srgbClr val="0070C0"/>
                </a:solidFill>
              </a:rPr>
              <a:t>самооценка события, происшествия</a:t>
            </a:r>
            <a:endParaRPr lang="ru-RU" sz="2000" dirty="0">
              <a:solidFill>
                <a:srgbClr val="0070C0"/>
              </a:solidFill>
            </a:endParaRPr>
          </a:p>
          <a:p>
            <a:pPr lvl="0"/>
            <a:r>
              <a:rPr lang="ru-RU" sz="2000" b="1" dirty="0"/>
              <a:t>дневники достижений</a:t>
            </a:r>
            <a:endParaRPr lang="ru-RU" sz="2000" dirty="0"/>
          </a:p>
        </p:txBody>
      </p:sp>
      <p:sp>
        <p:nvSpPr>
          <p:cNvPr id="6" name="Загнутый угол 5"/>
          <p:cNvSpPr/>
          <p:nvPr/>
        </p:nvSpPr>
        <p:spPr>
          <a:xfrm>
            <a:off x="4000464" y="1052736"/>
            <a:ext cx="4964024" cy="580526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600" i="1" dirty="0" smtClean="0"/>
          </a:p>
          <a:p>
            <a:endParaRPr lang="ru-RU" sz="1600" i="1" dirty="0" smtClean="0"/>
          </a:p>
          <a:p>
            <a:endParaRPr lang="ru-RU" sz="1600" i="1" dirty="0" smtClean="0"/>
          </a:p>
          <a:p>
            <a:endParaRPr lang="ru-RU" sz="1600" b="1" dirty="0" smtClean="0">
              <a:solidFill>
                <a:srgbClr val="000066"/>
              </a:solidFill>
            </a:endParaRPr>
          </a:p>
          <a:p>
            <a:endParaRPr lang="ru-RU" sz="1600" b="1" dirty="0" smtClean="0">
              <a:solidFill>
                <a:srgbClr val="000066"/>
              </a:solidFill>
            </a:endParaRPr>
          </a:p>
          <a:p>
            <a:r>
              <a:rPr lang="ru-RU" sz="1600" b="1" dirty="0" smtClean="0">
                <a:solidFill>
                  <a:srgbClr val="000066"/>
                </a:solidFill>
              </a:rPr>
              <a:t>Выпускник </a:t>
            </a:r>
            <a:r>
              <a:rPr lang="ru-RU" sz="1600" b="1" u="sng" dirty="0" smtClean="0">
                <a:solidFill>
                  <a:srgbClr val="000066"/>
                </a:solidFill>
              </a:rPr>
              <a:t>получит возможность для формирования:</a:t>
            </a:r>
            <a:endParaRPr lang="ru-RU" sz="1600" b="1" dirty="0" smtClean="0">
              <a:solidFill>
                <a:srgbClr val="000066"/>
              </a:solidFill>
            </a:endParaRPr>
          </a:p>
          <a:p>
            <a:r>
              <a:rPr lang="ru-RU" sz="1600" dirty="0" smtClean="0">
                <a:solidFill>
                  <a:srgbClr val="000066"/>
                </a:solidFill>
              </a:rPr>
              <a:t>• выраженной устойчивой учебно-познавательной мотивации и интереса к учению;</a:t>
            </a:r>
          </a:p>
          <a:p>
            <a:endParaRPr lang="ru-RU" sz="1600" dirty="0" smtClean="0">
              <a:solidFill>
                <a:srgbClr val="000066"/>
              </a:solidFill>
            </a:endParaRPr>
          </a:p>
          <a:p>
            <a:r>
              <a:rPr lang="ru-RU" sz="1600" dirty="0" smtClean="0">
                <a:solidFill>
                  <a:srgbClr val="000066"/>
                </a:solidFill>
              </a:rPr>
              <a:t>• готовности к самообразованию и самовоспитанию;</a:t>
            </a:r>
          </a:p>
          <a:p>
            <a:endParaRPr lang="ru-RU" sz="1600" dirty="0" smtClean="0">
              <a:solidFill>
                <a:srgbClr val="000066"/>
              </a:solidFill>
            </a:endParaRPr>
          </a:p>
          <a:p>
            <a:r>
              <a:rPr lang="ru-RU" sz="1600" dirty="0" smtClean="0">
                <a:solidFill>
                  <a:srgbClr val="000066"/>
                </a:solidFill>
              </a:rPr>
              <a:t>• адекватной позитивной самооценки и </a:t>
            </a:r>
            <a:r>
              <a:rPr lang="ru-RU" sz="1600" dirty="0" err="1" smtClean="0">
                <a:solidFill>
                  <a:srgbClr val="000066"/>
                </a:solidFill>
              </a:rPr>
              <a:t>Я-концепции</a:t>
            </a:r>
            <a:r>
              <a:rPr lang="ru-RU" sz="1600" dirty="0" smtClean="0">
                <a:solidFill>
                  <a:srgbClr val="000066"/>
                </a:solidFill>
              </a:rPr>
              <a:t>;</a:t>
            </a:r>
          </a:p>
          <a:p>
            <a:endParaRPr lang="ru-RU" sz="1600" dirty="0" smtClean="0">
              <a:solidFill>
                <a:srgbClr val="000066"/>
              </a:solidFill>
            </a:endParaRPr>
          </a:p>
          <a:p>
            <a:r>
              <a:rPr lang="ru-RU" sz="1600" dirty="0" smtClean="0">
                <a:solidFill>
                  <a:srgbClr val="000066"/>
                </a:solidFill>
              </a:rPr>
              <a:t>• компетентности в реализации основ гражданской идентичности в поступках и деятельности;</a:t>
            </a:r>
          </a:p>
          <a:p>
            <a:endParaRPr lang="ru-RU" sz="1600" dirty="0" smtClean="0">
              <a:solidFill>
                <a:srgbClr val="000066"/>
              </a:solidFill>
            </a:endParaRPr>
          </a:p>
          <a:p>
            <a:r>
              <a:rPr lang="ru-RU" sz="1600" dirty="0" smtClean="0">
                <a:solidFill>
                  <a:srgbClr val="000066"/>
                </a:solidFill>
              </a:rPr>
              <a:t>• морального сознания на конвенциональном уровне, способности к решению моральных дилемм на основе учёта позиций участников дилеммы, ориентации на их мотивы и чувства; устойчивое следование в поведении моральным нормам и этическим требованиям;</a:t>
            </a:r>
          </a:p>
          <a:p>
            <a:endParaRPr lang="ru-RU" sz="1600" dirty="0" smtClean="0">
              <a:solidFill>
                <a:srgbClr val="000066"/>
              </a:solidFill>
            </a:endParaRPr>
          </a:p>
          <a:p>
            <a:r>
              <a:rPr lang="ru-RU" sz="1600" dirty="0" smtClean="0">
                <a:solidFill>
                  <a:srgbClr val="000066"/>
                </a:solidFill>
              </a:rPr>
              <a:t>• </a:t>
            </a:r>
            <a:r>
              <a:rPr lang="ru-RU" sz="1600" dirty="0" err="1" smtClean="0">
                <a:solidFill>
                  <a:srgbClr val="000066"/>
                </a:solidFill>
              </a:rPr>
              <a:t>эмпатии</a:t>
            </a:r>
            <a:r>
              <a:rPr lang="ru-RU" sz="1600" dirty="0" smtClean="0">
                <a:solidFill>
                  <a:srgbClr val="000066"/>
                </a:solidFill>
              </a:rPr>
              <a:t> как осознанного понимания и сопереживания чувствам других, выражающейся в поступках, направленных на помощь и обеспечение благополучия.</a:t>
            </a:r>
          </a:p>
          <a:p>
            <a:pPr algn="ctr"/>
            <a:endParaRPr lang="ru-RU" dirty="0"/>
          </a:p>
        </p:txBody>
      </p:sp>
      <p:sp>
        <p:nvSpPr>
          <p:cNvPr id="8" name="Правая фигурная скобка 7"/>
          <p:cNvSpPr/>
          <p:nvPr/>
        </p:nvSpPr>
        <p:spPr>
          <a:xfrm>
            <a:off x="3214678" y="1357298"/>
            <a:ext cx="714380" cy="4929222"/>
          </a:xfrm>
          <a:prstGeom prst="rightBrac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E8079-FCAD-4542-86FC-452B238C0777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xfrm>
            <a:off x="349250" y="332656"/>
            <a:ext cx="8229600" cy="807169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3200" b="1" dirty="0" smtClean="0">
                <a:solidFill>
                  <a:schemeClr val="accent1">
                    <a:lumMod val="25000"/>
                  </a:schemeClr>
                </a:solidFill>
              </a:rPr>
              <a:t>Регулятивные УУД</a:t>
            </a:r>
            <a:r>
              <a:rPr lang="ru-RU" sz="2400" b="1" dirty="0" smtClean="0">
                <a:solidFill>
                  <a:srgbClr val="FFFF00"/>
                </a:solidFill>
              </a:rPr>
              <a:t/>
            </a:r>
            <a:br>
              <a:rPr lang="ru-RU" sz="2400" b="1" dirty="0" smtClean="0">
                <a:solidFill>
                  <a:srgbClr val="FFFF00"/>
                </a:solidFill>
              </a:rPr>
            </a:br>
            <a:endParaRPr lang="ru-RU" sz="2400" b="1" dirty="0" smtClean="0">
              <a:solidFill>
                <a:srgbClr val="FFFF00"/>
              </a:solidFill>
              <a:effectLst/>
            </a:endParaRPr>
          </a:p>
        </p:txBody>
      </p:sp>
      <p:pic>
        <p:nvPicPr>
          <p:cNvPr id="118795" name="Picture 1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932363" y="2205038"/>
            <a:ext cx="1223962" cy="1008062"/>
          </a:xfrm>
        </p:spPr>
      </p:pic>
      <p:sp>
        <p:nvSpPr>
          <p:cNvPr id="118788" name="AutoShape 4"/>
          <p:cNvSpPr>
            <a:spLocks noChangeArrowheads="1"/>
          </p:cNvSpPr>
          <p:nvPr/>
        </p:nvSpPr>
        <p:spPr bwMode="auto">
          <a:xfrm>
            <a:off x="468313" y="5300663"/>
            <a:ext cx="4608512" cy="100806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           целеполагание</a:t>
            </a:r>
          </a:p>
        </p:txBody>
      </p:sp>
      <p:sp>
        <p:nvSpPr>
          <p:cNvPr id="118789" name="AutoShape 5"/>
          <p:cNvSpPr>
            <a:spLocks noChangeArrowheads="1"/>
          </p:cNvSpPr>
          <p:nvPr/>
        </p:nvSpPr>
        <p:spPr bwMode="auto">
          <a:xfrm>
            <a:off x="1476375" y="4581525"/>
            <a:ext cx="4608513" cy="93503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   планирование</a:t>
            </a:r>
          </a:p>
        </p:txBody>
      </p:sp>
      <p:sp>
        <p:nvSpPr>
          <p:cNvPr id="118790" name="AutoShape 6"/>
          <p:cNvSpPr>
            <a:spLocks noChangeArrowheads="1"/>
          </p:cNvSpPr>
          <p:nvPr/>
        </p:nvSpPr>
        <p:spPr bwMode="auto">
          <a:xfrm>
            <a:off x="2771775" y="3860800"/>
            <a:ext cx="4608513" cy="9366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     прогнозирование</a:t>
            </a:r>
          </a:p>
        </p:txBody>
      </p:sp>
      <p:sp>
        <p:nvSpPr>
          <p:cNvPr id="118791" name="AutoShape 7"/>
          <p:cNvSpPr>
            <a:spLocks noChangeArrowheads="1"/>
          </p:cNvSpPr>
          <p:nvPr/>
        </p:nvSpPr>
        <p:spPr bwMode="auto">
          <a:xfrm>
            <a:off x="3851275" y="3068638"/>
            <a:ext cx="4537075" cy="9366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контроль</a:t>
            </a:r>
          </a:p>
        </p:txBody>
      </p:sp>
      <p:sp>
        <p:nvSpPr>
          <p:cNvPr id="118792" name="AutoShape 8"/>
          <p:cNvSpPr>
            <a:spLocks noChangeArrowheads="1"/>
          </p:cNvSpPr>
          <p:nvPr/>
        </p:nvSpPr>
        <p:spPr bwMode="auto">
          <a:xfrm>
            <a:off x="4932363" y="2276475"/>
            <a:ext cx="3960812" cy="9366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коррекция</a:t>
            </a:r>
          </a:p>
        </p:txBody>
      </p:sp>
      <p:pic>
        <p:nvPicPr>
          <p:cNvPr id="118793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275" y="2997200"/>
            <a:ext cx="1225550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8794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00338" y="3789363"/>
            <a:ext cx="1223962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8796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350" y="4508500"/>
            <a:ext cx="129698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8797" name="Picture 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288" y="5229225"/>
            <a:ext cx="1150937" cy="112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кругленный прямоугольник 6"/>
          <p:cNvSpPr/>
          <p:nvPr/>
        </p:nvSpPr>
        <p:spPr>
          <a:xfrm>
            <a:off x="7820050" y="4462451"/>
            <a:ext cx="857256" cy="2286016"/>
          </a:xfrm>
          <a:prstGeom prst="roundRect">
            <a:avLst/>
          </a:prstGeom>
        </p:spPr>
        <p:style>
          <a:lnRef idx="1">
            <a:schemeClr val="accent2"/>
          </a:lnRef>
          <a:fillRef idx="1003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>
              <a:defRPr/>
            </a:pPr>
            <a:r>
              <a:rPr lang="ru-RU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Саморегуляция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643842" y="1900254"/>
            <a:ext cx="1552814" cy="785818"/>
          </a:xfrm>
          <a:prstGeom prst="roundRect">
            <a:avLst/>
          </a:prstGeom>
        </p:spPr>
        <p:style>
          <a:lnRef idx="1">
            <a:schemeClr val="accent2"/>
          </a:lnRef>
          <a:fillRef idx="1003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</a:rPr>
              <a:t>Оценка</a:t>
            </a: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 rot="4586288" flipH="1">
            <a:off x="4471713" y="946468"/>
            <a:ext cx="1085458" cy="2265143"/>
            <a:chOff x="1109" y="1171"/>
            <a:chExt cx="1645" cy="924"/>
          </a:xfrm>
        </p:grpSpPr>
        <p:sp>
          <p:nvSpPr>
            <p:cNvPr id="11287" name="Freeform 3"/>
            <p:cNvSpPr>
              <a:spLocks/>
            </p:cNvSpPr>
            <p:nvPr/>
          </p:nvSpPr>
          <p:spPr bwMode="auto">
            <a:xfrm>
              <a:off x="1110" y="1174"/>
              <a:ext cx="952" cy="607"/>
            </a:xfrm>
            <a:custGeom>
              <a:avLst/>
              <a:gdLst>
                <a:gd name="T0" fmla="*/ 0 w 952"/>
                <a:gd name="T1" fmla="*/ 0 h 607"/>
                <a:gd name="T2" fmla="*/ 0 w 952"/>
                <a:gd name="T3" fmla="*/ 45 h 607"/>
                <a:gd name="T4" fmla="*/ 69 w 952"/>
                <a:gd name="T5" fmla="*/ 57 h 607"/>
                <a:gd name="T6" fmla="*/ 132 w 952"/>
                <a:gd name="T7" fmla="*/ 72 h 607"/>
                <a:gd name="T8" fmla="*/ 189 w 952"/>
                <a:gd name="T9" fmla="*/ 90 h 607"/>
                <a:gd name="T10" fmla="*/ 248 w 952"/>
                <a:gd name="T11" fmla="*/ 108 h 607"/>
                <a:gd name="T12" fmla="*/ 298 w 952"/>
                <a:gd name="T13" fmla="*/ 126 h 607"/>
                <a:gd name="T14" fmla="*/ 340 w 952"/>
                <a:gd name="T15" fmla="*/ 144 h 607"/>
                <a:gd name="T16" fmla="*/ 379 w 952"/>
                <a:gd name="T17" fmla="*/ 160 h 607"/>
                <a:gd name="T18" fmla="*/ 424 w 952"/>
                <a:gd name="T19" fmla="*/ 181 h 607"/>
                <a:gd name="T20" fmla="*/ 463 w 952"/>
                <a:gd name="T21" fmla="*/ 205 h 607"/>
                <a:gd name="T22" fmla="*/ 508 w 952"/>
                <a:gd name="T23" fmla="*/ 235 h 607"/>
                <a:gd name="T24" fmla="*/ 544 w 952"/>
                <a:gd name="T25" fmla="*/ 262 h 607"/>
                <a:gd name="T26" fmla="*/ 580 w 952"/>
                <a:gd name="T27" fmla="*/ 289 h 607"/>
                <a:gd name="T28" fmla="*/ 613 w 952"/>
                <a:gd name="T29" fmla="*/ 319 h 607"/>
                <a:gd name="T30" fmla="*/ 655 w 952"/>
                <a:gd name="T31" fmla="*/ 355 h 607"/>
                <a:gd name="T32" fmla="*/ 700 w 952"/>
                <a:gd name="T33" fmla="*/ 397 h 607"/>
                <a:gd name="T34" fmla="*/ 726 w 952"/>
                <a:gd name="T35" fmla="*/ 427 h 607"/>
                <a:gd name="T36" fmla="*/ 753 w 952"/>
                <a:gd name="T37" fmla="*/ 459 h 607"/>
                <a:gd name="T38" fmla="*/ 780 w 952"/>
                <a:gd name="T39" fmla="*/ 490 h 607"/>
                <a:gd name="T40" fmla="*/ 804 w 952"/>
                <a:gd name="T41" fmla="*/ 520 h 607"/>
                <a:gd name="T42" fmla="*/ 834 w 952"/>
                <a:gd name="T43" fmla="*/ 568 h 607"/>
                <a:gd name="T44" fmla="*/ 852 w 952"/>
                <a:gd name="T45" fmla="*/ 607 h 607"/>
                <a:gd name="T46" fmla="*/ 952 w 952"/>
                <a:gd name="T47" fmla="*/ 595 h 607"/>
                <a:gd name="T48" fmla="*/ 919 w 952"/>
                <a:gd name="T49" fmla="*/ 529 h 607"/>
                <a:gd name="T50" fmla="*/ 870 w 952"/>
                <a:gd name="T51" fmla="*/ 459 h 607"/>
                <a:gd name="T52" fmla="*/ 819 w 952"/>
                <a:gd name="T53" fmla="*/ 400 h 607"/>
                <a:gd name="T54" fmla="*/ 753 w 952"/>
                <a:gd name="T55" fmla="*/ 337 h 607"/>
                <a:gd name="T56" fmla="*/ 664 w 952"/>
                <a:gd name="T57" fmla="*/ 247 h 607"/>
                <a:gd name="T58" fmla="*/ 565 w 952"/>
                <a:gd name="T59" fmla="*/ 172 h 607"/>
                <a:gd name="T60" fmla="*/ 460 w 952"/>
                <a:gd name="T61" fmla="*/ 108 h 607"/>
                <a:gd name="T62" fmla="*/ 367 w 952"/>
                <a:gd name="T63" fmla="*/ 69 h 607"/>
                <a:gd name="T64" fmla="*/ 251 w 952"/>
                <a:gd name="T65" fmla="*/ 30 h 607"/>
                <a:gd name="T66" fmla="*/ 156 w 952"/>
                <a:gd name="T67" fmla="*/ 15 h 607"/>
                <a:gd name="T68" fmla="*/ 0 w 952"/>
                <a:gd name="T69" fmla="*/ 0 h 60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52"/>
                <a:gd name="T106" fmla="*/ 0 h 607"/>
                <a:gd name="T107" fmla="*/ 952 w 952"/>
                <a:gd name="T108" fmla="*/ 607 h 60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52" h="607">
                  <a:moveTo>
                    <a:pt x="0" y="0"/>
                  </a:moveTo>
                  <a:lnTo>
                    <a:pt x="0" y="45"/>
                  </a:lnTo>
                  <a:lnTo>
                    <a:pt x="69" y="57"/>
                  </a:lnTo>
                  <a:lnTo>
                    <a:pt x="132" y="72"/>
                  </a:lnTo>
                  <a:lnTo>
                    <a:pt x="189" y="90"/>
                  </a:lnTo>
                  <a:lnTo>
                    <a:pt x="248" y="108"/>
                  </a:lnTo>
                  <a:lnTo>
                    <a:pt x="298" y="126"/>
                  </a:lnTo>
                  <a:lnTo>
                    <a:pt x="340" y="144"/>
                  </a:lnTo>
                  <a:lnTo>
                    <a:pt x="379" y="160"/>
                  </a:lnTo>
                  <a:lnTo>
                    <a:pt x="424" y="181"/>
                  </a:lnTo>
                  <a:lnTo>
                    <a:pt x="463" y="205"/>
                  </a:lnTo>
                  <a:lnTo>
                    <a:pt x="508" y="235"/>
                  </a:lnTo>
                  <a:lnTo>
                    <a:pt x="544" y="262"/>
                  </a:lnTo>
                  <a:lnTo>
                    <a:pt x="580" y="289"/>
                  </a:lnTo>
                  <a:lnTo>
                    <a:pt x="613" y="319"/>
                  </a:lnTo>
                  <a:lnTo>
                    <a:pt x="655" y="355"/>
                  </a:lnTo>
                  <a:lnTo>
                    <a:pt x="700" y="397"/>
                  </a:lnTo>
                  <a:lnTo>
                    <a:pt x="726" y="427"/>
                  </a:lnTo>
                  <a:lnTo>
                    <a:pt x="753" y="459"/>
                  </a:lnTo>
                  <a:lnTo>
                    <a:pt x="780" y="490"/>
                  </a:lnTo>
                  <a:lnTo>
                    <a:pt x="804" y="520"/>
                  </a:lnTo>
                  <a:lnTo>
                    <a:pt x="834" y="568"/>
                  </a:lnTo>
                  <a:lnTo>
                    <a:pt x="852" y="607"/>
                  </a:lnTo>
                  <a:lnTo>
                    <a:pt x="952" y="595"/>
                  </a:lnTo>
                  <a:lnTo>
                    <a:pt x="919" y="529"/>
                  </a:lnTo>
                  <a:lnTo>
                    <a:pt x="870" y="459"/>
                  </a:lnTo>
                  <a:lnTo>
                    <a:pt x="819" y="400"/>
                  </a:lnTo>
                  <a:lnTo>
                    <a:pt x="753" y="337"/>
                  </a:lnTo>
                  <a:lnTo>
                    <a:pt x="664" y="247"/>
                  </a:lnTo>
                  <a:lnTo>
                    <a:pt x="565" y="172"/>
                  </a:lnTo>
                  <a:lnTo>
                    <a:pt x="460" y="108"/>
                  </a:lnTo>
                  <a:lnTo>
                    <a:pt x="367" y="69"/>
                  </a:lnTo>
                  <a:lnTo>
                    <a:pt x="251" y="30"/>
                  </a:lnTo>
                  <a:lnTo>
                    <a:pt x="156" y="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288" name="Freeform 4"/>
            <p:cNvSpPr>
              <a:spLocks/>
            </p:cNvSpPr>
            <p:nvPr/>
          </p:nvSpPr>
          <p:spPr bwMode="auto">
            <a:xfrm>
              <a:off x="2261" y="1661"/>
              <a:ext cx="493" cy="434"/>
            </a:xfrm>
            <a:custGeom>
              <a:avLst/>
              <a:gdLst>
                <a:gd name="T0" fmla="*/ 0 w 493"/>
                <a:gd name="T1" fmla="*/ 335 h 434"/>
                <a:gd name="T2" fmla="*/ 0 w 493"/>
                <a:gd name="T3" fmla="*/ 434 h 434"/>
                <a:gd name="T4" fmla="*/ 20 w 493"/>
                <a:gd name="T5" fmla="*/ 409 h 434"/>
                <a:gd name="T6" fmla="*/ 42 w 493"/>
                <a:gd name="T7" fmla="*/ 383 h 434"/>
                <a:gd name="T8" fmla="*/ 71 w 493"/>
                <a:gd name="T9" fmla="*/ 356 h 434"/>
                <a:gd name="T10" fmla="*/ 107 w 493"/>
                <a:gd name="T11" fmla="*/ 325 h 434"/>
                <a:gd name="T12" fmla="*/ 142 w 493"/>
                <a:gd name="T13" fmla="*/ 291 h 434"/>
                <a:gd name="T14" fmla="*/ 178 w 493"/>
                <a:gd name="T15" fmla="*/ 259 h 434"/>
                <a:gd name="T16" fmla="*/ 211 w 493"/>
                <a:gd name="T17" fmla="*/ 232 h 434"/>
                <a:gd name="T18" fmla="*/ 241 w 493"/>
                <a:gd name="T19" fmla="*/ 208 h 434"/>
                <a:gd name="T20" fmla="*/ 274 w 493"/>
                <a:gd name="T21" fmla="*/ 186 h 434"/>
                <a:gd name="T22" fmla="*/ 308 w 493"/>
                <a:gd name="T23" fmla="*/ 164 h 434"/>
                <a:gd name="T24" fmla="*/ 348 w 493"/>
                <a:gd name="T25" fmla="*/ 141 h 434"/>
                <a:gd name="T26" fmla="*/ 385 w 493"/>
                <a:gd name="T27" fmla="*/ 123 h 434"/>
                <a:gd name="T28" fmla="*/ 423 w 493"/>
                <a:gd name="T29" fmla="*/ 107 h 434"/>
                <a:gd name="T30" fmla="*/ 463 w 493"/>
                <a:gd name="T31" fmla="*/ 90 h 434"/>
                <a:gd name="T32" fmla="*/ 493 w 493"/>
                <a:gd name="T33" fmla="*/ 76 h 434"/>
                <a:gd name="T34" fmla="*/ 493 w 493"/>
                <a:gd name="T35" fmla="*/ 0 h 434"/>
                <a:gd name="T36" fmla="*/ 439 w 493"/>
                <a:gd name="T37" fmla="*/ 15 h 434"/>
                <a:gd name="T38" fmla="*/ 360 w 493"/>
                <a:gd name="T39" fmla="*/ 49 h 434"/>
                <a:gd name="T40" fmla="*/ 259 w 493"/>
                <a:gd name="T41" fmla="*/ 92 h 434"/>
                <a:gd name="T42" fmla="*/ 185 w 493"/>
                <a:gd name="T43" fmla="*/ 138 h 434"/>
                <a:gd name="T44" fmla="*/ 117 w 493"/>
                <a:gd name="T45" fmla="*/ 204 h 434"/>
                <a:gd name="T46" fmla="*/ 50 w 493"/>
                <a:gd name="T47" fmla="*/ 259 h 434"/>
                <a:gd name="T48" fmla="*/ 0 w 493"/>
                <a:gd name="T49" fmla="*/ 312 h 434"/>
                <a:gd name="T50" fmla="*/ 0 w 493"/>
                <a:gd name="T51" fmla="*/ 433 h 434"/>
                <a:gd name="T52" fmla="*/ 0 w 493"/>
                <a:gd name="T53" fmla="*/ 431 h 434"/>
                <a:gd name="T54" fmla="*/ 0 w 493"/>
                <a:gd name="T55" fmla="*/ 335 h 43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93"/>
                <a:gd name="T85" fmla="*/ 0 h 434"/>
                <a:gd name="T86" fmla="*/ 493 w 493"/>
                <a:gd name="T87" fmla="*/ 434 h 43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93" h="434">
                  <a:moveTo>
                    <a:pt x="0" y="335"/>
                  </a:moveTo>
                  <a:lnTo>
                    <a:pt x="0" y="434"/>
                  </a:lnTo>
                  <a:lnTo>
                    <a:pt x="20" y="409"/>
                  </a:lnTo>
                  <a:lnTo>
                    <a:pt x="42" y="383"/>
                  </a:lnTo>
                  <a:lnTo>
                    <a:pt x="71" y="356"/>
                  </a:lnTo>
                  <a:lnTo>
                    <a:pt x="107" y="325"/>
                  </a:lnTo>
                  <a:lnTo>
                    <a:pt x="142" y="291"/>
                  </a:lnTo>
                  <a:lnTo>
                    <a:pt x="178" y="259"/>
                  </a:lnTo>
                  <a:lnTo>
                    <a:pt x="211" y="232"/>
                  </a:lnTo>
                  <a:lnTo>
                    <a:pt x="241" y="208"/>
                  </a:lnTo>
                  <a:lnTo>
                    <a:pt x="274" y="186"/>
                  </a:lnTo>
                  <a:lnTo>
                    <a:pt x="308" y="164"/>
                  </a:lnTo>
                  <a:lnTo>
                    <a:pt x="348" y="141"/>
                  </a:lnTo>
                  <a:lnTo>
                    <a:pt x="385" y="123"/>
                  </a:lnTo>
                  <a:lnTo>
                    <a:pt x="423" y="107"/>
                  </a:lnTo>
                  <a:lnTo>
                    <a:pt x="463" y="90"/>
                  </a:lnTo>
                  <a:lnTo>
                    <a:pt x="493" y="76"/>
                  </a:lnTo>
                  <a:lnTo>
                    <a:pt x="493" y="0"/>
                  </a:lnTo>
                  <a:lnTo>
                    <a:pt x="439" y="15"/>
                  </a:lnTo>
                  <a:lnTo>
                    <a:pt x="360" y="49"/>
                  </a:lnTo>
                  <a:lnTo>
                    <a:pt x="259" y="92"/>
                  </a:lnTo>
                  <a:lnTo>
                    <a:pt x="185" y="138"/>
                  </a:lnTo>
                  <a:lnTo>
                    <a:pt x="117" y="204"/>
                  </a:lnTo>
                  <a:lnTo>
                    <a:pt x="50" y="259"/>
                  </a:lnTo>
                  <a:lnTo>
                    <a:pt x="0" y="312"/>
                  </a:lnTo>
                  <a:lnTo>
                    <a:pt x="0" y="433"/>
                  </a:lnTo>
                  <a:lnTo>
                    <a:pt x="0" y="431"/>
                  </a:lnTo>
                  <a:lnTo>
                    <a:pt x="0" y="335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289" name="Freeform 5"/>
            <p:cNvSpPr>
              <a:spLocks/>
            </p:cNvSpPr>
            <p:nvPr/>
          </p:nvSpPr>
          <p:spPr bwMode="auto">
            <a:xfrm>
              <a:off x="1670" y="1824"/>
              <a:ext cx="589" cy="270"/>
            </a:xfrm>
            <a:custGeom>
              <a:avLst/>
              <a:gdLst>
                <a:gd name="T0" fmla="*/ 0 w 589"/>
                <a:gd name="T1" fmla="*/ 0 h 270"/>
                <a:gd name="T2" fmla="*/ 0 w 589"/>
                <a:gd name="T3" fmla="*/ 83 h 270"/>
                <a:gd name="T4" fmla="*/ 38 w 589"/>
                <a:gd name="T5" fmla="*/ 90 h 270"/>
                <a:gd name="T6" fmla="*/ 77 w 589"/>
                <a:gd name="T7" fmla="*/ 97 h 270"/>
                <a:gd name="T8" fmla="*/ 114 w 589"/>
                <a:gd name="T9" fmla="*/ 106 h 270"/>
                <a:gd name="T10" fmla="*/ 152 w 589"/>
                <a:gd name="T11" fmla="*/ 115 h 270"/>
                <a:gd name="T12" fmla="*/ 196 w 589"/>
                <a:gd name="T13" fmla="*/ 126 h 270"/>
                <a:gd name="T14" fmla="*/ 244 w 589"/>
                <a:gd name="T15" fmla="*/ 138 h 270"/>
                <a:gd name="T16" fmla="*/ 304 w 589"/>
                <a:gd name="T17" fmla="*/ 156 h 270"/>
                <a:gd name="T18" fmla="*/ 362 w 589"/>
                <a:gd name="T19" fmla="*/ 172 h 270"/>
                <a:gd name="T20" fmla="*/ 400 w 589"/>
                <a:gd name="T21" fmla="*/ 185 h 270"/>
                <a:gd name="T22" fmla="*/ 445 w 589"/>
                <a:gd name="T23" fmla="*/ 203 h 270"/>
                <a:gd name="T24" fmla="*/ 494 w 589"/>
                <a:gd name="T25" fmla="*/ 223 h 270"/>
                <a:gd name="T26" fmla="*/ 538 w 589"/>
                <a:gd name="T27" fmla="*/ 243 h 270"/>
                <a:gd name="T28" fmla="*/ 570 w 589"/>
                <a:gd name="T29" fmla="*/ 259 h 270"/>
                <a:gd name="T30" fmla="*/ 589 w 589"/>
                <a:gd name="T31" fmla="*/ 270 h 270"/>
                <a:gd name="T32" fmla="*/ 589 w 589"/>
                <a:gd name="T33" fmla="*/ 167 h 270"/>
                <a:gd name="T34" fmla="*/ 552 w 589"/>
                <a:gd name="T35" fmla="*/ 141 h 270"/>
                <a:gd name="T36" fmla="*/ 478 w 589"/>
                <a:gd name="T37" fmla="*/ 105 h 270"/>
                <a:gd name="T38" fmla="*/ 392 w 589"/>
                <a:gd name="T39" fmla="*/ 69 h 270"/>
                <a:gd name="T40" fmla="*/ 315 w 589"/>
                <a:gd name="T41" fmla="*/ 49 h 270"/>
                <a:gd name="T42" fmla="*/ 226 w 589"/>
                <a:gd name="T43" fmla="*/ 24 h 270"/>
                <a:gd name="T44" fmla="*/ 137 w 589"/>
                <a:gd name="T45" fmla="*/ 7 h 270"/>
                <a:gd name="T46" fmla="*/ 74 w 589"/>
                <a:gd name="T47" fmla="*/ 1 h 270"/>
                <a:gd name="T48" fmla="*/ 0 w 589"/>
                <a:gd name="T49" fmla="*/ 0 h 27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89"/>
                <a:gd name="T76" fmla="*/ 0 h 270"/>
                <a:gd name="T77" fmla="*/ 589 w 589"/>
                <a:gd name="T78" fmla="*/ 270 h 270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89" h="270">
                  <a:moveTo>
                    <a:pt x="0" y="0"/>
                  </a:moveTo>
                  <a:lnTo>
                    <a:pt x="0" y="83"/>
                  </a:lnTo>
                  <a:lnTo>
                    <a:pt x="38" y="90"/>
                  </a:lnTo>
                  <a:lnTo>
                    <a:pt x="77" y="97"/>
                  </a:lnTo>
                  <a:lnTo>
                    <a:pt x="114" y="106"/>
                  </a:lnTo>
                  <a:lnTo>
                    <a:pt x="152" y="115"/>
                  </a:lnTo>
                  <a:lnTo>
                    <a:pt x="196" y="126"/>
                  </a:lnTo>
                  <a:lnTo>
                    <a:pt x="244" y="138"/>
                  </a:lnTo>
                  <a:lnTo>
                    <a:pt x="304" y="156"/>
                  </a:lnTo>
                  <a:lnTo>
                    <a:pt x="362" y="172"/>
                  </a:lnTo>
                  <a:lnTo>
                    <a:pt x="400" y="185"/>
                  </a:lnTo>
                  <a:lnTo>
                    <a:pt x="445" y="203"/>
                  </a:lnTo>
                  <a:lnTo>
                    <a:pt x="494" y="223"/>
                  </a:lnTo>
                  <a:lnTo>
                    <a:pt x="538" y="243"/>
                  </a:lnTo>
                  <a:lnTo>
                    <a:pt x="570" y="259"/>
                  </a:lnTo>
                  <a:lnTo>
                    <a:pt x="589" y="270"/>
                  </a:lnTo>
                  <a:lnTo>
                    <a:pt x="589" y="167"/>
                  </a:lnTo>
                  <a:lnTo>
                    <a:pt x="552" y="141"/>
                  </a:lnTo>
                  <a:lnTo>
                    <a:pt x="478" y="105"/>
                  </a:lnTo>
                  <a:lnTo>
                    <a:pt x="392" y="69"/>
                  </a:lnTo>
                  <a:lnTo>
                    <a:pt x="315" y="49"/>
                  </a:lnTo>
                  <a:lnTo>
                    <a:pt x="226" y="24"/>
                  </a:lnTo>
                  <a:lnTo>
                    <a:pt x="137" y="7"/>
                  </a:lnTo>
                  <a:lnTo>
                    <a:pt x="74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290" name="Freeform 6"/>
            <p:cNvSpPr>
              <a:spLocks/>
            </p:cNvSpPr>
            <p:nvPr/>
          </p:nvSpPr>
          <p:spPr bwMode="auto">
            <a:xfrm>
              <a:off x="1109" y="1171"/>
              <a:ext cx="1645" cy="823"/>
            </a:xfrm>
            <a:custGeom>
              <a:avLst/>
              <a:gdLst>
                <a:gd name="T0" fmla="*/ 90 w 1645"/>
                <a:gd name="T1" fmla="*/ 0 h 823"/>
                <a:gd name="T2" fmla="*/ 189 w 1645"/>
                <a:gd name="T3" fmla="*/ 0 h 823"/>
                <a:gd name="T4" fmla="*/ 291 w 1645"/>
                <a:gd name="T5" fmla="*/ 6 h 823"/>
                <a:gd name="T6" fmla="*/ 386 w 1645"/>
                <a:gd name="T7" fmla="*/ 21 h 823"/>
                <a:gd name="T8" fmla="*/ 496 w 1645"/>
                <a:gd name="T9" fmla="*/ 45 h 823"/>
                <a:gd name="T10" fmla="*/ 601 w 1645"/>
                <a:gd name="T11" fmla="*/ 78 h 823"/>
                <a:gd name="T12" fmla="*/ 712 w 1645"/>
                <a:gd name="T13" fmla="*/ 123 h 823"/>
                <a:gd name="T14" fmla="*/ 811 w 1645"/>
                <a:gd name="T15" fmla="*/ 170 h 823"/>
                <a:gd name="T16" fmla="*/ 905 w 1645"/>
                <a:gd name="T17" fmla="*/ 217 h 823"/>
                <a:gd name="T18" fmla="*/ 1001 w 1645"/>
                <a:gd name="T19" fmla="*/ 271 h 823"/>
                <a:gd name="T20" fmla="*/ 1091 w 1645"/>
                <a:gd name="T21" fmla="*/ 331 h 823"/>
                <a:gd name="T22" fmla="*/ 1178 w 1645"/>
                <a:gd name="T23" fmla="*/ 400 h 823"/>
                <a:gd name="T24" fmla="*/ 1249 w 1645"/>
                <a:gd name="T25" fmla="*/ 469 h 823"/>
                <a:gd name="T26" fmla="*/ 1297 w 1645"/>
                <a:gd name="T27" fmla="*/ 533 h 823"/>
                <a:gd name="T28" fmla="*/ 1596 w 1645"/>
                <a:gd name="T29" fmla="*/ 512 h 823"/>
                <a:gd name="T30" fmla="*/ 1494 w 1645"/>
                <a:gd name="T31" fmla="*/ 557 h 823"/>
                <a:gd name="T32" fmla="*/ 1423 w 1645"/>
                <a:gd name="T33" fmla="*/ 593 h 823"/>
                <a:gd name="T34" fmla="*/ 1364 w 1645"/>
                <a:gd name="T35" fmla="*/ 630 h 823"/>
                <a:gd name="T36" fmla="*/ 1307 w 1645"/>
                <a:gd name="T37" fmla="*/ 676 h 823"/>
                <a:gd name="T38" fmla="*/ 1240 w 1645"/>
                <a:gd name="T39" fmla="*/ 736 h 823"/>
                <a:gd name="T40" fmla="*/ 1178 w 1645"/>
                <a:gd name="T41" fmla="*/ 796 h 823"/>
                <a:gd name="T42" fmla="*/ 1124 w 1645"/>
                <a:gd name="T43" fmla="*/ 811 h 823"/>
                <a:gd name="T44" fmla="*/ 1068 w 1645"/>
                <a:gd name="T45" fmla="*/ 783 h 823"/>
                <a:gd name="T46" fmla="*/ 999 w 1645"/>
                <a:gd name="T47" fmla="*/ 755 h 823"/>
                <a:gd name="T48" fmla="*/ 936 w 1645"/>
                <a:gd name="T49" fmla="*/ 735 h 823"/>
                <a:gd name="T50" fmla="*/ 864 w 1645"/>
                <a:gd name="T51" fmla="*/ 715 h 823"/>
                <a:gd name="T52" fmla="*/ 791 w 1645"/>
                <a:gd name="T53" fmla="*/ 696 h 823"/>
                <a:gd name="T54" fmla="*/ 720 w 1645"/>
                <a:gd name="T55" fmla="*/ 681 h 823"/>
                <a:gd name="T56" fmla="*/ 652 w 1645"/>
                <a:gd name="T57" fmla="*/ 666 h 823"/>
                <a:gd name="T58" fmla="*/ 560 w 1645"/>
                <a:gd name="T59" fmla="*/ 652 h 823"/>
                <a:gd name="T60" fmla="*/ 896 w 1645"/>
                <a:gd name="T61" fmla="*/ 542 h 823"/>
                <a:gd name="T62" fmla="*/ 817 w 1645"/>
                <a:gd name="T63" fmla="*/ 439 h 823"/>
                <a:gd name="T64" fmla="*/ 757 w 1645"/>
                <a:gd name="T65" fmla="*/ 379 h 823"/>
                <a:gd name="T66" fmla="*/ 670 w 1645"/>
                <a:gd name="T67" fmla="*/ 298 h 823"/>
                <a:gd name="T68" fmla="*/ 595 w 1645"/>
                <a:gd name="T69" fmla="*/ 235 h 823"/>
                <a:gd name="T70" fmla="*/ 535 w 1645"/>
                <a:gd name="T71" fmla="*/ 188 h 823"/>
                <a:gd name="T72" fmla="*/ 460 w 1645"/>
                <a:gd name="T73" fmla="*/ 141 h 823"/>
                <a:gd name="T74" fmla="*/ 383 w 1645"/>
                <a:gd name="T75" fmla="*/ 102 h 823"/>
                <a:gd name="T76" fmla="*/ 291 w 1645"/>
                <a:gd name="T77" fmla="*/ 69 h 823"/>
                <a:gd name="T78" fmla="*/ 192 w 1645"/>
                <a:gd name="T79" fmla="*/ 45 h 823"/>
                <a:gd name="T80" fmla="*/ 87 w 1645"/>
                <a:gd name="T81" fmla="*/ 24 h 82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645"/>
                <a:gd name="T124" fmla="*/ 0 h 823"/>
                <a:gd name="T125" fmla="*/ 1645 w 1645"/>
                <a:gd name="T126" fmla="*/ 823 h 82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645" h="823">
                  <a:moveTo>
                    <a:pt x="0" y="6"/>
                  </a:moveTo>
                  <a:lnTo>
                    <a:pt x="90" y="0"/>
                  </a:lnTo>
                  <a:lnTo>
                    <a:pt x="135" y="0"/>
                  </a:lnTo>
                  <a:lnTo>
                    <a:pt x="189" y="0"/>
                  </a:lnTo>
                  <a:lnTo>
                    <a:pt x="240" y="3"/>
                  </a:lnTo>
                  <a:lnTo>
                    <a:pt x="291" y="6"/>
                  </a:lnTo>
                  <a:lnTo>
                    <a:pt x="341" y="12"/>
                  </a:lnTo>
                  <a:lnTo>
                    <a:pt x="386" y="21"/>
                  </a:lnTo>
                  <a:lnTo>
                    <a:pt x="436" y="30"/>
                  </a:lnTo>
                  <a:lnTo>
                    <a:pt x="496" y="45"/>
                  </a:lnTo>
                  <a:lnTo>
                    <a:pt x="550" y="63"/>
                  </a:lnTo>
                  <a:lnTo>
                    <a:pt x="601" y="78"/>
                  </a:lnTo>
                  <a:lnTo>
                    <a:pt x="658" y="99"/>
                  </a:lnTo>
                  <a:lnTo>
                    <a:pt x="712" y="123"/>
                  </a:lnTo>
                  <a:lnTo>
                    <a:pt x="766" y="147"/>
                  </a:lnTo>
                  <a:lnTo>
                    <a:pt x="811" y="170"/>
                  </a:lnTo>
                  <a:lnTo>
                    <a:pt x="862" y="194"/>
                  </a:lnTo>
                  <a:lnTo>
                    <a:pt x="905" y="217"/>
                  </a:lnTo>
                  <a:lnTo>
                    <a:pt x="953" y="244"/>
                  </a:lnTo>
                  <a:lnTo>
                    <a:pt x="1001" y="271"/>
                  </a:lnTo>
                  <a:lnTo>
                    <a:pt x="1049" y="304"/>
                  </a:lnTo>
                  <a:lnTo>
                    <a:pt x="1091" y="331"/>
                  </a:lnTo>
                  <a:lnTo>
                    <a:pt x="1136" y="367"/>
                  </a:lnTo>
                  <a:lnTo>
                    <a:pt x="1178" y="400"/>
                  </a:lnTo>
                  <a:lnTo>
                    <a:pt x="1217" y="433"/>
                  </a:lnTo>
                  <a:lnTo>
                    <a:pt x="1249" y="469"/>
                  </a:lnTo>
                  <a:lnTo>
                    <a:pt x="1276" y="500"/>
                  </a:lnTo>
                  <a:lnTo>
                    <a:pt x="1297" y="533"/>
                  </a:lnTo>
                  <a:lnTo>
                    <a:pt x="1645" y="489"/>
                  </a:lnTo>
                  <a:lnTo>
                    <a:pt x="1596" y="512"/>
                  </a:lnTo>
                  <a:lnTo>
                    <a:pt x="1539" y="536"/>
                  </a:lnTo>
                  <a:lnTo>
                    <a:pt x="1494" y="557"/>
                  </a:lnTo>
                  <a:lnTo>
                    <a:pt x="1460" y="573"/>
                  </a:lnTo>
                  <a:lnTo>
                    <a:pt x="1423" y="593"/>
                  </a:lnTo>
                  <a:lnTo>
                    <a:pt x="1393" y="611"/>
                  </a:lnTo>
                  <a:lnTo>
                    <a:pt x="1364" y="630"/>
                  </a:lnTo>
                  <a:lnTo>
                    <a:pt x="1335" y="653"/>
                  </a:lnTo>
                  <a:lnTo>
                    <a:pt x="1307" y="676"/>
                  </a:lnTo>
                  <a:lnTo>
                    <a:pt x="1273" y="705"/>
                  </a:lnTo>
                  <a:lnTo>
                    <a:pt x="1240" y="736"/>
                  </a:lnTo>
                  <a:lnTo>
                    <a:pt x="1211" y="762"/>
                  </a:lnTo>
                  <a:lnTo>
                    <a:pt x="1178" y="796"/>
                  </a:lnTo>
                  <a:lnTo>
                    <a:pt x="1151" y="823"/>
                  </a:lnTo>
                  <a:lnTo>
                    <a:pt x="1124" y="811"/>
                  </a:lnTo>
                  <a:lnTo>
                    <a:pt x="1097" y="796"/>
                  </a:lnTo>
                  <a:lnTo>
                    <a:pt x="1068" y="783"/>
                  </a:lnTo>
                  <a:lnTo>
                    <a:pt x="1034" y="769"/>
                  </a:lnTo>
                  <a:lnTo>
                    <a:pt x="999" y="755"/>
                  </a:lnTo>
                  <a:lnTo>
                    <a:pt x="967" y="744"/>
                  </a:lnTo>
                  <a:lnTo>
                    <a:pt x="936" y="735"/>
                  </a:lnTo>
                  <a:lnTo>
                    <a:pt x="901" y="724"/>
                  </a:lnTo>
                  <a:lnTo>
                    <a:pt x="864" y="715"/>
                  </a:lnTo>
                  <a:lnTo>
                    <a:pt x="826" y="705"/>
                  </a:lnTo>
                  <a:lnTo>
                    <a:pt x="791" y="696"/>
                  </a:lnTo>
                  <a:lnTo>
                    <a:pt x="757" y="687"/>
                  </a:lnTo>
                  <a:lnTo>
                    <a:pt x="720" y="681"/>
                  </a:lnTo>
                  <a:lnTo>
                    <a:pt x="685" y="673"/>
                  </a:lnTo>
                  <a:lnTo>
                    <a:pt x="652" y="666"/>
                  </a:lnTo>
                  <a:lnTo>
                    <a:pt x="613" y="658"/>
                  </a:lnTo>
                  <a:lnTo>
                    <a:pt x="560" y="652"/>
                  </a:lnTo>
                  <a:lnTo>
                    <a:pt x="920" y="590"/>
                  </a:lnTo>
                  <a:lnTo>
                    <a:pt x="896" y="542"/>
                  </a:lnTo>
                  <a:lnTo>
                    <a:pt x="868" y="506"/>
                  </a:lnTo>
                  <a:lnTo>
                    <a:pt x="817" y="439"/>
                  </a:lnTo>
                  <a:lnTo>
                    <a:pt x="787" y="409"/>
                  </a:lnTo>
                  <a:lnTo>
                    <a:pt x="757" y="379"/>
                  </a:lnTo>
                  <a:lnTo>
                    <a:pt x="703" y="328"/>
                  </a:lnTo>
                  <a:lnTo>
                    <a:pt x="670" y="298"/>
                  </a:lnTo>
                  <a:lnTo>
                    <a:pt x="631" y="262"/>
                  </a:lnTo>
                  <a:lnTo>
                    <a:pt x="595" y="235"/>
                  </a:lnTo>
                  <a:lnTo>
                    <a:pt x="565" y="211"/>
                  </a:lnTo>
                  <a:lnTo>
                    <a:pt x="535" y="188"/>
                  </a:lnTo>
                  <a:lnTo>
                    <a:pt x="499" y="164"/>
                  </a:lnTo>
                  <a:lnTo>
                    <a:pt x="460" y="141"/>
                  </a:lnTo>
                  <a:lnTo>
                    <a:pt x="421" y="123"/>
                  </a:lnTo>
                  <a:lnTo>
                    <a:pt x="383" y="102"/>
                  </a:lnTo>
                  <a:lnTo>
                    <a:pt x="335" y="84"/>
                  </a:lnTo>
                  <a:lnTo>
                    <a:pt x="291" y="69"/>
                  </a:lnTo>
                  <a:lnTo>
                    <a:pt x="240" y="57"/>
                  </a:lnTo>
                  <a:lnTo>
                    <a:pt x="192" y="45"/>
                  </a:lnTo>
                  <a:lnTo>
                    <a:pt x="141" y="33"/>
                  </a:lnTo>
                  <a:lnTo>
                    <a:pt x="87" y="24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FF99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 rot="3900637">
            <a:off x="7465219" y="3239294"/>
            <a:ext cx="2225675" cy="1039813"/>
            <a:chOff x="1109" y="1171"/>
            <a:chExt cx="1645" cy="924"/>
          </a:xfrm>
        </p:grpSpPr>
        <p:sp>
          <p:nvSpPr>
            <p:cNvPr id="11283" name="Freeform 18"/>
            <p:cNvSpPr>
              <a:spLocks/>
            </p:cNvSpPr>
            <p:nvPr/>
          </p:nvSpPr>
          <p:spPr bwMode="auto">
            <a:xfrm>
              <a:off x="1110" y="1174"/>
              <a:ext cx="952" cy="607"/>
            </a:xfrm>
            <a:custGeom>
              <a:avLst/>
              <a:gdLst>
                <a:gd name="T0" fmla="*/ 0 w 952"/>
                <a:gd name="T1" fmla="*/ 0 h 607"/>
                <a:gd name="T2" fmla="*/ 0 w 952"/>
                <a:gd name="T3" fmla="*/ 45 h 607"/>
                <a:gd name="T4" fmla="*/ 69 w 952"/>
                <a:gd name="T5" fmla="*/ 57 h 607"/>
                <a:gd name="T6" fmla="*/ 132 w 952"/>
                <a:gd name="T7" fmla="*/ 72 h 607"/>
                <a:gd name="T8" fmla="*/ 189 w 952"/>
                <a:gd name="T9" fmla="*/ 90 h 607"/>
                <a:gd name="T10" fmla="*/ 248 w 952"/>
                <a:gd name="T11" fmla="*/ 108 h 607"/>
                <a:gd name="T12" fmla="*/ 298 w 952"/>
                <a:gd name="T13" fmla="*/ 126 h 607"/>
                <a:gd name="T14" fmla="*/ 340 w 952"/>
                <a:gd name="T15" fmla="*/ 144 h 607"/>
                <a:gd name="T16" fmla="*/ 379 w 952"/>
                <a:gd name="T17" fmla="*/ 160 h 607"/>
                <a:gd name="T18" fmla="*/ 424 w 952"/>
                <a:gd name="T19" fmla="*/ 181 h 607"/>
                <a:gd name="T20" fmla="*/ 463 w 952"/>
                <a:gd name="T21" fmla="*/ 205 h 607"/>
                <a:gd name="T22" fmla="*/ 508 w 952"/>
                <a:gd name="T23" fmla="*/ 235 h 607"/>
                <a:gd name="T24" fmla="*/ 544 w 952"/>
                <a:gd name="T25" fmla="*/ 262 h 607"/>
                <a:gd name="T26" fmla="*/ 580 w 952"/>
                <a:gd name="T27" fmla="*/ 289 h 607"/>
                <a:gd name="T28" fmla="*/ 613 w 952"/>
                <a:gd name="T29" fmla="*/ 319 h 607"/>
                <a:gd name="T30" fmla="*/ 655 w 952"/>
                <a:gd name="T31" fmla="*/ 355 h 607"/>
                <a:gd name="T32" fmla="*/ 700 w 952"/>
                <a:gd name="T33" fmla="*/ 397 h 607"/>
                <a:gd name="T34" fmla="*/ 726 w 952"/>
                <a:gd name="T35" fmla="*/ 427 h 607"/>
                <a:gd name="T36" fmla="*/ 753 w 952"/>
                <a:gd name="T37" fmla="*/ 459 h 607"/>
                <a:gd name="T38" fmla="*/ 780 w 952"/>
                <a:gd name="T39" fmla="*/ 490 h 607"/>
                <a:gd name="T40" fmla="*/ 804 w 952"/>
                <a:gd name="T41" fmla="*/ 520 h 607"/>
                <a:gd name="T42" fmla="*/ 834 w 952"/>
                <a:gd name="T43" fmla="*/ 568 h 607"/>
                <a:gd name="T44" fmla="*/ 852 w 952"/>
                <a:gd name="T45" fmla="*/ 607 h 607"/>
                <a:gd name="T46" fmla="*/ 952 w 952"/>
                <a:gd name="T47" fmla="*/ 595 h 607"/>
                <a:gd name="T48" fmla="*/ 919 w 952"/>
                <a:gd name="T49" fmla="*/ 529 h 607"/>
                <a:gd name="T50" fmla="*/ 870 w 952"/>
                <a:gd name="T51" fmla="*/ 459 h 607"/>
                <a:gd name="T52" fmla="*/ 819 w 952"/>
                <a:gd name="T53" fmla="*/ 400 h 607"/>
                <a:gd name="T54" fmla="*/ 753 w 952"/>
                <a:gd name="T55" fmla="*/ 337 h 607"/>
                <a:gd name="T56" fmla="*/ 664 w 952"/>
                <a:gd name="T57" fmla="*/ 247 h 607"/>
                <a:gd name="T58" fmla="*/ 565 w 952"/>
                <a:gd name="T59" fmla="*/ 172 h 607"/>
                <a:gd name="T60" fmla="*/ 460 w 952"/>
                <a:gd name="T61" fmla="*/ 108 h 607"/>
                <a:gd name="T62" fmla="*/ 367 w 952"/>
                <a:gd name="T63" fmla="*/ 69 h 607"/>
                <a:gd name="T64" fmla="*/ 251 w 952"/>
                <a:gd name="T65" fmla="*/ 30 h 607"/>
                <a:gd name="T66" fmla="*/ 156 w 952"/>
                <a:gd name="T67" fmla="*/ 15 h 607"/>
                <a:gd name="T68" fmla="*/ 0 w 952"/>
                <a:gd name="T69" fmla="*/ 0 h 60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52"/>
                <a:gd name="T106" fmla="*/ 0 h 607"/>
                <a:gd name="T107" fmla="*/ 952 w 952"/>
                <a:gd name="T108" fmla="*/ 607 h 60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52" h="607">
                  <a:moveTo>
                    <a:pt x="0" y="0"/>
                  </a:moveTo>
                  <a:lnTo>
                    <a:pt x="0" y="45"/>
                  </a:lnTo>
                  <a:lnTo>
                    <a:pt x="69" y="57"/>
                  </a:lnTo>
                  <a:lnTo>
                    <a:pt x="132" y="72"/>
                  </a:lnTo>
                  <a:lnTo>
                    <a:pt x="189" y="90"/>
                  </a:lnTo>
                  <a:lnTo>
                    <a:pt x="248" y="108"/>
                  </a:lnTo>
                  <a:lnTo>
                    <a:pt x="298" y="126"/>
                  </a:lnTo>
                  <a:lnTo>
                    <a:pt x="340" y="144"/>
                  </a:lnTo>
                  <a:lnTo>
                    <a:pt x="379" y="160"/>
                  </a:lnTo>
                  <a:lnTo>
                    <a:pt x="424" y="181"/>
                  </a:lnTo>
                  <a:lnTo>
                    <a:pt x="463" y="205"/>
                  </a:lnTo>
                  <a:lnTo>
                    <a:pt x="508" y="235"/>
                  </a:lnTo>
                  <a:lnTo>
                    <a:pt x="544" y="262"/>
                  </a:lnTo>
                  <a:lnTo>
                    <a:pt x="580" y="289"/>
                  </a:lnTo>
                  <a:lnTo>
                    <a:pt x="613" y="319"/>
                  </a:lnTo>
                  <a:lnTo>
                    <a:pt x="655" y="355"/>
                  </a:lnTo>
                  <a:lnTo>
                    <a:pt x="700" y="397"/>
                  </a:lnTo>
                  <a:lnTo>
                    <a:pt x="726" y="427"/>
                  </a:lnTo>
                  <a:lnTo>
                    <a:pt x="753" y="459"/>
                  </a:lnTo>
                  <a:lnTo>
                    <a:pt x="780" y="490"/>
                  </a:lnTo>
                  <a:lnTo>
                    <a:pt x="804" y="520"/>
                  </a:lnTo>
                  <a:lnTo>
                    <a:pt x="834" y="568"/>
                  </a:lnTo>
                  <a:lnTo>
                    <a:pt x="852" y="607"/>
                  </a:lnTo>
                  <a:lnTo>
                    <a:pt x="952" y="595"/>
                  </a:lnTo>
                  <a:lnTo>
                    <a:pt x="919" y="529"/>
                  </a:lnTo>
                  <a:lnTo>
                    <a:pt x="870" y="459"/>
                  </a:lnTo>
                  <a:lnTo>
                    <a:pt x="819" y="400"/>
                  </a:lnTo>
                  <a:lnTo>
                    <a:pt x="753" y="337"/>
                  </a:lnTo>
                  <a:lnTo>
                    <a:pt x="664" y="247"/>
                  </a:lnTo>
                  <a:lnTo>
                    <a:pt x="565" y="172"/>
                  </a:lnTo>
                  <a:lnTo>
                    <a:pt x="460" y="108"/>
                  </a:lnTo>
                  <a:lnTo>
                    <a:pt x="367" y="69"/>
                  </a:lnTo>
                  <a:lnTo>
                    <a:pt x="251" y="30"/>
                  </a:lnTo>
                  <a:lnTo>
                    <a:pt x="156" y="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284" name="Freeform 19"/>
            <p:cNvSpPr>
              <a:spLocks/>
            </p:cNvSpPr>
            <p:nvPr/>
          </p:nvSpPr>
          <p:spPr bwMode="auto">
            <a:xfrm>
              <a:off x="2261" y="1661"/>
              <a:ext cx="493" cy="434"/>
            </a:xfrm>
            <a:custGeom>
              <a:avLst/>
              <a:gdLst>
                <a:gd name="T0" fmla="*/ 0 w 493"/>
                <a:gd name="T1" fmla="*/ 335 h 434"/>
                <a:gd name="T2" fmla="*/ 0 w 493"/>
                <a:gd name="T3" fmla="*/ 434 h 434"/>
                <a:gd name="T4" fmla="*/ 20 w 493"/>
                <a:gd name="T5" fmla="*/ 409 h 434"/>
                <a:gd name="T6" fmla="*/ 42 w 493"/>
                <a:gd name="T7" fmla="*/ 383 h 434"/>
                <a:gd name="T8" fmla="*/ 71 w 493"/>
                <a:gd name="T9" fmla="*/ 356 h 434"/>
                <a:gd name="T10" fmla="*/ 107 w 493"/>
                <a:gd name="T11" fmla="*/ 325 h 434"/>
                <a:gd name="T12" fmla="*/ 142 w 493"/>
                <a:gd name="T13" fmla="*/ 291 h 434"/>
                <a:gd name="T14" fmla="*/ 178 w 493"/>
                <a:gd name="T15" fmla="*/ 259 h 434"/>
                <a:gd name="T16" fmla="*/ 211 w 493"/>
                <a:gd name="T17" fmla="*/ 232 h 434"/>
                <a:gd name="T18" fmla="*/ 241 w 493"/>
                <a:gd name="T19" fmla="*/ 208 h 434"/>
                <a:gd name="T20" fmla="*/ 274 w 493"/>
                <a:gd name="T21" fmla="*/ 186 h 434"/>
                <a:gd name="T22" fmla="*/ 308 w 493"/>
                <a:gd name="T23" fmla="*/ 164 h 434"/>
                <a:gd name="T24" fmla="*/ 348 w 493"/>
                <a:gd name="T25" fmla="*/ 141 h 434"/>
                <a:gd name="T26" fmla="*/ 385 w 493"/>
                <a:gd name="T27" fmla="*/ 123 h 434"/>
                <a:gd name="T28" fmla="*/ 423 w 493"/>
                <a:gd name="T29" fmla="*/ 107 h 434"/>
                <a:gd name="T30" fmla="*/ 463 w 493"/>
                <a:gd name="T31" fmla="*/ 90 h 434"/>
                <a:gd name="T32" fmla="*/ 493 w 493"/>
                <a:gd name="T33" fmla="*/ 76 h 434"/>
                <a:gd name="T34" fmla="*/ 493 w 493"/>
                <a:gd name="T35" fmla="*/ 0 h 434"/>
                <a:gd name="T36" fmla="*/ 439 w 493"/>
                <a:gd name="T37" fmla="*/ 15 h 434"/>
                <a:gd name="T38" fmla="*/ 360 w 493"/>
                <a:gd name="T39" fmla="*/ 49 h 434"/>
                <a:gd name="T40" fmla="*/ 259 w 493"/>
                <a:gd name="T41" fmla="*/ 92 h 434"/>
                <a:gd name="T42" fmla="*/ 185 w 493"/>
                <a:gd name="T43" fmla="*/ 138 h 434"/>
                <a:gd name="T44" fmla="*/ 117 w 493"/>
                <a:gd name="T45" fmla="*/ 204 h 434"/>
                <a:gd name="T46" fmla="*/ 50 w 493"/>
                <a:gd name="T47" fmla="*/ 259 h 434"/>
                <a:gd name="T48" fmla="*/ 0 w 493"/>
                <a:gd name="T49" fmla="*/ 312 h 434"/>
                <a:gd name="T50" fmla="*/ 0 w 493"/>
                <a:gd name="T51" fmla="*/ 433 h 434"/>
                <a:gd name="T52" fmla="*/ 0 w 493"/>
                <a:gd name="T53" fmla="*/ 431 h 434"/>
                <a:gd name="T54" fmla="*/ 0 w 493"/>
                <a:gd name="T55" fmla="*/ 335 h 43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93"/>
                <a:gd name="T85" fmla="*/ 0 h 434"/>
                <a:gd name="T86" fmla="*/ 493 w 493"/>
                <a:gd name="T87" fmla="*/ 434 h 43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93" h="434">
                  <a:moveTo>
                    <a:pt x="0" y="335"/>
                  </a:moveTo>
                  <a:lnTo>
                    <a:pt x="0" y="434"/>
                  </a:lnTo>
                  <a:lnTo>
                    <a:pt x="20" y="409"/>
                  </a:lnTo>
                  <a:lnTo>
                    <a:pt x="42" y="383"/>
                  </a:lnTo>
                  <a:lnTo>
                    <a:pt x="71" y="356"/>
                  </a:lnTo>
                  <a:lnTo>
                    <a:pt x="107" y="325"/>
                  </a:lnTo>
                  <a:lnTo>
                    <a:pt x="142" y="291"/>
                  </a:lnTo>
                  <a:lnTo>
                    <a:pt x="178" y="259"/>
                  </a:lnTo>
                  <a:lnTo>
                    <a:pt x="211" y="232"/>
                  </a:lnTo>
                  <a:lnTo>
                    <a:pt x="241" y="208"/>
                  </a:lnTo>
                  <a:lnTo>
                    <a:pt x="274" y="186"/>
                  </a:lnTo>
                  <a:lnTo>
                    <a:pt x="308" y="164"/>
                  </a:lnTo>
                  <a:lnTo>
                    <a:pt x="348" y="141"/>
                  </a:lnTo>
                  <a:lnTo>
                    <a:pt x="385" y="123"/>
                  </a:lnTo>
                  <a:lnTo>
                    <a:pt x="423" y="107"/>
                  </a:lnTo>
                  <a:lnTo>
                    <a:pt x="463" y="90"/>
                  </a:lnTo>
                  <a:lnTo>
                    <a:pt x="493" y="76"/>
                  </a:lnTo>
                  <a:lnTo>
                    <a:pt x="493" y="0"/>
                  </a:lnTo>
                  <a:lnTo>
                    <a:pt x="439" y="15"/>
                  </a:lnTo>
                  <a:lnTo>
                    <a:pt x="360" y="49"/>
                  </a:lnTo>
                  <a:lnTo>
                    <a:pt x="259" y="92"/>
                  </a:lnTo>
                  <a:lnTo>
                    <a:pt x="185" y="138"/>
                  </a:lnTo>
                  <a:lnTo>
                    <a:pt x="117" y="204"/>
                  </a:lnTo>
                  <a:lnTo>
                    <a:pt x="50" y="259"/>
                  </a:lnTo>
                  <a:lnTo>
                    <a:pt x="0" y="312"/>
                  </a:lnTo>
                  <a:lnTo>
                    <a:pt x="0" y="433"/>
                  </a:lnTo>
                  <a:lnTo>
                    <a:pt x="0" y="431"/>
                  </a:lnTo>
                  <a:lnTo>
                    <a:pt x="0" y="335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285" name="Freeform 20"/>
            <p:cNvSpPr>
              <a:spLocks/>
            </p:cNvSpPr>
            <p:nvPr/>
          </p:nvSpPr>
          <p:spPr bwMode="auto">
            <a:xfrm>
              <a:off x="1670" y="1824"/>
              <a:ext cx="589" cy="270"/>
            </a:xfrm>
            <a:custGeom>
              <a:avLst/>
              <a:gdLst>
                <a:gd name="T0" fmla="*/ 0 w 589"/>
                <a:gd name="T1" fmla="*/ 0 h 270"/>
                <a:gd name="T2" fmla="*/ 0 w 589"/>
                <a:gd name="T3" fmla="*/ 83 h 270"/>
                <a:gd name="T4" fmla="*/ 38 w 589"/>
                <a:gd name="T5" fmla="*/ 90 h 270"/>
                <a:gd name="T6" fmla="*/ 77 w 589"/>
                <a:gd name="T7" fmla="*/ 97 h 270"/>
                <a:gd name="T8" fmla="*/ 114 w 589"/>
                <a:gd name="T9" fmla="*/ 106 h 270"/>
                <a:gd name="T10" fmla="*/ 152 w 589"/>
                <a:gd name="T11" fmla="*/ 115 h 270"/>
                <a:gd name="T12" fmla="*/ 196 w 589"/>
                <a:gd name="T13" fmla="*/ 126 h 270"/>
                <a:gd name="T14" fmla="*/ 244 w 589"/>
                <a:gd name="T15" fmla="*/ 138 h 270"/>
                <a:gd name="T16" fmla="*/ 304 w 589"/>
                <a:gd name="T17" fmla="*/ 156 h 270"/>
                <a:gd name="T18" fmla="*/ 362 w 589"/>
                <a:gd name="T19" fmla="*/ 172 h 270"/>
                <a:gd name="T20" fmla="*/ 400 w 589"/>
                <a:gd name="T21" fmla="*/ 185 h 270"/>
                <a:gd name="T22" fmla="*/ 445 w 589"/>
                <a:gd name="T23" fmla="*/ 203 h 270"/>
                <a:gd name="T24" fmla="*/ 494 w 589"/>
                <a:gd name="T25" fmla="*/ 223 h 270"/>
                <a:gd name="T26" fmla="*/ 538 w 589"/>
                <a:gd name="T27" fmla="*/ 243 h 270"/>
                <a:gd name="T28" fmla="*/ 570 w 589"/>
                <a:gd name="T29" fmla="*/ 259 h 270"/>
                <a:gd name="T30" fmla="*/ 589 w 589"/>
                <a:gd name="T31" fmla="*/ 270 h 270"/>
                <a:gd name="T32" fmla="*/ 589 w 589"/>
                <a:gd name="T33" fmla="*/ 167 h 270"/>
                <a:gd name="T34" fmla="*/ 552 w 589"/>
                <a:gd name="T35" fmla="*/ 141 h 270"/>
                <a:gd name="T36" fmla="*/ 478 w 589"/>
                <a:gd name="T37" fmla="*/ 105 h 270"/>
                <a:gd name="T38" fmla="*/ 392 w 589"/>
                <a:gd name="T39" fmla="*/ 69 h 270"/>
                <a:gd name="T40" fmla="*/ 315 w 589"/>
                <a:gd name="T41" fmla="*/ 49 h 270"/>
                <a:gd name="T42" fmla="*/ 226 w 589"/>
                <a:gd name="T43" fmla="*/ 24 h 270"/>
                <a:gd name="T44" fmla="*/ 137 w 589"/>
                <a:gd name="T45" fmla="*/ 7 h 270"/>
                <a:gd name="T46" fmla="*/ 74 w 589"/>
                <a:gd name="T47" fmla="*/ 1 h 270"/>
                <a:gd name="T48" fmla="*/ 0 w 589"/>
                <a:gd name="T49" fmla="*/ 0 h 27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89"/>
                <a:gd name="T76" fmla="*/ 0 h 270"/>
                <a:gd name="T77" fmla="*/ 589 w 589"/>
                <a:gd name="T78" fmla="*/ 270 h 270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89" h="270">
                  <a:moveTo>
                    <a:pt x="0" y="0"/>
                  </a:moveTo>
                  <a:lnTo>
                    <a:pt x="0" y="83"/>
                  </a:lnTo>
                  <a:lnTo>
                    <a:pt x="38" y="90"/>
                  </a:lnTo>
                  <a:lnTo>
                    <a:pt x="77" y="97"/>
                  </a:lnTo>
                  <a:lnTo>
                    <a:pt x="114" y="106"/>
                  </a:lnTo>
                  <a:lnTo>
                    <a:pt x="152" y="115"/>
                  </a:lnTo>
                  <a:lnTo>
                    <a:pt x="196" y="126"/>
                  </a:lnTo>
                  <a:lnTo>
                    <a:pt x="244" y="138"/>
                  </a:lnTo>
                  <a:lnTo>
                    <a:pt x="304" y="156"/>
                  </a:lnTo>
                  <a:lnTo>
                    <a:pt x="362" y="172"/>
                  </a:lnTo>
                  <a:lnTo>
                    <a:pt x="400" y="185"/>
                  </a:lnTo>
                  <a:lnTo>
                    <a:pt x="445" y="203"/>
                  </a:lnTo>
                  <a:lnTo>
                    <a:pt x="494" y="223"/>
                  </a:lnTo>
                  <a:lnTo>
                    <a:pt x="538" y="243"/>
                  </a:lnTo>
                  <a:lnTo>
                    <a:pt x="570" y="259"/>
                  </a:lnTo>
                  <a:lnTo>
                    <a:pt x="589" y="270"/>
                  </a:lnTo>
                  <a:lnTo>
                    <a:pt x="589" y="167"/>
                  </a:lnTo>
                  <a:lnTo>
                    <a:pt x="552" y="141"/>
                  </a:lnTo>
                  <a:lnTo>
                    <a:pt x="478" y="105"/>
                  </a:lnTo>
                  <a:lnTo>
                    <a:pt x="392" y="69"/>
                  </a:lnTo>
                  <a:lnTo>
                    <a:pt x="315" y="49"/>
                  </a:lnTo>
                  <a:lnTo>
                    <a:pt x="226" y="24"/>
                  </a:lnTo>
                  <a:lnTo>
                    <a:pt x="137" y="7"/>
                  </a:lnTo>
                  <a:lnTo>
                    <a:pt x="74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286" name="Freeform 21"/>
            <p:cNvSpPr>
              <a:spLocks/>
            </p:cNvSpPr>
            <p:nvPr/>
          </p:nvSpPr>
          <p:spPr bwMode="auto">
            <a:xfrm>
              <a:off x="1109" y="1171"/>
              <a:ext cx="1645" cy="823"/>
            </a:xfrm>
            <a:custGeom>
              <a:avLst/>
              <a:gdLst>
                <a:gd name="T0" fmla="*/ 90 w 1645"/>
                <a:gd name="T1" fmla="*/ 0 h 823"/>
                <a:gd name="T2" fmla="*/ 189 w 1645"/>
                <a:gd name="T3" fmla="*/ 0 h 823"/>
                <a:gd name="T4" fmla="*/ 291 w 1645"/>
                <a:gd name="T5" fmla="*/ 6 h 823"/>
                <a:gd name="T6" fmla="*/ 386 w 1645"/>
                <a:gd name="T7" fmla="*/ 21 h 823"/>
                <a:gd name="T8" fmla="*/ 496 w 1645"/>
                <a:gd name="T9" fmla="*/ 45 h 823"/>
                <a:gd name="T10" fmla="*/ 601 w 1645"/>
                <a:gd name="T11" fmla="*/ 78 h 823"/>
                <a:gd name="T12" fmla="*/ 712 w 1645"/>
                <a:gd name="T13" fmla="*/ 123 h 823"/>
                <a:gd name="T14" fmla="*/ 811 w 1645"/>
                <a:gd name="T15" fmla="*/ 170 h 823"/>
                <a:gd name="T16" fmla="*/ 905 w 1645"/>
                <a:gd name="T17" fmla="*/ 217 h 823"/>
                <a:gd name="T18" fmla="*/ 1001 w 1645"/>
                <a:gd name="T19" fmla="*/ 271 h 823"/>
                <a:gd name="T20" fmla="*/ 1091 w 1645"/>
                <a:gd name="T21" fmla="*/ 331 h 823"/>
                <a:gd name="T22" fmla="*/ 1178 w 1645"/>
                <a:gd name="T23" fmla="*/ 400 h 823"/>
                <a:gd name="T24" fmla="*/ 1249 w 1645"/>
                <a:gd name="T25" fmla="*/ 469 h 823"/>
                <a:gd name="T26" fmla="*/ 1297 w 1645"/>
                <a:gd name="T27" fmla="*/ 533 h 823"/>
                <a:gd name="T28" fmla="*/ 1596 w 1645"/>
                <a:gd name="T29" fmla="*/ 512 h 823"/>
                <a:gd name="T30" fmla="*/ 1494 w 1645"/>
                <a:gd name="T31" fmla="*/ 557 h 823"/>
                <a:gd name="T32" fmla="*/ 1423 w 1645"/>
                <a:gd name="T33" fmla="*/ 593 h 823"/>
                <a:gd name="T34" fmla="*/ 1364 w 1645"/>
                <a:gd name="T35" fmla="*/ 630 h 823"/>
                <a:gd name="T36" fmla="*/ 1307 w 1645"/>
                <a:gd name="T37" fmla="*/ 676 h 823"/>
                <a:gd name="T38" fmla="*/ 1240 w 1645"/>
                <a:gd name="T39" fmla="*/ 736 h 823"/>
                <a:gd name="T40" fmla="*/ 1178 w 1645"/>
                <a:gd name="T41" fmla="*/ 796 h 823"/>
                <a:gd name="T42" fmla="*/ 1124 w 1645"/>
                <a:gd name="T43" fmla="*/ 811 h 823"/>
                <a:gd name="T44" fmla="*/ 1068 w 1645"/>
                <a:gd name="T45" fmla="*/ 783 h 823"/>
                <a:gd name="T46" fmla="*/ 999 w 1645"/>
                <a:gd name="T47" fmla="*/ 755 h 823"/>
                <a:gd name="T48" fmla="*/ 936 w 1645"/>
                <a:gd name="T49" fmla="*/ 735 h 823"/>
                <a:gd name="T50" fmla="*/ 864 w 1645"/>
                <a:gd name="T51" fmla="*/ 715 h 823"/>
                <a:gd name="T52" fmla="*/ 791 w 1645"/>
                <a:gd name="T53" fmla="*/ 696 h 823"/>
                <a:gd name="T54" fmla="*/ 720 w 1645"/>
                <a:gd name="T55" fmla="*/ 681 h 823"/>
                <a:gd name="T56" fmla="*/ 652 w 1645"/>
                <a:gd name="T57" fmla="*/ 666 h 823"/>
                <a:gd name="T58" fmla="*/ 560 w 1645"/>
                <a:gd name="T59" fmla="*/ 652 h 823"/>
                <a:gd name="T60" fmla="*/ 896 w 1645"/>
                <a:gd name="T61" fmla="*/ 542 h 823"/>
                <a:gd name="T62" fmla="*/ 817 w 1645"/>
                <a:gd name="T63" fmla="*/ 439 h 823"/>
                <a:gd name="T64" fmla="*/ 757 w 1645"/>
                <a:gd name="T65" fmla="*/ 379 h 823"/>
                <a:gd name="T66" fmla="*/ 670 w 1645"/>
                <a:gd name="T67" fmla="*/ 298 h 823"/>
                <a:gd name="T68" fmla="*/ 595 w 1645"/>
                <a:gd name="T69" fmla="*/ 235 h 823"/>
                <a:gd name="T70" fmla="*/ 535 w 1645"/>
                <a:gd name="T71" fmla="*/ 188 h 823"/>
                <a:gd name="T72" fmla="*/ 460 w 1645"/>
                <a:gd name="T73" fmla="*/ 141 h 823"/>
                <a:gd name="T74" fmla="*/ 383 w 1645"/>
                <a:gd name="T75" fmla="*/ 102 h 823"/>
                <a:gd name="T76" fmla="*/ 291 w 1645"/>
                <a:gd name="T77" fmla="*/ 69 h 823"/>
                <a:gd name="T78" fmla="*/ 192 w 1645"/>
                <a:gd name="T79" fmla="*/ 45 h 823"/>
                <a:gd name="T80" fmla="*/ 87 w 1645"/>
                <a:gd name="T81" fmla="*/ 24 h 82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645"/>
                <a:gd name="T124" fmla="*/ 0 h 823"/>
                <a:gd name="T125" fmla="*/ 1645 w 1645"/>
                <a:gd name="T126" fmla="*/ 823 h 82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645" h="823">
                  <a:moveTo>
                    <a:pt x="0" y="6"/>
                  </a:moveTo>
                  <a:lnTo>
                    <a:pt x="90" y="0"/>
                  </a:lnTo>
                  <a:lnTo>
                    <a:pt x="135" y="0"/>
                  </a:lnTo>
                  <a:lnTo>
                    <a:pt x="189" y="0"/>
                  </a:lnTo>
                  <a:lnTo>
                    <a:pt x="240" y="3"/>
                  </a:lnTo>
                  <a:lnTo>
                    <a:pt x="291" y="6"/>
                  </a:lnTo>
                  <a:lnTo>
                    <a:pt x="341" y="12"/>
                  </a:lnTo>
                  <a:lnTo>
                    <a:pt x="386" y="21"/>
                  </a:lnTo>
                  <a:lnTo>
                    <a:pt x="436" y="30"/>
                  </a:lnTo>
                  <a:lnTo>
                    <a:pt x="496" y="45"/>
                  </a:lnTo>
                  <a:lnTo>
                    <a:pt x="550" y="63"/>
                  </a:lnTo>
                  <a:lnTo>
                    <a:pt x="601" y="78"/>
                  </a:lnTo>
                  <a:lnTo>
                    <a:pt x="658" y="99"/>
                  </a:lnTo>
                  <a:lnTo>
                    <a:pt x="712" y="123"/>
                  </a:lnTo>
                  <a:lnTo>
                    <a:pt x="766" y="147"/>
                  </a:lnTo>
                  <a:lnTo>
                    <a:pt x="811" y="170"/>
                  </a:lnTo>
                  <a:lnTo>
                    <a:pt x="862" y="194"/>
                  </a:lnTo>
                  <a:lnTo>
                    <a:pt x="905" y="217"/>
                  </a:lnTo>
                  <a:lnTo>
                    <a:pt x="953" y="244"/>
                  </a:lnTo>
                  <a:lnTo>
                    <a:pt x="1001" y="271"/>
                  </a:lnTo>
                  <a:lnTo>
                    <a:pt x="1049" y="304"/>
                  </a:lnTo>
                  <a:lnTo>
                    <a:pt x="1091" y="331"/>
                  </a:lnTo>
                  <a:lnTo>
                    <a:pt x="1136" y="367"/>
                  </a:lnTo>
                  <a:lnTo>
                    <a:pt x="1178" y="400"/>
                  </a:lnTo>
                  <a:lnTo>
                    <a:pt x="1217" y="433"/>
                  </a:lnTo>
                  <a:lnTo>
                    <a:pt x="1249" y="469"/>
                  </a:lnTo>
                  <a:lnTo>
                    <a:pt x="1276" y="500"/>
                  </a:lnTo>
                  <a:lnTo>
                    <a:pt x="1297" y="533"/>
                  </a:lnTo>
                  <a:lnTo>
                    <a:pt x="1645" y="489"/>
                  </a:lnTo>
                  <a:lnTo>
                    <a:pt x="1596" y="512"/>
                  </a:lnTo>
                  <a:lnTo>
                    <a:pt x="1539" y="536"/>
                  </a:lnTo>
                  <a:lnTo>
                    <a:pt x="1494" y="557"/>
                  </a:lnTo>
                  <a:lnTo>
                    <a:pt x="1460" y="573"/>
                  </a:lnTo>
                  <a:lnTo>
                    <a:pt x="1423" y="593"/>
                  </a:lnTo>
                  <a:lnTo>
                    <a:pt x="1393" y="611"/>
                  </a:lnTo>
                  <a:lnTo>
                    <a:pt x="1364" y="630"/>
                  </a:lnTo>
                  <a:lnTo>
                    <a:pt x="1335" y="653"/>
                  </a:lnTo>
                  <a:lnTo>
                    <a:pt x="1307" y="676"/>
                  </a:lnTo>
                  <a:lnTo>
                    <a:pt x="1273" y="705"/>
                  </a:lnTo>
                  <a:lnTo>
                    <a:pt x="1240" y="736"/>
                  </a:lnTo>
                  <a:lnTo>
                    <a:pt x="1211" y="762"/>
                  </a:lnTo>
                  <a:lnTo>
                    <a:pt x="1178" y="796"/>
                  </a:lnTo>
                  <a:lnTo>
                    <a:pt x="1151" y="823"/>
                  </a:lnTo>
                  <a:lnTo>
                    <a:pt x="1124" y="811"/>
                  </a:lnTo>
                  <a:lnTo>
                    <a:pt x="1097" y="796"/>
                  </a:lnTo>
                  <a:lnTo>
                    <a:pt x="1068" y="783"/>
                  </a:lnTo>
                  <a:lnTo>
                    <a:pt x="1034" y="769"/>
                  </a:lnTo>
                  <a:lnTo>
                    <a:pt x="999" y="755"/>
                  </a:lnTo>
                  <a:lnTo>
                    <a:pt x="967" y="744"/>
                  </a:lnTo>
                  <a:lnTo>
                    <a:pt x="936" y="735"/>
                  </a:lnTo>
                  <a:lnTo>
                    <a:pt x="901" y="724"/>
                  </a:lnTo>
                  <a:lnTo>
                    <a:pt x="864" y="715"/>
                  </a:lnTo>
                  <a:lnTo>
                    <a:pt x="826" y="705"/>
                  </a:lnTo>
                  <a:lnTo>
                    <a:pt x="791" y="696"/>
                  </a:lnTo>
                  <a:lnTo>
                    <a:pt x="757" y="687"/>
                  </a:lnTo>
                  <a:lnTo>
                    <a:pt x="720" y="681"/>
                  </a:lnTo>
                  <a:lnTo>
                    <a:pt x="685" y="673"/>
                  </a:lnTo>
                  <a:lnTo>
                    <a:pt x="652" y="666"/>
                  </a:lnTo>
                  <a:lnTo>
                    <a:pt x="613" y="658"/>
                  </a:lnTo>
                  <a:lnTo>
                    <a:pt x="560" y="652"/>
                  </a:lnTo>
                  <a:lnTo>
                    <a:pt x="920" y="590"/>
                  </a:lnTo>
                  <a:lnTo>
                    <a:pt x="896" y="542"/>
                  </a:lnTo>
                  <a:lnTo>
                    <a:pt x="868" y="506"/>
                  </a:lnTo>
                  <a:lnTo>
                    <a:pt x="817" y="439"/>
                  </a:lnTo>
                  <a:lnTo>
                    <a:pt x="787" y="409"/>
                  </a:lnTo>
                  <a:lnTo>
                    <a:pt x="757" y="379"/>
                  </a:lnTo>
                  <a:lnTo>
                    <a:pt x="703" y="328"/>
                  </a:lnTo>
                  <a:lnTo>
                    <a:pt x="670" y="298"/>
                  </a:lnTo>
                  <a:lnTo>
                    <a:pt x="631" y="262"/>
                  </a:lnTo>
                  <a:lnTo>
                    <a:pt x="595" y="235"/>
                  </a:lnTo>
                  <a:lnTo>
                    <a:pt x="565" y="211"/>
                  </a:lnTo>
                  <a:lnTo>
                    <a:pt x="535" y="188"/>
                  </a:lnTo>
                  <a:lnTo>
                    <a:pt x="499" y="164"/>
                  </a:lnTo>
                  <a:lnTo>
                    <a:pt x="460" y="141"/>
                  </a:lnTo>
                  <a:lnTo>
                    <a:pt x="421" y="123"/>
                  </a:lnTo>
                  <a:lnTo>
                    <a:pt x="383" y="102"/>
                  </a:lnTo>
                  <a:lnTo>
                    <a:pt x="335" y="84"/>
                  </a:lnTo>
                  <a:lnTo>
                    <a:pt x="291" y="69"/>
                  </a:lnTo>
                  <a:lnTo>
                    <a:pt x="240" y="57"/>
                  </a:lnTo>
                  <a:lnTo>
                    <a:pt x="192" y="45"/>
                  </a:lnTo>
                  <a:lnTo>
                    <a:pt x="141" y="33"/>
                  </a:lnTo>
                  <a:lnTo>
                    <a:pt x="87" y="24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FF99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6" name="Прямоугольник 25"/>
          <p:cNvSpPr/>
          <p:nvPr/>
        </p:nvSpPr>
        <p:spPr>
          <a:xfrm>
            <a:off x="714348" y="1357298"/>
            <a:ext cx="84296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обеспечивают учащимся организацию их учебной деятельности</a:t>
            </a:r>
            <a:endParaRPr lang="ru-RU" sz="2000" b="1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87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87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8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118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8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1000"/>
                                        <p:tgtEl>
                                          <p:spTgt spid="118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8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1000"/>
                                        <p:tgtEl>
                                          <p:spTgt spid="118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8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1000"/>
                                        <p:tgtEl>
                                          <p:spTgt spid="118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8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1000"/>
                                        <p:tgtEl>
                                          <p:spTgt spid="118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8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5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500"/>
                            </p:stCondLst>
                            <p:childTnLst>
                              <p:par>
                                <p:cTn id="58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6" grpId="0"/>
      <p:bldP spid="118788" grpId="0" animBg="1"/>
      <p:bldP spid="118789" grpId="0" animBg="1"/>
      <p:bldP spid="118790" grpId="0" animBg="1"/>
      <p:bldP spid="118791" grpId="0" animBg="1"/>
      <p:bldP spid="11879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8964488" cy="88235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accent1">
                    <a:lumMod val="25000"/>
                  </a:schemeClr>
                </a:solidFill>
              </a:rPr>
              <a:t>Виды заданий для формирования регулятивных УУД</a:t>
            </a:r>
            <a:endParaRPr lang="ru-RU"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71612"/>
            <a:ext cx="3571900" cy="4525963"/>
          </a:xfrm>
        </p:spPr>
        <p:txBody>
          <a:bodyPr>
            <a:normAutofit/>
          </a:bodyPr>
          <a:lstStyle/>
          <a:p>
            <a:pPr lvl="0"/>
            <a:r>
              <a:rPr lang="ru-RU" sz="2000" b="1" dirty="0"/>
              <a:t>«преднамеренные ошибки»</a:t>
            </a:r>
          </a:p>
          <a:p>
            <a:pPr lvl="0"/>
            <a:r>
              <a:rPr lang="ru-RU" sz="2000" b="1" dirty="0">
                <a:solidFill>
                  <a:srgbClr val="0070C0"/>
                </a:solidFill>
              </a:rPr>
              <a:t>поиск информации в предложенных источниках</a:t>
            </a:r>
          </a:p>
          <a:p>
            <a:pPr lvl="0"/>
            <a:r>
              <a:rPr lang="ru-RU" sz="2000" b="1" dirty="0">
                <a:solidFill>
                  <a:srgbClr val="0070C0"/>
                </a:solidFill>
              </a:rPr>
              <a:t>взаимоконтроль</a:t>
            </a:r>
          </a:p>
          <a:p>
            <a:pPr lvl="0"/>
            <a:r>
              <a:rPr lang="ru-RU" sz="2000" b="1" dirty="0"/>
              <a:t>взаимный </a:t>
            </a:r>
            <a:r>
              <a:rPr lang="ru-RU" sz="2000" b="1" dirty="0" smtClean="0"/>
              <a:t>диктант</a:t>
            </a:r>
            <a:endParaRPr lang="ru-RU" sz="2000" b="1" dirty="0"/>
          </a:p>
          <a:p>
            <a:pPr lvl="0"/>
            <a:r>
              <a:rPr lang="ru-RU" sz="2000" b="1" dirty="0">
                <a:solidFill>
                  <a:srgbClr val="0070C0"/>
                </a:solidFill>
              </a:rPr>
              <a:t>диспут</a:t>
            </a:r>
          </a:p>
          <a:p>
            <a:pPr lvl="0"/>
            <a:r>
              <a:rPr lang="ru-RU" sz="2000" b="1" dirty="0"/>
              <a:t>заучивание материала в классе</a:t>
            </a:r>
          </a:p>
          <a:p>
            <a:pPr lvl="0"/>
            <a:r>
              <a:rPr lang="ru-RU" sz="2000" b="1" dirty="0">
                <a:solidFill>
                  <a:srgbClr val="0070C0"/>
                </a:solidFill>
              </a:rPr>
              <a:t>«ищу ошибки»</a:t>
            </a:r>
          </a:p>
          <a:p>
            <a:pPr lvl="0"/>
            <a:r>
              <a:rPr lang="ru-RU" sz="2000" b="1" dirty="0"/>
              <a:t>КОНОП (контрольный опрос на определенную проблему)</a:t>
            </a:r>
          </a:p>
        </p:txBody>
      </p:sp>
      <p:sp>
        <p:nvSpPr>
          <p:cNvPr id="5" name="Загнутый угол 4"/>
          <p:cNvSpPr/>
          <p:nvPr/>
        </p:nvSpPr>
        <p:spPr>
          <a:xfrm>
            <a:off x="3857620" y="1357298"/>
            <a:ext cx="5286380" cy="5500701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600" i="1" dirty="0" smtClean="0"/>
          </a:p>
          <a:p>
            <a:endParaRPr lang="ru-RU" sz="1600" i="1" dirty="0" smtClean="0"/>
          </a:p>
          <a:p>
            <a:endParaRPr lang="ru-RU" sz="1600" i="1" dirty="0" smtClean="0"/>
          </a:p>
          <a:p>
            <a:endParaRPr lang="ru-RU" sz="1600" b="1" dirty="0" smtClean="0">
              <a:solidFill>
                <a:srgbClr val="000066"/>
              </a:solidFill>
            </a:endParaRPr>
          </a:p>
          <a:p>
            <a:endParaRPr lang="ru-RU" sz="1600" b="1" dirty="0" smtClean="0">
              <a:solidFill>
                <a:srgbClr val="000066"/>
              </a:solidFill>
            </a:endParaRPr>
          </a:p>
          <a:p>
            <a:r>
              <a:rPr lang="ru-RU" sz="1500" b="1" i="1" dirty="0" smtClean="0">
                <a:solidFill>
                  <a:srgbClr val="000066"/>
                </a:solidFill>
              </a:rPr>
              <a:t>Выпускник </a:t>
            </a:r>
            <a:r>
              <a:rPr lang="ru-RU" sz="1500" b="1" i="1" u="sng" dirty="0" smtClean="0">
                <a:solidFill>
                  <a:srgbClr val="000066"/>
                </a:solidFill>
              </a:rPr>
              <a:t>получит возможность научиться:</a:t>
            </a:r>
          </a:p>
          <a:p>
            <a:r>
              <a:rPr lang="ru-RU" sz="1500" dirty="0" smtClean="0">
                <a:solidFill>
                  <a:srgbClr val="000066"/>
                </a:solidFill>
              </a:rPr>
              <a:t>• </a:t>
            </a:r>
            <a:r>
              <a:rPr lang="ru-RU" sz="1500" i="1" dirty="0" smtClean="0">
                <a:solidFill>
                  <a:srgbClr val="000066"/>
                </a:solidFill>
              </a:rPr>
              <a:t>самостоятельно ставить новые учебные цели и задачи;</a:t>
            </a:r>
            <a:endParaRPr lang="ru-RU" sz="1500" dirty="0" smtClean="0">
              <a:solidFill>
                <a:srgbClr val="000066"/>
              </a:solidFill>
            </a:endParaRPr>
          </a:p>
          <a:p>
            <a:r>
              <a:rPr lang="ru-RU" sz="1500" dirty="0" smtClean="0">
                <a:solidFill>
                  <a:srgbClr val="000066"/>
                </a:solidFill>
              </a:rPr>
              <a:t>• </a:t>
            </a:r>
            <a:r>
              <a:rPr lang="ru-RU" sz="1500" i="1" dirty="0" smtClean="0">
                <a:solidFill>
                  <a:srgbClr val="000066"/>
                </a:solidFill>
              </a:rPr>
              <a:t>построению жизненных планов во временной перспективе;</a:t>
            </a:r>
            <a:endParaRPr lang="ru-RU" sz="1500" dirty="0" smtClean="0">
              <a:solidFill>
                <a:srgbClr val="000066"/>
              </a:solidFill>
            </a:endParaRPr>
          </a:p>
          <a:p>
            <a:r>
              <a:rPr lang="ru-RU" sz="1500" dirty="0" smtClean="0">
                <a:solidFill>
                  <a:srgbClr val="000066"/>
                </a:solidFill>
              </a:rPr>
              <a:t>• </a:t>
            </a:r>
            <a:r>
              <a:rPr lang="ru-RU" sz="1500" i="1" dirty="0" smtClean="0">
                <a:solidFill>
                  <a:srgbClr val="000066"/>
                </a:solidFill>
              </a:rPr>
              <a:t>при планировании достижения целей самостоятельно, полно и адекватно учитывать условия и средства их достижения;</a:t>
            </a:r>
            <a:endParaRPr lang="ru-RU" sz="1500" dirty="0" smtClean="0">
              <a:solidFill>
                <a:srgbClr val="000066"/>
              </a:solidFill>
            </a:endParaRPr>
          </a:p>
          <a:p>
            <a:r>
              <a:rPr lang="ru-RU" sz="1500" dirty="0" smtClean="0">
                <a:solidFill>
                  <a:srgbClr val="000066"/>
                </a:solidFill>
              </a:rPr>
              <a:t>• </a:t>
            </a:r>
            <a:r>
              <a:rPr lang="ru-RU" sz="1500" i="1" dirty="0" smtClean="0">
                <a:solidFill>
                  <a:srgbClr val="000066"/>
                </a:solidFill>
              </a:rPr>
              <a:t>выделять альтернативные способы достижения цели и выбирать наиболее эффективный способ;</a:t>
            </a:r>
            <a:endParaRPr lang="ru-RU" sz="1500" dirty="0" smtClean="0">
              <a:solidFill>
                <a:srgbClr val="000066"/>
              </a:solidFill>
            </a:endParaRPr>
          </a:p>
          <a:p>
            <a:r>
              <a:rPr lang="ru-RU" sz="1500" dirty="0" smtClean="0">
                <a:solidFill>
                  <a:srgbClr val="000066"/>
                </a:solidFill>
              </a:rPr>
              <a:t>• </a:t>
            </a:r>
            <a:r>
              <a:rPr lang="ru-RU" sz="1500" i="1" dirty="0" smtClean="0">
                <a:solidFill>
                  <a:srgbClr val="000066"/>
                </a:solidFill>
              </a:rPr>
              <a:t>основам </a:t>
            </a:r>
            <a:r>
              <a:rPr lang="ru-RU" sz="1500" i="1" dirty="0" err="1" smtClean="0">
                <a:solidFill>
                  <a:srgbClr val="000066"/>
                </a:solidFill>
              </a:rPr>
              <a:t>саморегуляции</a:t>
            </a:r>
            <a:r>
              <a:rPr lang="ru-RU" sz="1500" i="1" dirty="0" smtClean="0">
                <a:solidFill>
                  <a:srgbClr val="000066"/>
                </a:solidFill>
              </a:rPr>
              <a:t> в учебной и познавательной деятельности в форме осознанного управления своим поведением и деятельностью, направленной на достижение поставленных целей;</a:t>
            </a:r>
            <a:endParaRPr lang="ru-RU" sz="1500" dirty="0" smtClean="0">
              <a:solidFill>
                <a:srgbClr val="000066"/>
              </a:solidFill>
            </a:endParaRPr>
          </a:p>
          <a:p>
            <a:r>
              <a:rPr lang="ru-RU" sz="1500" dirty="0" smtClean="0">
                <a:solidFill>
                  <a:srgbClr val="000066"/>
                </a:solidFill>
              </a:rPr>
              <a:t>• </a:t>
            </a:r>
            <a:r>
              <a:rPr lang="ru-RU" sz="1500" i="1" dirty="0" smtClean="0">
                <a:solidFill>
                  <a:srgbClr val="000066"/>
                </a:solidFill>
              </a:rPr>
              <a:t>осуществлять познавательную рефлексию в отношении действий по решению учебных и познавательных задач;</a:t>
            </a:r>
            <a:endParaRPr lang="ru-RU" sz="1500" dirty="0" smtClean="0">
              <a:solidFill>
                <a:srgbClr val="000066"/>
              </a:solidFill>
            </a:endParaRPr>
          </a:p>
          <a:p>
            <a:r>
              <a:rPr lang="ru-RU" sz="1500" dirty="0" smtClean="0">
                <a:solidFill>
                  <a:srgbClr val="000066"/>
                </a:solidFill>
              </a:rPr>
              <a:t>• </a:t>
            </a:r>
            <a:r>
              <a:rPr lang="ru-RU" sz="1500" i="1" dirty="0" smtClean="0">
                <a:solidFill>
                  <a:srgbClr val="000066"/>
                </a:solidFill>
              </a:rPr>
              <a:t>адекватно оценивать объективную трудность как меру фактического или предполагаемого расхода ресурсов на решение задачи;</a:t>
            </a:r>
            <a:endParaRPr lang="ru-RU" sz="1500" dirty="0" smtClean="0">
              <a:solidFill>
                <a:srgbClr val="000066"/>
              </a:solidFill>
            </a:endParaRPr>
          </a:p>
          <a:p>
            <a:r>
              <a:rPr lang="ru-RU" sz="1500" dirty="0" smtClean="0">
                <a:solidFill>
                  <a:srgbClr val="000066"/>
                </a:solidFill>
              </a:rPr>
              <a:t>• </a:t>
            </a:r>
            <a:r>
              <a:rPr lang="ru-RU" sz="1500" i="1" dirty="0" smtClean="0">
                <a:solidFill>
                  <a:srgbClr val="000066"/>
                </a:solidFill>
              </a:rPr>
              <a:t>адекватно оценивать свои возможности достижения цели определённой сложности в различных сферах самостоятельной деятельности;</a:t>
            </a:r>
            <a:endParaRPr lang="ru-RU" sz="1500" dirty="0" smtClean="0">
              <a:solidFill>
                <a:srgbClr val="000066"/>
              </a:solidFill>
            </a:endParaRPr>
          </a:p>
          <a:p>
            <a:r>
              <a:rPr lang="ru-RU" sz="1500" dirty="0" smtClean="0">
                <a:solidFill>
                  <a:srgbClr val="000066"/>
                </a:solidFill>
              </a:rPr>
              <a:t>• </a:t>
            </a:r>
            <a:r>
              <a:rPr lang="ru-RU" sz="1500" i="1" dirty="0" smtClean="0">
                <a:solidFill>
                  <a:srgbClr val="000066"/>
                </a:solidFill>
              </a:rPr>
              <a:t>основам </a:t>
            </a:r>
            <a:r>
              <a:rPr lang="ru-RU" sz="1500" i="1" dirty="0" err="1" smtClean="0">
                <a:solidFill>
                  <a:srgbClr val="000066"/>
                </a:solidFill>
              </a:rPr>
              <a:t>саморегуляции</a:t>
            </a:r>
            <a:r>
              <a:rPr lang="ru-RU" sz="1500" i="1" dirty="0" smtClean="0">
                <a:solidFill>
                  <a:srgbClr val="000066"/>
                </a:solidFill>
              </a:rPr>
              <a:t> эмоциональных состояний;</a:t>
            </a:r>
            <a:endParaRPr lang="ru-RU" sz="1500" dirty="0" smtClean="0">
              <a:solidFill>
                <a:srgbClr val="000066"/>
              </a:solidFill>
            </a:endParaRPr>
          </a:p>
          <a:p>
            <a:r>
              <a:rPr lang="ru-RU" sz="1500" dirty="0" smtClean="0">
                <a:solidFill>
                  <a:srgbClr val="000066"/>
                </a:solidFill>
              </a:rPr>
              <a:t>• </a:t>
            </a:r>
            <a:r>
              <a:rPr lang="ru-RU" sz="1500" i="1" dirty="0" smtClean="0">
                <a:solidFill>
                  <a:srgbClr val="000066"/>
                </a:solidFill>
              </a:rPr>
              <a:t>прилагать волевые усилия и преодолевать трудности и препятствия на пути достижения целей.</a:t>
            </a:r>
            <a:endParaRPr lang="ru-RU" sz="1500" dirty="0" smtClean="0">
              <a:solidFill>
                <a:srgbClr val="000066"/>
              </a:solidFill>
            </a:endParaRPr>
          </a:p>
          <a:p>
            <a:pPr algn="ctr"/>
            <a:endParaRPr lang="ru-RU" sz="1400" i="1" dirty="0"/>
          </a:p>
        </p:txBody>
      </p:sp>
      <p:sp>
        <p:nvSpPr>
          <p:cNvPr id="6" name="Правая фигурная скобка 5"/>
          <p:cNvSpPr/>
          <p:nvPr/>
        </p:nvSpPr>
        <p:spPr>
          <a:xfrm>
            <a:off x="3214678" y="1357298"/>
            <a:ext cx="714380" cy="4929222"/>
          </a:xfrm>
          <a:prstGeom prst="rightBrac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E8079-FCAD-4542-86FC-452B238C0777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14290"/>
            <a:ext cx="8229600" cy="487362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3600" b="1" dirty="0" smtClean="0">
                <a:solidFill>
                  <a:schemeClr val="accent1">
                    <a:lumMod val="25000"/>
                  </a:schemeClr>
                </a:solidFill>
              </a:rPr>
              <a:t>Познавательные УУД</a:t>
            </a:r>
          </a:p>
        </p:txBody>
      </p:sp>
      <p:sp>
        <p:nvSpPr>
          <p:cNvPr id="115715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1357298"/>
            <a:ext cx="8229600" cy="360363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 dirty="0" smtClean="0">
                <a:solidFill>
                  <a:schemeClr val="accent1">
                    <a:lumMod val="25000"/>
                  </a:schemeClr>
                </a:solidFill>
              </a:rPr>
              <a:t>Обеспечивают </a:t>
            </a:r>
            <a:r>
              <a:rPr lang="ru-RU" sz="2000" b="1" dirty="0" err="1" smtClean="0">
                <a:solidFill>
                  <a:schemeClr val="accent1">
                    <a:lumMod val="25000"/>
                  </a:schemeClr>
                </a:solidFill>
              </a:rPr>
              <a:t>общеучебный</a:t>
            </a:r>
            <a:r>
              <a:rPr lang="ru-RU" sz="2000" b="1" dirty="0" smtClean="0">
                <a:solidFill>
                  <a:schemeClr val="accent1">
                    <a:lumMod val="25000"/>
                  </a:schemeClr>
                </a:solidFill>
              </a:rPr>
              <a:t> комплекс компетенций</a:t>
            </a:r>
          </a:p>
        </p:txBody>
      </p:sp>
      <p:sp>
        <p:nvSpPr>
          <p:cNvPr id="115716" name="Rectangle 4"/>
          <p:cNvSpPr>
            <a:spLocks noChangeArrowheads="1"/>
          </p:cNvSpPr>
          <p:nvPr/>
        </p:nvSpPr>
        <p:spPr bwMode="auto">
          <a:xfrm>
            <a:off x="500033" y="2357429"/>
            <a:ext cx="2703541" cy="4500571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buFontTx/>
              <a:buChar char="•"/>
            </a:pPr>
            <a:endParaRPr lang="ru-RU" sz="1400"/>
          </a:p>
          <a:p>
            <a:pPr>
              <a:buFontTx/>
              <a:buChar char="•"/>
            </a:pPr>
            <a:r>
              <a:rPr lang="ru-RU" sz="1400" b="1"/>
              <a:t>Формулирование</a:t>
            </a:r>
          </a:p>
          <a:p>
            <a:r>
              <a:rPr lang="ru-RU" sz="1400" b="1"/>
              <a:t>познавательной</a:t>
            </a:r>
          </a:p>
          <a:p>
            <a:r>
              <a:rPr lang="ru-RU" sz="1400" b="1"/>
              <a:t>цели;</a:t>
            </a:r>
          </a:p>
          <a:p>
            <a:pPr>
              <a:buFontTx/>
              <a:buChar char="•"/>
            </a:pPr>
            <a:endParaRPr lang="ru-RU" sz="1400" b="1"/>
          </a:p>
          <a:p>
            <a:pPr>
              <a:buFontTx/>
              <a:buChar char="•"/>
            </a:pPr>
            <a:r>
              <a:rPr lang="ru-RU" sz="1400" b="1"/>
              <a:t>Применение</a:t>
            </a:r>
          </a:p>
          <a:p>
            <a:r>
              <a:rPr lang="ru-RU" sz="1400" b="1"/>
              <a:t>методов</a:t>
            </a:r>
          </a:p>
          <a:p>
            <a:r>
              <a:rPr lang="ru-RU" sz="1400" b="1"/>
              <a:t>информационного </a:t>
            </a:r>
          </a:p>
          <a:p>
            <a:r>
              <a:rPr lang="ru-RU" sz="1400" b="1"/>
              <a:t>поиска;</a:t>
            </a:r>
          </a:p>
          <a:p>
            <a:pPr>
              <a:buFontTx/>
              <a:buChar char="•"/>
            </a:pPr>
            <a:endParaRPr lang="ru-RU" sz="1400" b="1"/>
          </a:p>
          <a:p>
            <a:pPr>
              <a:buFontTx/>
              <a:buChar char="•"/>
            </a:pPr>
            <a:r>
              <a:rPr lang="ru-RU" sz="1400" b="1"/>
              <a:t>Структурирование </a:t>
            </a:r>
          </a:p>
          <a:p>
            <a:r>
              <a:rPr lang="ru-RU" sz="1400" b="1"/>
              <a:t>знаний;</a:t>
            </a:r>
          </a:p>
          <a:p>
            <a:pPr>
              <a:buFontTx/>
              <a:buChar char="•"/>
            </a:pPr>
            <a:endParaRPr lang="ru-RU" sz="1400" b="1"/>
          </a:p>
          <a:p>
            <a:pPr>
              <a:buFontTx/>
              <a:buChar char="•"/>
            </a:pPr>
            <a:r>
              <a:rPr lang="ru-RU" sz="1400" b="1"/>
              <a:t>Работа </a:t>
            </a:r>
          </a:p>
          <a:p>
            <a:r>
              <a:rPr lang="ru-RU" sz="1400" b="1"/>
              <a:t>с текстами</a:t>
            </a:r>
          </a:p>
          <a:p>
            <a:r>
              <a:rPr lang="ru-RU" sz="1400" b="1"/>
              <a:t>различных видов;</a:t>
            </a:r>
          </a:p>
          <a:p>
            <a:pPr>
              <a:buFontTx/>
              <a:buChar char="•"/>
            </a:pPr>
            <a:endParaRPr lang="ru-RU" sz="1400" b="1"/>
          </a:p>
          <a:p>
            <a:pPr>
              <a:buFontTx/>
              <a:buChar char="•"/>
            </a:pPr>
            <a:r>
              <a:rPr lang="ru-RU" sz="1400" b="1"/>
              <a:t>Создание алгоритмов</a:t>
            </a:r>
          </a:p>
          <a:p>
            <a:r>
              <a:rPr lang="ru-RU" sz="1400" b="1"/>
              <a:t>деятельности;</a:t>
            </a:r>
          </a:p>
          <a:p>
            <a:pPr>
              <a:buFontTx/>
              <a:buChar char="•"/>
            </a:pPr>
            <a:endParaRPr lang="ru-RU" sz="1400" b="1"/>
          </a:p>
          <a:p>
            <a:pPr>
              <a:buFontTx/>
              <a:buChar char="•"/>
            </a:pPr>
            <a:r>
              <a:rPr lang="ru-RU" sz="1400" b="1"/>
              <a:t>Моделирование.</a:t>
            </a:r>
            <a:endParaRPr lang="ru-RU" b="1"/>
          </a:p>
        </p:txBody>
      </p:sp>
      <p:sp>
        <p:nvSpPr>
          <p:cNvPr id="115717" name="Rectangle 5"/>
          <p:cNvSpPr>
            <a:spLocks noChangeArrowheads="1"/>
          </p:cNvSpPr>
          <p:nvPr/>
        </p:nvSpPr>
        <p:spPr bwMode="auto">
          <a:xfrm>
            <a:off x="3500430" y="2178050"/>
            <a:ext cx="2592388" cy="46799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buFontTx/>
              <a:buChar char="•"/>
            </a:pPr>
            <a:r>
              <a:rPr lang="ru-RU" sz="1400" b="1" dirty="0"/>
              <a:t>Анализ;</a:t>
            </a:r>
          </a:p>
          <a:p>
            <a:endParaRPr lang="ru-RU" sz="1400" b="1" dirty="0"/>
          </a:p>
          <a:p>
            <a:pPr>
              <a:buFontTx/>
              <a:buChar char="•"/>
            </a:pPr>
            <a:r>
              <a:rPr lang="ru-RU" sz="1400" b="1" dirty="0"/>
              <a:t>Синтез;</a:t>
            </a:r>
          </a:p>
          <a:p>
            <a:endParaRPr lang="ru-RU" sz="1400" b="1" dirty="0"/>
          </a:p>
          <a:p>
            <a:pPr>
              <a:buFontTx/>
              <a:buChar char="•"/>
            </a:pPr>
            <a:r>
              <a:rPr lang="ru-RU" sz="1400" b="1" dirty="0"/>
              <a:t>Сравнение;</a:t>
            </a:r>
          </a:p>
          <a:p>
            <a:endParaRPr lang="ru-RU" sz="1400" b="1" dirty="0"/>
          </a:p>
          <a:p>
            <a:pPr>
              <a:buFontTx/>
              <a:buChar char="•"/>
            </a:pPr>
            <a:r>
              <a:rPr lang="ru-RU" sz="1400" b="1" dirty="0" err="1"/>
              <a:t>Подвеление</a:t>
            </a:r>
            <a:r>
              <a:rPr lang="ru-RU" sz="1400" b="1" dirty="0"/>
              <a:t> </a:t>
            </a:r>
          </a:p>
          <a:p>
            <a:r>
              <a:rPr lang="ru-RU" sz="1400" b="1" dirty="0"/>
              <a:t>под понятие;</a:t>
            </a:r>
          </a:p>
          <a:p>
            <a:endParaRPr lang="ru-RU" sz="1400" b="1" dirty="0"/>
          </a:p>
          <a:p>
            <a:pPr>
              <a:buFontTx/>
              <a:buChar char="•"/>
            </a:pPr>
            <a:r>
              <a:rPr lang="ru-RU" sz="1400" b="1" dirty="0"/>
              <a:t>Установление</a:t>
            </a:r>
          </a:p>
          <a:p>
            <a:r>
              <a:rPr lang="ru-RU" sz="1400" b="1" dirty="0"/>
              <a:t>причинно-следственных</a:t>
            </a:r>
          </a:p>
          <a:p>
            <a:r>
              <a:rPr lang="ru-RU" sz="1400" b="1" dirty="0"/>
              <a:t>связей;</a:t>
            </a:r>
          </a:p>
          <a:p>
            <a:endParaRPr lang="ru-RU" sz="1400" b="1" dirty="0"/>
          </a:p>
          <a:p>
            <a:pPr>
              <a:buFontTx/>
              <a:buChar char="•"/>
            </a:pPr>
            <a:r>
              <a:rPr lang="ru-RU" sz="1400" b="1" dirty="0"/>
              <a:t>Доказательство;</a:t>
            </a:r>
          </a:p>
          <a:p>
            <a:endParaRPr lang="ru-RU" sz="1400" b="1" dirty="0"/>
          </a:p>
          <a:p>
            <a:pPr>
              <a:buFontTx/>
              <a:buChar char="•"/>
            </a:pPr>
            <a:r>
              <a:rPr lang="ru-RU" sz="1400" b="1" dirty="0"/>
              <a:t>Выдвижение </a:t>
            </a:r>
          </a:p>
          <a:p>
            <a:r>
              <a:rPr lang="ru-RU" sz="1400" b="1" dirty="0"/>
              <a:t>гипотез и их </a:t>
            </a:r>
          </a:p>
          <a:p>
            <a:r>
              <a:rPr lang="ru-RU" sz="1400" b="1" dirty="0"/>
              <a:t>обоснование;</a:t>
            </a:r>
          </a:p>
          <a:p>
            <a:pPr>
              <a:buFontTx/>
              <a:buChar char="•"/>
            </a:pPr>
            <a:endParaRPr lang="ru-RU" sz="1400" b="1" dirty="0"/>
          </a:p>
        </p:txBody>
      </p:sp>
      <p:sp>
        <p:nvSpPr>
          <p:cNvPr id="115718" name="Rectangle 6"/>
          <p:cNvSpPr>
            <a:spLocks noChangeArrowheads="1"/>
          </p:cNvSpPr>
          <p:nvPr/>
        </p:nvSpPr>
        <p:spPr bwMode="auto">
          <a:xfrm>
            <a:off x="6572264" y="2178050"/>
            <a:ext cx="2305050" cy="46799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buFontTx/>
              <a:buChar char="•"/>
            </a:pPr>
            <a:r>
              <a:rPr lang="ru-RU" b="1"/>
              <a:t>Формулирование </a:t>
            </a:r>
          </a:p>
          <a:p>
            <a:r>
              <a:rPr lang="ru-RU" b="1"/>
              <a:t>проблемы;</a:t>
            </a:r>
          </a:p>
          <a:p>
            <a:pPr>
              <a:buFontTx/>
              <a:buChar char="•"/>
            </a:pPr>
            <a:endParaRPr lang="ru-RU" b="1"/>
          </a:p>
          <a:p>
            <a:pPr>
              <a:buFontTx/>
              <a:buChar char="•"/>
            </a:pPr>
            <a:r>
              <a:rPr lang="ru-RU" b="1"/>
              <a:t>Самостоятельное</a:t>
            </a:r>
          </a:p>
          <a:p>
            <a:r>
              <a:rPr lang="ru-RU" b="1"/>
              <a:t>создание способов </a:t>
            </a:r>
          </a:p>
          <a:p>
            <a:r>
              <a:rPr lang="ru-RU" b="1"/>
              <a:t>ее решения </a:t>
            </a:r>
          </a:p>
        </p:txBody>
      </p:sp>
      <p:sp>
        <p:nvSpPr>
          <p:cNvPr id="115721" name="Oval 9"/>
          <p:cNvSpPr>
            <a:spLocks noChangeArrowheads="1"/>
          </p:cNvSpPr>
          <p:nvPr/>
        </p:nvSpPr>
        <p:spPr bwMode="auto">
          <a:xfrm>
            <a:off x="6429388" y="2000240"/>
            <a:ext cx="1655763" cy="792162"/>
          </a:xfrm>
          <a:prstGeom prst="ellipse">
            <a:avLst/>
          </a:prstGeom>
          <a:solidFill>
            <a:srgbClr val="FF66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постановка </a:t>
            </a:r>
            <a:endParaRPr lang="ru-RU" sz="1400" b="1" dirty="0">
              <a:solidFill>
                <a:srgbClr val="FFFF00"/>
              </a:solidFill>
            </a:endParaRPr>
          </a:p>
          <a:p>
            <a:pPr algn="ctr"/>
            <a:r>
              <a:rPr lang="ru-RU" sz="1400" b="1" dirty="0">
                <a:solidFill>
                  <a:srgbClr val="FFFF00"/>
                </a:solidFill>
              </a:rPr>
              <a:t>и решение </a:t>
            </a:r>
          </a:p>
          <a:p>
            <a:pPr algn="ctr"/>
            <a:r>
              <a:rPr lang="ru-RU" sz="1400" b="1" dirty="0">
                <a:solidFill>
                  <a:srgbClr val="FFFF00"/>
                </a:solidFill>
              </a:rPr>
              <a:t>проблемы</a:t>
            </a:r>
          </a:p>
        </p:txBody>
      </p:sp>
      <p:sp>
        <p:nvSpPr>
          <p:cNvPr id="115722" name="Oval 10"/>
          <p:cNvSpPr>
            <a:spLocks noChangeArrowheads="1"/>
          </p:cNvSpPr>
          <p:nvPr/>
        </p:nvSpPr>
        <p:spPr bwMode="auto">
          <a:xfrm>
            <a:off x="428596" y="1857364"/>
            <a:ext cx="1800225" cy="720725"/>
          </a:xfrm>
          <a:prstGeom prst="ellipse">
            <a:avLst/>
          </a:prstGeom>
          <a:solidFill>
            <a:srgbClr val="FF66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>
                <a:solidFill>
                  <a:srgbClr val="FFFF00"/>
                </a:solidFill>
              </a:rPr>
              <a:t>общеучебные</a:t>
            </a:r>
          </a:p>
        </p:txBody>
      </p:sp>
      <p:sp>
        <p:nvSpPr>
          <p:cNvPr id="115724" name="Oval 12"/>
          <p:cNvSpPr>
            <a:spLocks noChangeArrowheads="1"/>
          </p:cNvSpPr>
          <p:nvPr/>
        </p:nvSpPr>
        <p:spPr bwMode="auto">
          <a:xfrm>
            <a:off x="3428992" y="1857364"/>
            <a:ext cx="1798638" cy="647700"/>
          </a:xfrm>
          <a:prstGeom prst="ellipse">
            <a:avLst/>
          </a:prstGeom>
          <a:solidFill>
            <a:srgbClr val="FF66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>
                <a:solidFill>
                  <a:srgbClr val="FFFF00"/>
                </a:solidFill>
              </a:rPr>
              <a:t>логические</a:t>
            </a:r>
          </a:p>
        </p:txBody>
      </p:sp>
      <p:pic>
        <p:nvPicPr>
          <p:cNvPr id="115726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1843180"/>
            <a:ext cx="785818" cy="807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5727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1857364"/>
            <a:ext cx="842957" cy="867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5728" name="Picture 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48845" y="1785926"/>
            <a:ext cx="795155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115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15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5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5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5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15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5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15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5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4" grpId="0"/>
      <p:bldP spid="115716" grpId="0" animBg="1"/>
      <p:bldP spid="115717" grpId="0" animBg="1"/>
      <p:bldP spid="115718" grpId="0" animBg="1"/>
      <p:bldP spid="115721" grpId="0" animBg="1"/>
      <p:bldP spid="115722" grpId="0" animBg="1"/>
      <p:bldP spid="1157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404664"/>
            <a:ext cx="8750206" cy="89228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accent1">
                    <a:lumMod val="25000"/>
                  </a:schemeClr>
                </a:solidFill>
              </a:rPr>
              <a:t>Виды заданий для формирования познавательных УУД</a:t>
            </a:r>
            <a:endParaRPr lang="ru-RU"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2098" y="1357298"/>
            <a:ext cx="5000660" cy="5786478"/>
          </a:xfrm>
        </p:spPr>
        <p:txBody>
          <a:bodyPr>
            <a:noAutofit/>
          </a:bodyPr>
          <a:lstStyle/>
          <a:p>
            <a:pPr lvl="0"/>
            <a:r>
              <a:rPr lang="ru-RU" sz="2000" b="1" dirty="0"/>
              <a:t>«найди отличия» (можно задать их количество)</a:t>
            </a:r>
          </a:p>
          <a:p>
            <a:pPr lvl="0"/>
            <a:r>
              <a:rPr lang="ru-RU" sz="2000" b="1" dirty="0">
                <a:solidFill>
                  <a:srgbClr val="0070C0"/>
                </a:solidFill>
              </a:rPr>
              <a:t>«на что похоже?»</a:t>
            </a:r>
          </a:p>
          <a:p>
            <a:pPr lvl="0"/>
            <a:r>
              <a:rPr lang="ru-RU" sz="2000" b="1" dirty="0"/>
              <a:t>поиск лишнего</a:t>
            </a:r>
          </a:p>
          <a:p>
            <a:pPr lvl="0"/>
            <a:r>
              <a:rPr lang="ru-RU" sz="2000" b="1" dirty="0">
                <a:solidFill>
                  <a:srgbClr val="0070C0"/>
                </a:solidFill>
              </a:rPr>
              <a:t>«лабиринты»</a:t>
            </a:r>
          </a:p>
          <a:p>
            <a:pPr lvl="0"/>
            <a:r>
              <a:rPr lang="ru-RU" sz="2000" b="1" dirty="0"/>
              <a:t>упорядочивание</a:t>
            </a:r>
          </a:p>
          <a:p>
            <a:pPr lvl="0"/>
            <a:r>
              <a:rPr lang="ru-RU" sz="2000" b="1" dirty="0">
                <a:solidFill>
                  <a:srgbClr val="0070C0"/>
                </a:solidFill>
              </a:rPr>
              <a:t>«цепочки»</a:t>
            </a:r>
          </a:p>
          <a:p>
            <a:pPr lvl="0"/>
            <a:r>
              <a:rPr lang="ru-RU" sz="2000" b="1" dirty="0"/>
              <a:t>хитроумные решения</a:t>
            </a:r>
          </a:p>
          <a:p>
            <a:pPr lvl="0"/>
            <a:r>
              <a:rPr lang="ru-RU" sz="2000" b="1" dirty="0">
                <a:solidFill>
                  <a:srgbClr val="0070C0"/>
                </a:solidFill>
              </a:rPr>
              <a:t>составление схем-опор</a:t>
            </a:r>
          </a:p>
          <a:p>
            <a:pPr lvl="0"/>
            <a:r>
              <a:rPr lang="ru-RU" sz="2000" b="1" dirty="0"/>
              <a:t>работа с разного вида таблицами</a:t>
            </a:r>
          </a:p>
          <a:p>
            <a:pPr lvl="0"/>
            <a:r>
              <a:rPr lang="ru-RU" sz="2000" b="1" dirty="0">
                <a:solidFill>
                  <a:srgbClr val="0070C0"/>
                </a:solidFill>
              </a:rPr>
              <a:t>составление и распознавание диаграмм</a:t>
            </a:r>
          </a:p>
          <a:p>
            <a:pPr lvl="0"/>
            <a:r>
              <a:rPr lang="ru-RU" sz="2000" b="1" dirty="0"/>
              <a:t>работа со словарями</a:t>
            </a:r>
          </a:p>
          <a:p>
            <a:pPr lvl="0"/>
            <a:r>
              <a:rPr lang="ru-RU" sz="2000" b="1" dirty="0" smtClean="0">
                <a:solidFill>
                  <a:srgbClr val="0070C0"/>
                </a:solidFill>
              </a:rPr>
              <a:t>составление </a:t>
            </a:r>
            <a:r>
              <a:rPr lang="ru-RU" sz="2000" b="1" dirty="0">
                <a:solidFill>
                  <a:srgbClr val="0070C0"/>
                </a:solidFill>
              </a:rPr>
              <a:t>собственного </a:t>
            </a:r>
            <a:r>
              <a:rPr lang="ru-RU" sz="2000" b="1" dirty="0" err="1" smtClean="0">
                <a:solidFill>
                  <a:srgbClr val="0070C0"/>
                </a:solidFill>
              </a:rPr>
              <a:t>портфолио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5" name="Загнутый угол 4"/>
          <p:cNvSpPr/>
          <p:nvPr/>
        </p:nvSpPr>
        <p:spPr>
          <a:xfrm>
            <a:off x="5357818" y="1428736"/>
            <a:ext cx="3786182" cy="4714908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600" b="1" i="1" dirty="0" smtClean="0">
              <a:solidFill>
                <a:srgbClr val="000066"/>
              </a:solidFill>
            </a:endParaRPr>
          </a:p>
          <a:p>
            <a:endParaRPr lang="ru-RU" sz="1600" b="1" i="1" dirty="0" smtClean="0">
              <a:solidFill>
                <a:srgbClr val="000066"/>
              </a:solidFill>
            </a:endParaRPr>
          </a:p>
          <a:p>
            <a:r>
              <a:rPr lang="ru-RU" sz="1600" b="1" i="1" dirty="0" smtClean="0">
                <a:solidFill>
                  <a:srgbClr val="000066"/>
                </a:solidFill>
              </a:rPr>
              <a:t>Выпускник </a:t>
            </a:r>
            <a:r>
              <a:rPr lang="ru-RU" sz="1600" b="1" i="1" u="sng" dirty="0" smtClean="0">
                <a:solidFill>
                  <a:srgbClr val="000066"/>
                </a:solidFill>
              </a:rPr>
              <a:t>получит возможность научиться:</a:t>
            </a:r>
            <a:endParaRPr lang="ru-RU" sz="1600" b="1" dirty="0" smtClean="0">
              <a:solidFill>
                <a:srgbClr val="000066"/>
              </a:solidFill>
            </a:endParaRPr>
          </a:p>
          <a:p>
            <a:r>
              <a:rPr lang="ru-RU" sz="1600" dirty="0" smtClean="0">
                <a:solidFill>
                  <a:srgbClr val="000066"/>
                </a:solidFill>
              </a:rPr>
              <a:t>• </a:t>
            </a:r>
            <a:r>
              <a:rPr lang="ru-RU" sz="1600" i="1" dirty="0" smtClean="0">
                <a:solidFill>
                  <a:srgbClr val="000066"/>
                </a:solidFill>
              </a:rPr>
              <a:t>основам рефлексивного чтения;</a:t>
            </a:r>
            <a:endParaRPr lang="ru-RU" sz="1600" dirty="0" smtClean="0">
              <a:solidFill>
                <a:srgbClr val="000066"/>
              </a:solidFill>
            </a:endParaRPr>
          </a:p>
          <a:p>
            <a:r>
              <a:rPr lang="ru-RU" sz="1600" dirty="0" smtClean="0">
                <a:solidFill>
                  <a:srgbClr val="000066"/>
                </a:solidFill>
              </a:rPr>
              <a:t>• </a:t>
            </a:r>
            <a:r>
              <a:rPr lang="ru-RU" sz="1600" i="1" dirty="0" smtClean="0">
                <a:solidFill>
                  <a:srgbClr val="000066"/>
                </a:solidFill>
              </a:rPr>
              <a:t>ставить проблему, аргументировать её актуальность;</a:t>
            </a:r>
            <a:endParaRPr lang="ru-RU" sz="1600" dirty="0" smtClean="0">
              <a:solidFill>
                <a:srgbClr val="000066"/>
              </a:solidFill>
            </a:endParaRPr>
          </a:p>
          <a:p>
            <a:r>
              <a:rPr lang="ru-RU" sz="1600" dirty="0" smtClean="0">
                <a:solidFill>
                  <a:srgbClr val="000066"/>
                </a:solidFill>
              </a:rPr>
              <a:t>• </a:t>
            </a:r>
            <a:r>
              <a:rPr lang="ru-RU" sz="1600" i="1" dirty="0" smtClean="0">
                <a:solidFill>
                  <a:srgbClr val="000066"/>
                </a:solidFill>
              </a:rPr>
              <a:t>самостоятельно проводить исследование на основе применения методов наблюдения и эксперимента;</a:t>
            </a:r>
            <a:endParaRPr lang="ru-RU" sz="1600" dirty="0" smtClean="0">
              <a:solidFill>
                <a:srgbClr val="000066"/>
              </a:solidFill>
            </a:endParaRPr>
          </a:p>
          <a:p>
            <a:r>
              <a:rPr lang="ru-RU" sz="1600" dirty="0" smtClean="0">
                <a:solidFill>
                  <a:srgbClr val="000066"/>
                </a:solidFill>
              </a:rPr>
              <a:t>• </a:t>
            </a:r>
            <a:r>
              <a:rPr lang="ru-RU" sz="1600" i="1" dirty="0" smtClean="0">
                <a:solidFill>
                  <a:srgbClr val="000066"/>
                </a:solidFill>
              </a:rPr>
              <a:t>выдвигать гипотезы о связях и закономерностях событий, процессов, объектов;</a:t>
            </a:r>
            <a:endParaRPr lang="ru-RU" sz="1600" dirty="0" smtClean="0">
              <a:solidFill>
                <a:srgbClr val="000066"/>
              </a:solidFill>
            </a:endParaRPr>
          </a:p>
          <a:p>
            <a:r>
              <a:rPr lang="ru-RU" sz="1600" dirty="0" smtClean="0">
                <a:solidFill>
                  <a:srgbClr val="000066"/>
                </a:solidFill>
              </a:rPr>
              <a:t>• </a:t>
            </a:r>
            <a:r>
              <a:rPr lang="ru-RU" sz="1600" i="1" dirty="0" smtClean="0">
                <a:solidFill>
                  <a:srgbClr val="000066"/>
                </a:solidFill>
              </a:rPr>
              <a:t>организовывать исследование с целью проверки гипотез;</a:t>
            </a:r>
            <a:endParaRPr lang="ru-RU" sz="1600" dirty="0" smtClean="0">
              <a:solidFill>
                <a:srgbClr val="000066"/>
              </a:solidFill>
            </a:endParaRPr>
          </a:p>
          <a:p>
            <a:r>
              <a:rPr lang="ru-RU" sz="1600" dirty="0" smtClean="0">
                <a:solidFill>
                  <a:srgbClr val="000066"/>
                </a:solidFill>
              </a:rPr>
              <a:t>• </a:t>
            </a:r>
            <a:r>
              <a:rPr lang="ru-RU" sz="1600" i="1" dirty="0" smtClean="0">
                <a:solidFill>
                  <a:srgbClr val="000066"/>
                </a:solidFill>
              </a:rPr>
              <a:t>делать умозаключения (индуктивное и по аналогии) и выводы на основе аргументации.</a:t>
            </a:r>
            <a:endParaRPr lang="ru-RU" sz="1600" dirty="0" smtClean="0">
              <a:solidFill>
                <a:srgbClr val="000066"/>
              </a:solidFill>
            </a:endParaRPr>
          </a:p>
          <a:p>
            <a:pPr algn="ctr"/>
            <a:endParaRPr lang="ru-RU" sz="1400" i="1" dirty="0">
              <a:solidFill>
                <a:srgbClr val="000066"/>
              </a:solidFill>
            </a:endParaRPr>
          </a:p>
        </p:txBody>
      </p:sp>
      <p:sp>
        <p:nvSpPr>
          <p:cNvPr id="7" name="Правая фигурная скобка 6"/>
          <p:cNvSpPr/>
          <p:nvPr/>
        </p:nvSpPr>
        <p:spPr>
          <a:xfrm>
            <a:off x="4786314" y="1357298"/>
            <a:ext cx="714380" cy="4929222"/>
          </a:xfrm>
          <a:prstGeom prst="rightBrac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4" name="Rectangle 8"/>
          <p:cNvSpPr>
            <a:spLocks noGrp="1" noChangeArrowheads="1"/>
          </p:cNvSpPr>
          <p:nvPr>
            <p:ph type="ctrTitle"/>
          </p:nvPr>
        </p:nvSpPr>
        <p:spPr>
          <a:xfrm>
            <a:off x="358923" y="260648"/>
            <a:ext cx="7705725" cy="72008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3600" b="1" dirty="0" smtClean="0">
                <a:solidFill>
                  <a:schemeClr val="accent1">
                    <a:lumMod val="25000"/>
                  </a:schemeClr>
                </a:solidFill>
              </a:rPr>
              <a:t>Коммуникативные УУД</a:t>
            </a:r>
          </a:p>
        </p:txBody>
      </p:sp>
      <p:sp>
        <p:nvSpPr>
          <p:cNvPr id="29706" name="AutoShape 10"/>
          <p:cNvSpPr>
            <a:spLocks noChangeArrowheads="1"/>
          </p:cNvSpPr>
          <p:nvPr/>
        </p:nvSpPr>
        <p:spPr bwMode="auto">
          <a:xfrm>
            <a:off x="395288" y="1125538"/>
            <a:ext cx="2663825" cy="1727200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/>
              <a:t>Определение цели</a:t>
            </a:r>
          </a:p>
          <a:p>
            <a:pPr algn="ctr"/>
            <a:r>
              <a:rPr lang="ru-RU" sz="1400" b="1" dirty="0"/>
              <a:t> и функций участников;</a:t>
            </a:r>
          </a:p>
          <a:p>
            <a:pPr algn="ctr"/>
            <a:r>
              <a:rPr lang="ru-RU" sz="1400" b="1" dirty="0"/>
              <a:t>способов взаимодействия</a:t>
            </a:r>
          </a:p>
          <a:p>
            <a:pPr algn="ctr"/>
            <a:endParaRPr lang="ru-RU" sz="1400" b="1" dirty="0">
              <a:solidFill>
                <a:srgbClr val="CC0066"/>
              </a:solidFill>
            </a:endParaRPr>
          </a:p>
          <a:p>
            <a:pPr algn="ctr"/>
            <a:endParaRPr lang="ru-RU" sz="1400" b="1" dirty="0">
              <a:solidFill>
                <a:srgbClr val="CC0066"/>
              </a:solidFill>
            </a:endParaRPr>
          </a:p>
          <a:p>
            <a:pPr algn="ctr"/>
            <a:endParaRPr lang="ru-RU" sz="1400" b="1" dirty="0">
              <a:solidFill>
                <a:srgbClr val="CC0066"/>
              </a:solidFill>
            </a:endParaRPr>
          </a:p>
        </p:txBody>
      </p:sp>
      <p:sp>
        <p:nvSpPr>
          <p:cNvPr id="29708" name="AutoShape 12"/>
          <p:cNvSpPr>
            <a:spLocks noChangeArrowheads="1"/>
          </p:cNvSpPr>
          <p:nvPr/>
        </p:nvSpPr>
        <p:spPr bwMode="auto">
          <a:xfrm>
            <a:off x="5795963" y="1125538"/>
            <a:ext cx="2809875" cy="1727200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1400" b="1" dirty="0">
              <a:solidFill>
                <a:srgbClr val="CC0066"/>
              </a:solidFill>
            </a:endParaRPr>
          </a:p>
          <a:p>
            <a:pPr algn="ctr"/>
            <a:r>
              <a:rPr lang="ru-RU" sz="1400" b="1" dirty="0"/>
              <a:t>Выявление сути конфликта,</a:t>
            </a:r>
          </a:p>
          <a:p>
            <a:pPr algn="ctr"/>
            <a:r>
              <a:rPr lang="ru-RU" sz="1400" b="1" dirty="0"/>
              <a:t> поиск различных способов </a:t>
            </a:r>
          </a:p>
          <a:p>
            <a:pPr algn="ctr"/>
            <a:r>
              <a:rPr lang="ru-RU" sz="1400" b="1" dirty="0"/>
              <a:t>его разрешения;</a:t>
            </a:r>
          </a:p>
          <a:p>
            <a:pPr algn="ctr"/>
            <a:r>
              <a:rPr lang="ru-RU" sz="1400" b="1" dirty="0"/>
              <a:t>принятие и реализация </a:t>
            </a:r>
          </a:p>
          <a:p>
            <a:pPr algn="ctr"/>
            <a:r>
              <a:rPr lang="ru-RU" sz="1400" b="1" dirty="0"/>
              <a:t>решения</a:t>
            </a:r>
          </a:p>
          <a:p>
            <a:pPr algn="ctr"/>
            <a:endParaRPr lang="ru-RU" sz="1400" b="1" dirty="0">
              <a:solidFill>
                <a:srgbClr val="CC0066"/>
              </a:solidFill>
            </a:endParaRPr>
          </a:p>
          <a:p>
            <a:pPr algn="ctr"/>
            <a:endParaRPr lang="ru-RU" sz="1400" b="1" dirty="0"/>
          </a:p>
          <a:p>
            <a:pPr algn="ctr"/>
            <a:endParaRPr lang="ru-RU" sz="1400" dirty="0"/>
          </a:p>
        </p:txBody>
      </p:sp>
      <p:sp>
        <p:nvSpPr>
          <p:cNvPr id="29709" name="AutoShape 13"/>
          <p:cNvSpPr>
            <a:spLocks noChangeArrowheads="1"/>
          </p:cNvSpPr>
          <p:nvPr/>
        </p:nvSpPr>
        <p:spPr bwMode="auto">
          <a:xfrm>
            <a:off x="3276600" y="1125538"/>
            <a:ext cx="2232025" cy="1727200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/>
              <a:t>Инициативное </a:t>
            </a:r>
          </a:p>
          <a:p>
            <a:pPr algn="ctr"/>
            <a:r>
              <a:rPr lang="ru-RU" sz="1400" b="1" dirty="0"/>
              <a:t>сотрудничество </a:t>
            </a:r>
          </a:p>
          <a:p>
            <a:pPr algn="ctr"/>
            <a:r>
              <a:rPr lang="ru-RU" sz="1400" b="1" dirty="0"/>
              <a:t>в поиске</a:t>
            </a:r>
          </a:p>
          <a:p>
            <a:pPr algn="ctr"/>
            <a:r>
              <a:rPr lang="ru-RU" sz="1400" b="1" dirty="0"/>
              <a:t> информации</a:t>
            </a:r>
          </a:p>
          <a:p>
            <a:pPr algn="ctr"/>
            <a:endParaRPr lang="ru-RU" sz="1400" dirty="0"/>
          </a:p>
          <a:p>
            <a:pPr algn="ctr"/>
            <a:endParaRPr lang="ru-RU" sz="1400" dirty="0"/>
          </a:p>
          <a:p>
            <a:pPr algn="ctr"/>
            <a:endParaRPr lang="ru-RU" sz="1400" dirty="0"/>
          </a:p>
        </p:txBody>
      </p:sp>
      <p:sp>
        <p:nvSpPr>
          <p:cNvPr id="29710" name="Rectangle 14"/>
          <p:cNvSpPr>
            <a:spLocks noChangeArrowheads="1"/>
          </p:cNvSpPr>
          <p:nvPr/>
        </p:nvSpPr>
        <p:spPr bwMode="auto">
          <a:xfrm>
            <a:off x="611188" y="2420938"/>
            <a:ext cx="2447925" cy="792162"/>
          </a:xfrm>
          <a:prstGeom prst="rect">
            <a:avLst/>
          </a:prstGeom>
          <a:solidFill>
            <a:srgbClr val="FF6600"/>
          </a:solidFill>
          <a:ln w="9525">
            <a:solidFill>
              <a:srgbClr val="FFCC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r"/>
            <a:r>
              <a:rPr lang="ru-RU" sz="1400" b="1" dirty="0">
                <a:solidFill>
                  <a:srgbClr val="FFFF00"/>
                </a:solidFill>
              </a:rPr>
              <a:t>Планирование</a:t>
            </a:r>
          </a:p>
          <a:p>
            <a:pPr algn="r"/>
            <a:r>
              <a:rPr lang="ru-RU" sz="1400" b="1" dirty="0">
                <a:solidFill>
                  <a:srgbClr val="FFFF00"/>
                </a:solidFill>
              </a:rPr>
              <a:t> учебного   </a:t>
            </a:r>
          </a:p>
          <a:p>
            <a:pPr algn="r"/>
            <a:r>
              <a:rPr lang="ru-RU" sz="1400" b="1" dirty="0">
                <a:solidFill>
                  <a:srgbClr val="FFFF00"/>
                </a:solidFill>
              </a:rPr>
              <a:t>сотрудничества</a:t>
            </a:r>
          </a:p>
        </p:txBody>
      </p:sp>
      <p:sp>
        <p:nvSpPr>
          <p:cNvPr id="29711" name="Rectangle 15"/>
          <p:cNvSpPr>
            <a:spLocks noChangeArrowheads="1"/>
          </p:cNvSpPr>
          <p:nvPr/>
        </p:nvSpPr>
        <p:spPr bwMode="auto">
          <a:xfrm>
            <a:off x="3419475" y="2420938"/>
            <a:ext cx="2089150" cy="792162"/>
          </a:xfrm>
          <a:prstGeom prst="rect">
            <a:avLst/>
          </a:prstGeom>
          <a:solidFill>
            <a:srgbClr val="FF6600"/>
          </a:solidFill>
          <a:ln w="9525">
            <a:solidFill>
              <a:srgbClr val="FFCC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r"/>
            <a:r>
              <a:rPr lang="ru-RU" sz="1600" b="1" dirty="0">
                <a:solidFill>
                  <a:srgbClr val="FFFF00"/>
                </a:solidFill>
              </a:rPr>
              <a:t>Постановка</a:t>
            </a:r>
          </a:p>
          <a:p>
            <a:pPr algn="r"/>
            <a:r>
              <a:rPr lang="ru-RU" sz="1600" b="1" dirty="0">
                <a:solidFill>
                  <a:srgbClr val="FFFF00"/>
                </a:solidFill>
              </a:rPr>
              <a:t>вопросов</a:t>
            </a:r>
          </a:p>
        </p:txBody>
      </p:sp>
      <p:sp>
        <p:nvSpPr>
          <p:cNvPr id="29712" name="Rectangle 16"/>
          <p:cNvSpPr>
            <a:spLocks noChangeArrowheads="1"/>
          </p:cNvSpPr>
          <p:nvPr/>
        </p:nvSpPr>
        <p:spPr bwMode="auto">
          <a:xfrm>
            <a:off x="5940425" y="2420938"/>
            <a:ext cx="2665413" cy="792162"/>
          </a:xfrm>
          <a:prstGeom prst="rect">
            <a:avLst/>
          </a:prstGeom>
          <a:solidFill>
            <a:srgbClr val="FF6600"/>
          </a:solidFill>
          <a:ln w="9525">
            <a:solidFill>
              <a:srgbClr val="FFCC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r"/>
            <a:r>
              <a:rPr lang="ru-RU" b="1" dirty="0">
                <a:solidFill>
                  <a:srgbClr val="FFFF00"/>
                </a:solidFill>
              </a:rPr>
              <a:t>Разрешение </a:t>
            </a:r>
          </a:p>
          <a:p>
            <a:pPr algn="r"/>
            <a:r>
              <a:rPr lang="ru-RU" b="1" dirty="0">
                <a:solidFill>
                  <a:srgbClr val="FFFF00"/>
                </a:solidFill>
              </a:rPr>
              <a:t>конфликтов</a:t>
            </a:r>
          </a:p>
        </p:txBody>
      </p:sp>
      <p:sp>
        <p:nvSpPr>
          <p:cNvPr id="29714" name="AutoShape 18"/>
          <p:cNvSpPr>
            <a:spLocks noChangeArrowheads="1"/>
          </p:cNvSpPr>
          <p:nvPr/>
        </p:nvSpPr>
        <p:spPr bwMode="auto">
          <a:xfrm>
            <a:off x="1071538" y="4786322"/>
            <a:ext cx="3241675" cy="2071678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 dirty="0"/>
              <a:t>Контроль, коррекция, </a:t>
            </a:r>
          </a:p>
          <a:p>
            <a:pPr algn="ctr"/>
            <a:r>
              <a:rPr lang="ru-RU" sz="2000" b="1" dirty="0"/>
              <a:t>оценка его действий</a:t>
            </a:r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29715" name="AutoShape 19"/>
          <p:cNvSpPr>
            <a:spLocks noChangeArrowheads="1"/>
          </p:cNvSpPr>
          <p:nvPr/>
        </p:nvSpPr>
        <p:spPr bwMode="auto">
          <a:xfrm>
            <a:off x="5003800" y="4786322"/>
            <a:ext cx="3313113" cy="2071678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1" dirty="0"/>
              <a:t>Владение </a:t>
            </a:r>
            <a:r>
              <a:rPr lang="ru-RU" sz="1600" b="1" dirty="0" err="1"/>
              <a:t>монологичной</a:t>
            </a:r>
            <a:endParaRPr lang="ru-RU" sz="1600" b="1" dirty="0"/>
          </a:p>
          <a:p>
            <a:pPr algn="ctr"/>
            <a:r>
              <a:rPr lang="ru-RU" sz="1600" b="1" dirty="0"/>
              <a:t> и диалогичной формами речи </a:t>
            </a:r>
          </a:p>
          <a:p>
            <a:pPr algn="ctr"/>
            <a:r>
              <a:rPr lang="ru-RU" sz="1600" b="1" dirty="0"/>
              <a:t>в соответствии </a:t>
            </a:r>
          </a:p>
          <a:p>
            <a:pPr algn="ctr"/>
            <a:r>
              <a:rPr lang="ru-RU" sz="1600" b="1" dirty="0"/>
              <a:t>с нормами языка</a:t>
            </a:r>
          </a:p>
          <a:p>
            <a:pPr algn="ctr"/>
            <a:endParaRPr lang="ru-RU" sz="1600" b="1" dirty="0">
              <a:solidFill>
                <a:srgbClr val="993300"/>
              </a:solidFill>
            </a:endParaRPr>
          </a:p>
          <a:p>
            <a:pPr algn="ctr"/>
            <a:endParaRPr lang="ru-RU" sz="1400" dirty="0"/>
          </a:p>
          <a:p>
            <a:pPr algn="ctr"/>
            <a:endParaRPr lang="ru-RU" sz="1400" dirty="0"/>
          </a:p>
        </p:txBody>
      </p:sp>
      <p:sp>
        <p:nvSpPr>
          <p:cNvPr id="29716" name="Rectangle 20"/>
          <p:cNvSpPr>
            <a:spLocks noChangeArrowheads="1"/>
          </p:cNvSpPr>
          <p:nvPr/>
        </p:nvSpPr>
        <p:spPr bwMode="auto">
          <a:xfrm>
            <a:off x="1619250" y="6092825"/>
            <a:ext cx="2665413" cy="765175"/>
          </a:xfrm>
          <a:prstGeom prst="rect">
            <a:avLst/>
          </a:prstGeom>
          <a:solidFill>
            <a:srgbClr val="FF6600"/>
          </a:solidFill>
          <a:ln w="9525">
            <a:solidFill>
              <a:srgbClr val="FF99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r"/>
            <a:r>
              <a:rPr lang="ru-RU" sz="1400" b="1" dirty="0">
                <a:solidFill>
                  <a:srgbClr val="FFFF00"/>
                </a:solidFill>
              </a:rPr>
              <a:t>Управление </a:t>
            </a:r>
          </a:p>
          <a:p>
            <a:pPr algn="r"/>
            <a:r>
              <a:rPr lang="ru-RU" sz="1400" b="1" dirty="0">
                <a:solidFill>
                  <a:srgbClr val="FFFF00"/>
                </a:solidFill>
              </a:rPr>
              <a:t>поведением </a:t>
            </a:r>
          </a:p>
          <a:p>
            <a:pPr algn="r"/>
            <a:r>
              <a:rPr lang="ru-RU" sz="1400" b="1" dirty="0">
                <a:solidFill>
                  <a:srgbClr val="FFFF00"/>
                </a:solidFill>
              </a:rPr>
              <a:t>партнера</a:t>
            </a:r>
          </a:p>
        </p:txBody>
      </p:sp>
      <p:sp>
        <p:nvSpPr>
          <p:cNvPr id="29717" name="Rectangle 21"/>
          <p:cNvSpPr>
            <a:spLocks noChangeArrowheads="1"/>
          </p:cNvSpPr>
          <p:nvPr/>
        </p:nvSpPr>
        <p:spPr bwMode="auto">
          <a:xfrm>
            <a:off x="5003800" y="6092825"/>
            <a:ext cx="3313113" cy="765175"/>
          </a:xfrm>
          <a:prstGeom prst="rect">
            <a:avLst/>
          </a:prstGeom>
          <a:solidFill>
            <a:srgbClr val="FF6600"/>
          </a:solidFill>
          <a:ln w="9525">
            <a:solidFill>
              <a:srgbClr val="FF99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r"/>
            <a:r>
              <a:rPr lang="ru-RU" sz="1400" b="1" dirty="0">
                <a:solidFill>
                  <a:srgbClr val="FFFF00"/>
                </a:solidFill>
              </a:rPr>
              <a:t>Умение </a:t>
            </a:r>
          </a:p>
          <a:p>
            <a:pPr algn="r"/>
            <a:r>
              <a:rPr lang="ru-RU" sz="1400" b="1" dirty="0">
                <a:solidFill>
                  <a:srgbClr val="FFFF00"/>
                </a:solidFill>
              </a:rPr>
              <a:t>выражать</a:t>
            </a:r>
          </a:p>
          <a:p>
            <a:pPr algn="r"/>
            <a:r>
              <a:rPr lang="ru-RU" sz="1400" b="1" dirty="0">
                <a:solidFill>
                  <a:srgbClr val="FFFF00"/>
                </a:solidFill>
              </a:rPr>
              <a:t> свои мысли</a:t>
            </a:r>
          </a:p>
        </p:txBody>
      </p:sp>
      <p:pic>
        <p:nvPicPr>
          <p:cNvPr id="29718" name="Picture 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2349500"/>
            <a:ext cx="936625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19" name="Picture 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349500"/>
            <a:ext cx="1152525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21" name="Picture 2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5963" y="2349500"/>
            <a:ext cx="1081087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22" name="Picture 2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2988" y="5876925"/>
            <a:ext cx="13684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23" name="Picture 2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3800" y="5876925"/>
            <a:ext cx="1081088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18"/>
          <p:cNvSpPr txBox="1"/>
          <p:nvPr/>
        </p:nvSpPr>
        <p:spPr>
          <a:xfrm>
            <a:off x="428596" y="3286124"/>
            <a:ext cx="80724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/>
              <a:t>Обеспечивают социальную компетентность и учет позиции других людей, партнеров по общению или деятельности; умение слушать и вступать в диалог, участвовать в коллективном обсуждении проблем; интегрироваться в группу сверстников и строить продуктивное взаимодействие и сотрудничество со сверстниками и взрослыми.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9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10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29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29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29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1000"/>
                                        <p:tgtEl>
                                          <p:spTgt spid="29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4" grpId="0"/>
      <p:bldP spid="29706" grpId="0" animBg="1"/>
      <p:bldP spid="29708" grpId="0" animBg="1"/>
      <p:bldP spid="29709" grpId="0" animBg="1"/>
      <p:bldP spid="29710" grpId="0" animBg="1"/>
      <p:bldP spid="29711" grpId="0" animBg="1"/>
      <p:bldP spid="29712" grpId="0" animBg="1"/>
      <p:bldP spid="29714" grpId="0" animBg="1"/>
      <p:bldP spid="29715" grpId="0" animBg="1"/>
      <p:bldP spid="29716" grpId="0" animBg="1"/>
      <p:bldP spid="297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2852"/>
            <a:ext cx="8892480" cy="108266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accent1">
                    <a:lumMod val="25000"/>
                  </a:schemeClr>
                </a:solidFill>
              </a:rPr>
              <a:t>Виды заданий </a:t>
            </a:r>
            <a:br>
              <a:rPr lang="ru-RU" sz="3200" b="1" dirty="0" smtClean="0">
                <a:solidFill>
                  <a:schemeClr val="accent1">
                    <a:lumMod val="25000"/>
                  </a:schemeClr>
                </a:solidFill>
              </a:rPr>
            </a:br>
            <a:r>
              <a:rPr lang="ru-RU" sz="3200" b="1" dirty="0" smtClean="0">
                <a:solidFill>
                  <a:schemeClr val="accent1">
                    <a:lumMod val="25000"/>
                  </a:schemeClr>
                </a:solidFill>
              </a:rPr>
              <a:t>для формирования коммуникативных УУД</a:t>
            </a:r>
            <a:endParaRPr lang="ru-RU" sz="3200" b="1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71612"/>
            <a:ext cx="2857520" cy="4429156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ru-RU" sz="2900" b="1" dirty="0"/>
              <a:t>составь задание партнеру</a:t>
            </a:r>
          </a:p>
          <a:p>
            <a:pPr lvl="0"/>
            <a:r>
              <a:rPr lang="ru-RU" sz="2900" b="1" dirty="0">
                <a:solidFill>
                  <a:srgbClr val="0070C0"/>
                </a:solidFill>
              </a:rPr>
              <a:t>отзыв на работу товарища</a:t>
            </a:r>
          </a:p>
          <a:p>
            <a:pPr lvl="0"/>
            <a:r>
              <a:rPr lang="ru-RU" sz="2900" b="1" dirty="0"/>
              <a:t>групповая работа по составлению кроссворда</a:t>
            </a:r>
          </a:p>
          <a:p>
            <a:pPr lvl="0"/>
            <a:r>
              <a:rPr lang="ru-RU" sz="2900" b="1" dirty="0">
                <a:solidFill>
                  <a:srgbClr val="0070C0"/>
                </a:solidFill>
              </a:rPr>
              <a:t>магнитофонный опрос</a:t>
            </a:r>
          </a:p>
          <a:p>
            <a:pPr lvl="0"/>
            <a:r>
              <a:rPr lang="ru-RU" sz="2900" b="1" dirty="0"/>
              <a:t>«отгадай, о ком говорим»</a:t>
            </a:r>
          </a:p>
          <a:p>
            <a:pPr lvl="0"/>
            <a:r>
              <a:rPr lang="ru-RU" sz="2900" b="1" dirty="0">
                <a:solidFill>
                  <a:srgbClr val="0070C0"/>
                </a:solidFill>
              </a:rPr>
              <a:t>диалоговое слушание (формулировка вопросов для обратной связи)</a:t>
            </a:r>
          </a:p>
          <a:p>
            <a:pPr lvl="0"/>
            <a:r>
              <a:rPr lang="ru-RU" sz="2900" b="1" dirty="0"/>
              <a:t>«подготовь рассказ», «опиши устно», «объясни»,…</a:t>
            </a:r>
          </a:p>
          <a:p>
            <a:endParaRPr lang="ru-RU" dirty="0"/>
          </a:p>
        </p:txBody>
      </p:sp>
      <p:sp>
        <p:nvSpPr>
          <p:cNvPr id="5" name="Загнутый угол 4"/>
          <p:cNvSpPr/>
          <p:nvPr/>
        </p:nvSpPr>
        <p:spPr>
          <a:xfrm>
            <a:off x="3286116" y="1124744"/>
            <a:ext cx="5750380" cy="5733255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400" b="1" i="1" dirty="0" smtClean="0">
              <a:solidFill>
                <a:srgbClr val="000066"/>
              </a:solidFill>
            </a:endParaRPr>
          </a:p>
          <a:p>
            <a:endParaRPr lang="ru-RU" sz="1400" b="1" i="1" dirty="0" smtClean="0">
              <a:solidFill>
                <a:srgbClr val="000066"/>
              </a:solidFill>
            </a:endParaRPr>
          </a:p>
          <a:p>
            <a:endParaRPr lang="ru-RU" sz="1400" b="1" i="1" dirty="0" smtClean="0">
              <a:solidFill>
                <a:srgbClr val="000066"/>
              </a:solidFill>
            </a:endParaRPr>
          </a:p>
          <a:p>
            <a:endParaRPr lang="ru-RU" sz="1400" b="1" i="1" dirty="0" smtClean="0">
              <a:solidFill>
                <a:srgbClr val="000066"/>
              </a:solidFill>
            </a:endParaRPr>
          </a:p>
          <a:p>
            <a:endParaRPr lang="ru-RU" sz="1400" b="1" i="1" dirty="0" smtClean="0">
              <a:solidFill>
                <a:srgbClr val="000066"/>
              </a:solidFill>
            </a:endParaRPr>
          </a:p>
          <a:p>
            <a:r>
              <a:rPr lang="ru-RU" sz="1400" b="1" i="1" dirty="0" smtClean="0">
                <a:solidFill>
                  <a:srgbClr val="000066"/>
                </a:solidFill>
              </a:rPr>
              <a:t>Выпускник </a:t>
            </a:r>
            <a:r>
              <a:rPr lang="ru-RU" sz="1400" b="1" i="1" u="sng" dirty="0" smtClean="0">
                <a:solidFill>
                  <a:srgbClr val="000066"/>
                </a:solidFill>
              </a:rPr>
              <a:t>получит возможность научиться:</a:t>
            </a:r>
            <a:endParaRPr lang="ru-RU" sz="1400" b="1" dirty="0" smtClean="0">
              <a:solidFill>
                <a:srgbClr val="000066"/>
              </a:solidFill>
            </a:endParaRPr>
          </a:p>
          <a:p>
            <a:r>
              <a:rPr lang="ru-RU" sz="1400" dirty="0" smtClean="0">
                <a:solidFill>
                  <a:srgbClr val="000066"/>
                </a:solidFill>
              </a:rPr>
              <a:t>• </a:t>
            </a:r>
            <a:r>
              <a:rPr lang="ru-RU" sz="1400" i="1" dirty="0" smtClean="0">
                <a:solidFill>
                  <a:srgbClr val="000066"/>
                </a:solidFill>
              </a:rPr>
              <a:t>учитывать и координировать отличные от собственной позиции других людей в сотрудничестве;</a:t>
            </a:r>
            <a:endParaRPr lang="ru-RU" sz="1400" dirty="0" smtClean="0">
              <a:solidFill>
                <a:srgbClr val="000066"/>
              </a:solidFill>
            </a:endParaRPr>
          </a:p>
          <a:p>
            <a:r>
              <a:rPr lang="ru-RU" sz="1400" dirty="0" smtClean="0">
                <a:solidFill>
                  <a:srgbClr val="000066"/>
                </a:solidFill>
              </a:rPr>
              <a:t>• </a:t>
            </a:r>
            <a:r>
              <a:rPr lang="ru-RU" sz="1400" i="1" dirty="0" smtClean="0">
                <a:solidFill>
                  <a:srgbClr val="000066"/>
                </a:solidFill>
              </a:rPr>
              <a:t>учитывать разные мнения и интересы и обосновывать собственную позицию;</a:t>
            </a:r>
            <a:endParaRPr lang="ru-RU" sz="1400" dirty="0" smtClean="0">
              <a:solidFill>
                <a:srgbClr val="000066"/>
              </a:solidFill>
            </a:endParaRPr>
          </a:p>
          <a:p>
            <a:r>
              <a:rPr lang="ru-RU" sz="1400" dirty="0" smtClean="0">
                <a:solidFill>
                  <a:srgbClr val="000066"/>
                </a:solidFill>
              </a:rPr>
              <a:t>• </a:t>
            </a:r>
            <a:r>
              <a:rPr lang="ru-RU" sz="1400" i="1" dirty="0" smtClean="0">
                <a:solidFill>
                  <a:srgbClr val="000066"/>
                </a:solidFill>
              </a:rPr>
              <a:t>понимать относительность мнений и подходов к решению проблемы;</a:t>
            </a:r>
            <a:endParaRPr lang="ru-RU" sz="1400" dirty="0" smtClean="0">
              <a:solidFill>
                <a:srgbClr val="000066"/>
              </a:solidFill>
            </a:endParaRPr>
          </a:p>
          <a:p>
            <a:r>
              <a:rPr lang="ru-RU" sz="1400" dirty="0" smtClean="0">
                <a:solidFill>
                  <a:srgbClr val="000066"/>
                </a:solidFill>
              </a:rPr>
              <a:t>• </a:t>
            </a:r>
            <a:r>
              <a:rPr lang="ru-RU" sz="1400" i="1" dirty="0" smtClean="0">
                <a:solidFill>
                  <a:srgbClr val="000066"/>
                </a:solidFill>
              </a:rPr>
              <a:t>продуктивно разрешать конфликты на основе учёта интересов и позиций всех участников, поиска и оценки альтернативных способов разрешения конфликтов; </a:t>
            </a:r>
            <a:endParaRPr lang="ru-RU" sz="1400" dirty="0" smtClean="0">
              <a:solidFill>
                <a:srgbClr val="000066"/>
              </a:solidFill>
            </a:endParaRPr>
          </a:p>
          <a:p>
            <a:r>
              <a:rPr lang="ru-RU" sz="1400" dirty="0" smtClean="0">
                <a:solidFill>
                  <a:srgbClr val="000066"/>
                </a:solidFill>
              </a:rPr>
              <a:t>• </a:t>
            </a:r>
            <a:r>
              <a:rPr lang="ru-RU" sz="1400" i="1" dirty="0" smtClean="0">
                <a:solidFill>
                  <a:srgbClr val="000066"/>
                </a:solidFill>
              </a:rPr>
              <a:t>брать на себя инициативу в организации совместного действия (деловое лидерство);</a:t>
            </a:r>
            <a:endParaRPr lang="ru-RU" sz="1400" dirty="0" smtClean="0">
              <a:solidFill>
                <a:srgbClr val="000066"/>
              </a:solidFill>
            </a:endParaRPr>
          </a:p>
          <a:p>
            <a:r>
              <a:rPr lang="ru-RU" sz="1400" dirty="0" smtClean="0">
                <a:solidFill>
                  <a:srgbClr val="000066"/>
                </a:solidFill>
              </a:rPr>
              <a:t>• </a:t>
            </a:r>
            <a:r>
              <a:rPr lang="ru-RU" sz="1400" i="1" dirty="0" smtClean="0">
                <a:solidFill>
                  <a:srgbClr val="000066"/>
                </a:solidFill>
              </a:rPr>
              <a:t>оказывать поддержку и содействие тем, от кого зависит достижение цели в совместной деятельности</a:t>
            </a:r>
            <a:r>
              <a:rPr lang="ru-RU" sz="1400" dirty="0" smtClean="0">
                <a:solidFill>
                  <a:srgbClr val="000066"/>
                </a:solidFill>
              </a:rPr>
              <a:t>;</a:t>
            </a:r>
          </a:p>
          <a:p>
            <a:r>
              <a:rPr lang="ru-RU" sz="1400" dirty="0" smtClean="0">
                <a:solidFill>
                  <a:srgbClr val="000066"/>
                </a:solidFill>
              </a:rPr>
              <a:t>• </a:t>
            </a:r>
            <a:r>
              <a:rPr lang="ru-RU" sz="1400" i="1" dirty="0" smtClean="0">
                <a:solidFill>
                  <a:srgbClr val="000066"/>
                </a:solidFill>
              </a:rPr>
              <a:t>в процессе коммуникации достаточно точно, последовательно и полно передавать партнёру необходимую информацию как ориентир для построения действия</a:t>
            </a:r>
            <a:r>
              <a:rPr lang="ru-RU" sz="1400" dirty="0" smtClean="0">
                <a:solidFill>
                  <a:srgbClr val="000066"/>
                </a:solidFill>
              </a:rPr>
              <a:t>;</a:t>
            </a:r>
          </a:p>
          <a:p>
            <a:r>
              <a:rPr lang="ru-RU" sz="1400" dirty="0" smtClean="0">
                <a:solidFill>
                  <a:srgbClr val="000066"/>
                </a:solidFill>
              </a:rPr>
              <a:t>• </a:t>
            </a:r>
            <a:r>
              <a:rPr lang="ru-RU" sz="1400" i="1" dirty="0" smtClean="0">
                <a:solidFill>
                  <a:srgbClr val="000066"/>
                </a:solidFill>
              </a:rPr>
              <a:t>вступать в диалог, а также участвовать в коллективном обсуждении проблем, участвовать в дискуссии и аргументировать свою позицию; </a:t>
            </a:r>
            <a:endParaRPr lang="ru-RU" sz="1400" dirty="0" smtClean="0">
              <a:solidFill>
                <a:srgbClr val="000066"/>
              </a:solidFill>
            </a:endParaRPr>
          </a:p>
          <a:p>
            <a:r>
              <a:rPr lang="ru-RU" sz="1400" dirty="0" smtClean="0">
                <a:solidFill>
                  <a:srgbClr val="000066"/>
                </a:solidFill>
              </a:rPr>
              <a:t>• </a:t>
            </a:r>
            <a:r>
              <a:rPr lang="ru-RU" sz="1400" i="1" dirty="0" smtClean="0">
                <a:solidFill>
                  <a:srgbClr val="000066"/>
                </a:solidFill>
              </a:rPr>
              <a:t>следовать морально-этическим и психологическим принципам общения и сотрудничества;</a:t>
            </a:r>
            <a:endParaRPr lang="ru-RU" sz="1400" dirty="0" smtClean="0">
              <a:solidFill>
                <a:srgbClr val="000066"/>
              </a:solidFill>
            </a:endParaRPr>
          </a:p>
          <a:p>
            <a:r>
              <a:rPr lang="ru-RU" sz="1400" dirty="0" smtClean="0">
                <a:solidFill>
                  <a:srgbClr val="000066"/>
                </a:solidFill>
              </a:rPr>
              <a:t>• </a:t>
            </a:r>
            <a:r>
              <a:rPr lang="ru-RU" sz="1400" i="1" dirty="0" smtClean="0">
                <a:solidFill>
                  <a:srgbClr val="000066"/>
                </a:solidFill>
              </a:rPr>
              <a:t>устраивать эффективные групповые обсуждения и обеспечивать обмен знаниями между членами группы для принятия эффективных совместных решений;</a:t>
            </a:r>
            <a:endParaRPr lang="ru-RU" sz="1400" dirty="0" smtClean="0">
              <a:solidFill>
                <a:srgbClr val="000066"/>
              </a:solidFill>
            </a:endParaRPr>
          </a:p>
          <a:p>
            <a:r>
              <a:rPr lang="ru-RU" sz="1400" dirty="0" smtClean="0">
                <a:solidFill>
                  <a:srgbClr val="000066"/>
                </a:solidFill>
              </a:rPr>
              <a:t>• </a:t>
            </a:r>
            <a:r>
              <a:rPr lang="ru-RU" sz="1400" i="1" dirty="0" smtClean="0">
                <a:solidFill>
                  <a:srgbClr val="000066"/>
                </a:solidFill>
              </a:rPr>
              <a:t>в совместной деятельности чётко формулировать цели группы и позволять её участникам проявлять собственную энергию для достижения этих целей.</a:t>
            </a:r>
            <a:endParaRPr lang="ru-RU" sz="1600" b="1" dirty="0" smtClean="0">
              <a:solidFill>
                <a:srgbClr val="000066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E8079-FCAD-4542-86FC-452B238C0777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229600" cy="654032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1">
                    <a:lumMod val="25000"/>
                  </a:schemeClr>
                </a:solidFill>
              </a:rPr>
              <a:t>Ч</a:t>
            </a:r>
            <a:r>
              <a:rPr lang="ru-RU" sz="3200" b="1" dirty="0" smtClean="0">
                <a:solidFill>
                  <a:schemeClr val="accent1">
                    <a:lumMod val="25000"/>
                  </a:schemeClr>
                </a:solidFill>
              </a:rPr>
              <a:t>то же дают УУД?</a:t>
            </a:r>
            <a:endParaRPr lang="ru-RU" sz="3200" dirty="0">
              <a:solidFill>
                <a:schemeClr val="accent1">
                  <a:lumMod val="25000"/>
                </a:schemeClr>
              </a:solidFill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418578584"/>
              </p:ext>
            </p:extLst>
          </p:nvPr>
        </p:nvGraphicFramePr>
        <p:xfrm>
          <a:off x="285720" y="1285860"/>
          <a:ext cx="8143932" cy="5572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9698" name="Picture 2" descr="http://krivov.biz/wp-content/uploads/2010/04/reklamnoe_pismo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34" y="1928802"/>
            <a:ext cx="903304" cy="872787"/>
          </a:xfrm>
          <a:prstGeom prst="rect">
            <a:avLst/>
          </a:prstGeom>
          <a:noFill/>
        </p:spPr>
      </p:pic>
      <p:pic>
        <p:nvPicPr>
          <p:cNvPr id="29700" name="Picture 4" descr="http://vsaforex.com/wp-content/uploads/2015/01/CHelovechek-s-lupoy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596" y="5357826"/>
            <a:ext cx="942948" cy="942948"/>
          </a:xfrm>
          <a:prstGeom prst="rect">
            <a:avLst/>
          </a:prstGeom>
          <a:noFill/>
        </p:spPr>
      </p:pic>
      <p:pic>
        <p:nvPicPr>
          <p:cNvPr id="29702" name="Picture 6" descr="http://www.school688.ru/uploads/images/art/chelovechek_bezhit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596" y="3571876"/>
            <a:ext cx="1060455" cy="1060455"/>
          </a:xfrm>
          <a:prstGeom prst="rect">
            <a:avLst/>
          </a:prstGeom>
          <a:noFill/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E8079-FCAD-4542-86FC-452B238C0777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214290"/>
            <a:ext cx="8229600" cy="35719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accent1">
                    <a:lumMod val="25000"/>
                  </a:schemeClr>
                </a:solidFill>
              </a:rPr>
              <a:t>Учитель - ученик</a:t>
            </a:r>
            <a:endParaRPr lang="ru-RU" sz="3600" b="1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xfrm>
            <a:off x="0" y="1500174"/>
            <a:ext cx="3643338" cy="5000660"/>
          </a:xfrm>
        </p:spPr>
        <p:txBody>
          <a:bodyPr>
            <a:noAutofit/>
          </a:bodyPr>
          <a:lstStyle/>
          <a:p>
            <a:pPr algn="just"/>
            <a:r>
              <a:rPr lang="ru-RU" sz="1800" b="1" dirty="0">
                <a:solidFill>
                  <a:srgbClr val="FF6600"/>
                </a:solidFill>
              </a:rPr>
              <a:t>Современный учитель </a:t>
            </a:r>
            <a:r>
              <a:rPr lang="ru-RU" sz="1800" b="1" dirty="0">
                <a:solidFill>
                  <a:srgbClr val="000066"/>
                </a:solidFill>
              </a:rPr>
              <a:t>–</a:t>
            </a:r>
            <a:r>
              <a:rPr lang="ru-RU" sz="1800" dirty="0">
                <a:solidFill>
                  <a:srgbClr val="000066"/>
                </a:solidFill>
              </a:rPr>
              <a:t> </a:t>
            </a:r>
            <a:r>
              <a:rPr lang="ru-RU" sz="1800" b="1" dirty="0">
                <a:solidFill>
                  <a:srgbClr val="000066"/>
                </a:solidFill>
              </a:rPr>
              <a:t>не источник знаний, как это было раньше, современный учитель – исследователь, консультант, организатор, руководитель проектов, навигатор эффективной работы со знанием, </a:t>
            </a:r>
            <a:r>
              <a:rPr lang="ru-RU" sz="1800" b="1" dirty="0" err="1">
                <a:solidFill>
                  <a:srgbClr val="000066"/>
                </a:solidFill>
              </a:rPr>
              <a:t>тьютер</a:t>
            </a:r>
            <a:r>
              <a:rPr lang="ru-RU" sz="1800" b="1" dirty="0" smtClean="0">
                <a:solidFill>
                  <a:srgbClr val="000066"/>
                </a:solidFill>
              </a:rPr>
              <a:t>.</a:t>
            </a:r>
            <a:endParaRPr lang="ru-RU" sz="1800" b="1" dirty="0">
              <a:solidFill>
                <a:srgbClr val="000066"/>
              </a:solidFill>
            </a:endParaRPr>
          </a:p>
          <a:p>
            <a:pPr>
              <a:buNone/>
            </a:pPr>
            <a:r>
              <a:rPr lang="ru-RU" sz="1800" dirty="0">
                <a:solidFill>
                  <a:srgbClr val="000066"/>
                </a:solidFill>
              </a:rPr>
              <a:t> </a:t>
            </a:r>
          </a:p>
          <a:p>
            <a:pPr lvl="0" algn="just"/>
            <a:r>
              <a:rPr lang="ru-RU" sz="1800" b="1" dirty="0" smtClean="0">
                <a:solidFill>
                  <a:srgbClr val="FF6600"/>
                </a:solidFill>
              </a:rPr>
              <a:t>Главная </a:t>
            </a:r>
            <a:r>
              <a:rPr lang="ru-RU" sz="1800" b="1" dirty="0">
                <a:solidFill>
                  <a:srgbClr val="FF6600"/>
                </a:solidFill>
              </a:rPr>
              <a:t>задача учителя</a:t>
            </a:r>
            <a:r>
              <a:rPr lang="ru-RU" sz="1800" b="1" dirty="0">
                <a:solidFill>
                  <a:srgbClr val="000066"/>
                </a:solidFill>
              </a:rPr>
              <a:t> – создание и организация условий, инициирующих самостоятельную учебную деятельность школьников, ведущую к образовательным результатам.</a:t>
            </a:r>
          </a:p>
          <a:p>
            <a:r>
              <a:rPr lang="ru-RU" sz="1800" dirty="0">
                <a:solidFill>
                  <a:srgbClr val="000066"/>
                </a:solidFill>
              </a:rPr>
              <a:t> 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357686" y="1225689"/>
            <a:ext cx="4572000" cy="535531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FF6600"/>
                </a:solidFill>
              </a:rPr>
              <a:t>Деятельность ученика:</a:t>
            </a:r>
          </a:p>
          <a:p>
            <a:endParaRPr lang="ru-RU" dirty="0" smtClean="0">
              <a:solidFill>
                <a:srgbClr val="FF6600"/>
              </a:solidFill>
            </a:endParaRPr>
          </a:p>
          <a:p>
            <a:pPr lvl="0"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000066"/>
                </a:solidFill>
              </a:rPr>
              <a:t>выполняет предложенные учителем задания частично поискового характера, определяет тему урока, </a:t>
            </a:r>
          </a:p>
          <a:p>
            <a:pPr lvl="0"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000066"/>
                </a:solidFill>
              </a:rPr>
              <a:t>формулирует цели урока, создаёт установку на их реализацию, </a:t>
            </a:r>
          </a:p>
          <a:p>
            <a:pPr lvl="0"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000066"/>
                </a:solidFill>
              </a:rPr>
              <a:t>актуализирует имеющиеся знания, применяя их в практической деятельности,</a:t>
            </a:r>
          </a:p>
          <a:p>
            <a:pPr lvl="0"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000066"/>
                </a:solidFill>
              </a:rPr>
              <a:t>формулирует задания к упражнениям, выполняет упражнения, комментируя и поясняя свои действия, </a:t>
            </a:r>
          </a:p>
          <a:p>
            <a:pPr lvl="0"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000066"/>
                </a:solidFill>
              </a:rPr>
              <a:t>формулирует новое правило на основе анализа предложенного учителем материала,</a:t>
            </a:r>
          </a:p>
          <a:p>
            <a:pPr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000066"/>
                </a:solidFill>
              </a:rPr>
              <a:t>анализирует свою деятельность или деятельность товарищей,</a:t>
            </a:r>
          </a:p>
          <a:p>
            <a:pPr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000066"/>
                </a:solidFill>
              </a:rPr>
              <a:t> формулирует свои впечатления</a:t>
            </a:r>
            <a:endParaRPr lang="ru-RU" b="1" dirty="0">
              <a:solidFill>
                <a:srgbClr val="000066"/>
              </a:solidFill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1500166" y="4000504"/>
            <a:ext cx="4857784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E8079-FCAD-4542-86FC-452B238C0777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476672"/>
            <a:ext cx="8229600" cy="648072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1">
                    <a:lumMod val="25000"/>
                  </a:schemeClr>
                </a:solidFill>
              </a:rPr>
              <a:t>Требования к </a:t>
            </a:r>
            <a:r>
              <a:rPr lang="ru-RU" sz="3600" b="1" dirty="0">
                <a:solidFill>
                  <a:schemeClr val="accent1">
                    <a:lumMod val="25000"/>
                  </a:schemeClr>
                </a:solidFill>
              </a:rPr>
              <a:t>современному </a:t>
            </a:r>
            <a:r>
              <a:rPr lang="ru-RU" sz="3600" b="1" dirty="0" smtClean="0">
                <a:solidFill>
                  <a:schemeClr val="accent1">
                    <a:lumMod val="25000"/>
                  </a:schemeClr>
                </a:solidFill>
              </a:rPr>
              <a:t>уроку</a:t>
            </a:r>
            <a:endParaRPr lang="ru-RU" sz="36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4294967295"/>
          </p:nvPr>
        </p:nvSpPr>
        <p:spPr>
          <a:xfrm>
            <a:off x="214282" y="1214398"/>
            <a:ext cx="3143272" cy="5643602"/>
          </a:xfrm>
          <a:prstGeom prst="rect">
            <a:avLst/>
          </a:prstGeom>
        </p:spPr>
        <p:txBody>
          <a:bodyPr>
            <a:noAutofit/>
          </a:bodyPr>
          <a:lstStyle/>
          <a:p>
            <a:pPr eaLnBrk="0" fontAlgn="base" hangingPunct="0">
              <a:buNone/>
            </a:pPr>
            <a:r>
              <a:rPr lang="ru-RU" sz="1800" b="1" dirty="0" smtClean="0">
                <a:solidFill>
                  <a:srgbClr val="FF6600"/>
                </a:solidFill>
              </a:rPr>
              <a:t>    Требования </a:t>
            </a:r>
            <a:r>
              <a:rPr lang="ru-RU" sz="1800" b="1" dirty="0">
                <a:solidFill>
                  <a:srgbClr val="FF6600"/>
                </a:solidFill>
              </a:rPr>
              <a:t>к </a:t>
            </a:r>
            <a:r>
              <a:rPr lang="ru-RU" sz="1800" b="1" dirty="0" smtClean="0">
                <a:solidFill>
                  <a:srgbClr val="FF6600"/>
                </a:solidFill>
              </a:rPr>
              <a:t>уроку</a:t>
            </a:r>
          </a:p>
          <a:p>
            <a:pPr eaLnBrk="0" fontAlgn="base" hangingPunct="0"/>
            <a:endParaRPr lang="ru-RU" sz="1600" b="1" dirty="0" smtClean="0"/>
          </a:p>
          <a:p>
            <a:pPr eaLnBrk="0" fontAlgn="base" hangingPunct="0"/>
            <a:r>
              <a:rPr lang="ru-RU" sz="1600" b="1" dirty="0" smtClean="0"/>
              <a:t>Объявление </a:t>
            </a:r>
            <a:r>
              <a:rPr lang="ru-RU" sz="1600" b="1" dirty="0"/>
              <a:t>темы урока и сообщение целей и </a:t>
            </a:r>
            <a:r>
              <a:rPr lang="ru-RU" sz="1600" b="1" dirty="0" smtClean="0"/>
              <a:t>задач</a:t>
            </a:r>
            <a:endParaRPr lang="ru-RU" sz="1600" b="1" dirty="0" smtClean="0">
              <a:solidFill>
                <a:srgbClr val="0070C0"/>
              </a:solidFill>
            </a:endParaRPr>
          </a:p>
          <a:p>
            <a:pPr eaLnBrk="0" fontAlgn="base" hangingPunct="0"/>
            <a:r>
              <a:rPr lang="ru-RU" sz="1600" b="1" dirty="0" smtClean="0">
                <a:solidFill>
                  <a:srgbClr val="0070C0"/>
                </a:solidFill>
              </a:rPr>
              <a:t>Планирование</a:t>
            </a:r>
          </a:p>
          <a:p>
            <a:pPr eaLnBrk="0" fontAlgn="base" hangingPunct="0">
              <a:buNone/>
            </a:pPr>
            <a:endParaRPr lang="ru-RU" sz="1600" b="1" dirty="0" smtClean="0">
              <a:solidFill>
                <a:srgbClr val="0070C0"/>
              </a:solidFill>
            </a:endParaRPr>
          </a:p>
          <a:p>
            <a:pPr eaLnBrk="0" fontAlgn="base" hangingPunct="0"/>
            <a:r>
              <a:rPr lang="ru-RU" sz="1600" b="1" dirty="0" smtClean="0"/>
              <a:t>Практическая </a:t>
            </a:r>
            <a:r>
              <a:rPr lang="ru-RU" sz="1600" b="1" dirty="0"/>
              <a:t>деятельность </a:t>
            </a:r>
            <a:r>
              <a:rPr lang="ru-RU" sz="1600" b="1" dirty="0" smtClean="0"/>
              <a:t>учащихся</a:t>
            </a:r>
          </a:p>
          <a:p>
            <a:pPr marL="0" indent="0" eaLnBrk="0" fontAlgn="base" hangingPunct="0">
              <a:buNone/>
            </a:pPr>
            <a:r>
              <a:rPr lang="ru-RU" sz="1600" b="1" dirty="0" smtClean="0">
                <a:solidFill>
                  <a:srgbClr val="0070C0"/>
                </a:solidFill>
              </a:rPr>
              <a:t>     </a:t>
            </a:r>
          </a:p>
          <a:p>
            <a:pPr marL="0" indent="0" eaLnBrk="0" fontAlgn="base" hangingPunct="0">
              <a:buNone/>
            </a:pPr>
            <a:r>
              <a:rPr lang="ru-RU" sz="1600" b="1" dirty="0">
                <a:solidFill>
                  <a:srgbClr val="0070C0"/>
                </a:solidFill>
              </a:rPr>
              <a:t> </a:t>
            </a:r>
            <a:r>
              <a:rPr lang="ru-RU" sz="1600" b="1" dirty="0" smtClean="0">
                <a:solidFill>
                  <a:srgbClr val="0070C0"/>
                </a:solidFill>
              </a:rPr>
              <a:t>     Осуществление контроля</a:t>
            </a:r>
          </a:p>
          <a:p>
            <a:pPr eaLnBrk="0" fontAlgn="base" hangingPunct="0"/>
            <a:endParaRPr lang="ru-RU" sz="1600" b="1" dirty="0"/>
          </a:p>
          <a:p>
            <a:pPr eaLnBrk="0" fontAlgn="base" hangingPunct="0"/>
            <a:r>
              <a:rPr lang="ru-RU" sz="1600" b="1" dirty="0"/>
              <a:t>Осуществление </a:t>
            </a:r>
            <a:r>
              <a:rPr lang="ru-RU" sz="1600" b="1" dirty="0" smtClean="0"/>
              <a:t>коррекции</a:t>
            </a:r>
          </a:p>
          <a:p>
            <a:pPr eaLnBrk="0" fontAlgn="base" hangingPunct="0"/>
            <a:endParaRPr lang="ru-RU" sz="1600" b="1" dirty="0"/>
          </a:p>
          <a:p>
            <a:pPr eaLnBrk="0" fontAlgn="base" hangingPunct="0"/>
            <a:r>
              <a:rPr lang="ru-RU" sz="1600" b="1" dirty="0">
                <a:solidFill>
                  <a:srgbClr val="0070C0"/>
                </a:solidFill>
              </a:rPr>
              <a:t>Оценивание </a:t>
            </a:r>
            <a:r>
              <a:rPr lang="ru-RU" sz="1600" b="1" dirty="0" smtClean="0">
                <a:solidFill>
                  <a:srgbClr val="0070C0"/>
                </a:solidFill>
              </a:rPr>
              <a:t>учащихся</a:t>
            </a:r>
          </a:p>
          <a:p>
            <a:pPr marL="0" indent="0" eaLnBrk="0" fontAlgn="base" hangingPunct="0">
              <a:buNone/>
            </a:pPr>
            <a:endParaRPr lang="ru-RU" sz="1600" b="1" dirty="0"/>
          </a:p>
          <a:p>
            <a:pPr marL="0" indent="0" eaLnBrk="0" fontAlgn="base" hangingPunct="0">
              <a:buNone/>
            </a:pPr>
            <a:endParaRPr lang="ru-RU" sz="1600" b="1" dirty="0"/>
          </a:p>
          <a:p>
            <a:pPr eaLnBrk="0" fontAlgn="base" hangingPunct="0"/>
            <a:r>
              <a:rPr lang="ru-RU" sz="1600" b="1" dirty="0"/>
              <a:t>Итог урока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half" idx="4294967295"/>
          </p:nvPr>
        </p:nvSpPr>
        <p:spPr>
          <a:xfrm>
            <a:off x="3571868" y="1285860"/>
            <a:ext cx="5286412" cy="5357850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eaLnBrk="0" fontAlgn="base" hangingPunct="0">
              <a:buNone/>
            </a:pPr>
            <a:r>
              <a:rPr lang="ru-RU" sz="7200" b="1" dirty="0" smtClean="0">
                <a:solidFill>
                  <a:srgbClr val="FF6600"/>
                </a:solidFill>
              </a:rPr>
              <a:t>     Урок современного типа</a:t>
            </a:r>
          </a:p>
          <a:p>
            <a:pPr eaLnBrk="0" fontAlgn="base" hangingPunct="0">
              <a:buNone/>
            </a:pPr>
            <a:endParaRPr lang="ru-RU" sz="5600" b="1" dirty="0" smtClean="0">
              <a:solidFill>
                <a:srgbClr val="FF6600"/>
              </a:solidFill>
            </a:endParaRPr>
          </a:p>
          <a:p>
            <a:pPr eaLnBrk="0" fontAlgn="base" hangingPunct="0">
              <a:buNone/>
            </a:pPr>
            <a:endParaRPr lang="ru-RU" sz="3300" dirty="0" smtClean="0">
              <a:solidFill>
                <a:srgbClr val="FF6600"/>
              </a:solidFill>
            </a:endParaRPr>
          </a:p>
          <a:p>
            <a:pPr eaLnBrk="0" fontAlgn="base" hangingPunct="0">
              <a:buFont typeface="Wingdings" pitchFamily="2" charset="2"/>
              <a:buChar char="§"/>
            </a:pPr>
            <a:r>
              <a:rPr lang="ru-RU" sz="5600" b="1" dirty="0" smtClean="0"/>
              <a:t>Формулируют </a:t>
            </a:r>
            <a:r>
              <a:rPr lang="ru-RU" sz="5600" b="1" dirty="0"/>
              <a:t>сами учащиеся, определив границы знания и </a:t>
            </a:r>
            <a:r>
              <a:rPr lang="ru-RU" sz="5600" b="1" dirty="0" smtClean="0"/>
              <a:t>незнания</a:t>
            </a:r>
          </a:p>
          <a:p>
            <a:pPr eaLnBrk="0" fontAlgn="base" hangingPunct="0">
              <a:buFont typeface="Wingdings" pitchFamily="2" charset="2"/>
              <a:buChar char="§"/>
            </a:pPr>
            <a:endParaRPr lang="ru-RU" sz="5600" b="1" dirty="0"/>
          </a:p>
          <a:p>
            <a:pPr eaLnBrk="0" fontAlgn="base" hangingPunct="0">
              <a:buFont typeface="Wingdings" pitchFamily="2" charset="2"/>
              <a:buChar char="§"/>
            </a:pPr>
            <a:r>
              <a:rPr lang="ru-RU" sz="5600" b="1" dirty="0">
                <a:solidFill>
                  <a:srgbClr val="0070C0"/>
                </a:solidFill>
              </a:rPr>
              <a:t>Планирование учащимися способов достижения намеченной </a:t>
            </a:r>
            <a:r>
              <a:rPr lang="ru-RU" sz="5600" b="1" dirty="0" smtClean="0">
                <a:solidFill>
                  <a:srgbClr val="0070C0"/>
                </a:solidFill>
              </a:rPr>
              <a:t>цели</a:t>
            </a:r>
          </a:p>
          <a:p>
            <a:pPr eaLnBrk="0" fontAlgn="base" hangingPunct="0">
              <a:buFont typeface="Wingdings" pitchFamily="2" charset="2"/>
              <a:buChar char="§"/>
            </a:pPr>
            <a:endParaRPr lang="ru-RU" sz="5600" b="1" dirty="0"/>
          </a:p>
          <a:p>
            <a:pPr eaLnBrk="0" fontAlgn="base" hangingPunct="0">
              <a:buFont typeface="Wingdings" pitchFamily="2" charset="2"/>
              <a:buChar char="§"/>
            </a:pPr>
            <a:r>
              <a:rPr lang="ru-RU" sz="5600" b="1" dirty="0"/>
              <a:t>Учащиеся осуществляют учебные действия по намеченному плану (применяются групповая и индивидуальная </a:t>
            </a:r>
            <a:r>
              <a:rPr lang="ru-RU" sz="5600" b="1" dirty="0" smtClean="0"/>
              <a:t>работа</a:t>
            </a:r>
          </a:p>
          <a:p>
            <a:pPr eaLnBrk="0" fontAlgn="base" hangingPunct="0">
              <a:buFont typeface="Wingdings" pitchFamily="2" charset="2"/>
              <a:buChar char="§"/>
            </a:pPr>
            <a:endParaRPr lang="ru-RU" sz="5600" b="1" dirty="0">
              <a:solidFill>
                <a:srgbClr val="0070C0"/>
              </a:solidFill>
            </a:endParaRPr>
          </a:p>
          <a:p>
            <a:pPr eaLnBrk="0" fontAlgn="base" hangingPunct="0">
              <a:buFont typeface="Wingdings" pitchFamily="2" charset="2"/>
              <a:buChar char="§"/>
            </a:pPr>
            <a:r>
              <a:rPr lang="ru-RU" sz="5600" b="1" dirty="0" smtClean="0">
                <a:solidFill>
                  <a:srgbClr val="0070C0"/>
                </a:solidFill>
              </a:rPr>
              <a:t>Учащиеся </a:t>
            </a:r>
            <a:r>
              <a:rPr lang="ru-RU" sz="5600" b="1" dirty="0">
                <a:solidFill>
                  <a:srgbClr val="0070C0"/>
                </a:solidFill>
              </a:rPr>
              <a:t>осуществляют контроль (применяются формы самоконтроля, взаимоконтроля</a:t>
            </a:r>
            <a:r>
              <a:rPr lang="ru-RU" sz="5600" b="1" dirty="0" smtClean="0">
                <a:solidFill>
                  <a:srgbClr val="0070C0"/>
                </a:solidFill>
              </a:rPr>
              <a:t>)</a:t>
            </a:r>
          </a:p>
          <a:p>
            <a:pPr eaLnBrk="0" fontAlgn="base" hangingPunct="0">
              <a:buFont typeface="Wingdings" pitchFamily="2" charset="2"/>
              <a:buChar char="§"/>
            </a:pPr>
            <a:endParaRPr lang="ru-RU" sz="5600" b="1" dirty="0"/>
          </a:p>
          <a:p>
            <a:pPr eaLnBrk="0" fontAlgn="base" hangingPunct="0">
              <a:buFont typeface="Wingdings" pitchFamily="2" charset="2"/>
              <a:buChar char="§"/>
            </a:pPr>
            <a:r>
              <a:rPr lang="ru-RU" sz="5600" b="1" dirty="0"/>
              <a:t>Учащиеся формулируют затруднения и осуществляют коррекцию </a:t>
            </a:r>
            <a:r>
              <a:rPr lang="ru-RU" sz="5600" b="1" dirty="0" smtClean="0"/>
              <a:t>самостоятельно</a:t>
            </a:r>
          </a:p>
          <a:p>
            <a:pPr eaLnBrk="0" fontAlgn="base" hangingPunct="0">
              <a:buFont typeface="Wingdings" pitchFamily="2" charset="2"/>
              <a:buChar char="§"/>
            </a:pPr>
            <a:endParaRPr lang="ru-RU" sz="5600" b="1" dirty="0"/>
          </a:p>
          <a:p>
            <a:pPr eaLnBrk="0" fontAlgn="base" hangingPunct="0">
              <a:buFont typeface="Wingdings" pitchFamily="2" charset="2"/>
              <a:buChar char="§"/>
            </a:pPr>
            <a:r>
              <a:rPr lang="ru-RU" sz="5600" b="1" dirty="0">
                <a:solidFill>
                  <a:srgbClr val="0070C0"/>
                </a:solidFill>
              </a:rPr>
              <a:t>Учащиеся дают оценку деятельности по её результатам (самооценка, оценивание результатов деятельности товарищей</a:t>
            </a:r>
            <a:r>
              <a:rPr lang="ru-RU" sz="5600" b="1" dirty="0" smtClean="0">
                <a:solidFill>
                  <a:srgbClr val="0070C0"/>
                </a:solidFill>
              </a:rPr>
              <a:t>)</a:t>
            </a:r>
          </a:p>
          <a:p>
            <a:pPr eaLnBrk="0" fontAlgn="base" hangingPunct="0">
              <a:buFont typeface="Wingdings" pitchFamily="2" charset="2"/>
              <a:buChar char="§"/>
            </a:pPr>
            <a:endParaRPr lang="ru-RU" sz="5600" b="1" dirty="0"/>
          </a:p>
          <a:p>
            <a:pPr eaLnBrk="0" fontAlgn="base" hangingPunct="0">
              <a:buFont typeface="Wingdings" pitchFamily="2" charset="2"/>
              <a:buChar char="§"/>
            </a:pPr>
            <a:r>
              <a:rPr lang="ru-RU" sz="5600" b="1" dirty="0"/>
              <a:t>Проводится </a:t>
            </a:r>
            <a:r>
              <a:rPr lang="ru-RU" sz="5600" b="1" dirty="0" smtClean="0"/>
              <a:t>рефлексия</a:t>
            </a:r>
            <a:endParaRPr lang="ru-RU" sz="5600" b="1" dirty="0"/>
          </a:p>
        </p:txBody>
      </p:sp>
      <p:sp>
        <p:nvSpPr>
          <p:cNvPr id="10" name="Стрелка вправо 9"/>
          <p:cNvSpPr/>
          <p:nvPr/>
        </p:nvSpPr>
        <p:spPr>
          <a:xfrm>
            <a:off x="3214678" y="1928802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3214678" y="2500306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3214678" y="3071810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3214678" y="3786190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3214678" y="4357694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3214678" y="5143512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>
            <a:off x="3214678" y="5786454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32656"/>
            <a:ext cx="8229600" cy="936104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chemeClr val="accent1">
                    <a:lumMod val="25000"/>
                  </a:schemeClr>
                </a:solidFill>
              </a:rPr>
              <a:t>Типология уроков  по ФГОС</a:t>
            </a:r>
            <a:r>
              <a:rPr lang="ru-RU" sz="3600" dirty="0">
                <a:solidFill>
                  <a:schemeClr val="accent1">
                    <a:lumMod val="25000"/>
                  </a:schemeClr>
                </a:solidFill>
              </a:rPr>
              <a:t/>
            </a:r>
            <a:br>
              <a:rPr lang="ru-RU" sz="3600" dirty="0">
                <a:solidFill>
                  <a:schemeClr val="accent1">
                    <a:lumMod val="25000"/>
                  </a:schemeClr>
                </a:solidFill>
              </a:rPr>
            </a:br>
            <a:endParaRPr lang="ru-RU" sz="36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395536" y="1484784"/>
            <a:ext cx="3714776" cy="5000660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u="sng" dirty="0">
                <a:solidFill>
                  <a:srgbClr val="FF6600"/>
                </a:solidFill>
              </a:rPr>
              <a:t>Тип </a:t>
            </a:r>
            <a:r>
              <a:rPr lang="ru-RU" b="1" u="sng" dirty="0" smtClean="0">
                <a:solidFill>
                  <a:srgbClr val="FF6600"/>
                </a:solidFill>
              </a:rPr>
              <a:t>урока</a:t>
            </a:r>
          </a:p>
          <a:p>
            <a:pPr>
              <a:buNone/>
            </a:pPr>
            <a:endParaRPr lang="ru-RU" b="1" u="sng" dirty="0">
              <a:solidFill>
                <a:srgbClr val="FF6600"/>
              </a:solidFill>
            </a:endParaRPr>
          </a:p>
          <a:p>
            <a:pPr>
              <a:buNone/>
            </a:pPr>
            <a:r>
              <a:rPr lang="ru-RU" dirty="0">
                <a:solidFill>
                  <a:srgbClr val="C00000"/>
                </a:solidFill>
              </a:rPr>
              <a:t>1.Урок изучения </a:t>
            </a:r>
            <a:r>
              <a:rPr lang="ru-RU" dirty="0" smtClean="0">
                <a:solidFill>
                  <a:srgbClr val="C00000"/>
                </a:solidFill>
              </a:rPr>
              <a:t>нового</a:t>
            </a:r>
          </a:p>
          <a:p>
            <a:pPr>
              <a:buNone/>
            </a:pPr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>
              <a:buNone/>
            </a:pPr>
            <a:r>
              <a:rPr lang="ru-RU" dirty="0">
                <a:solidFill>
                  <a:srgbClr val="0070C0"/>
                </a:solidFill>
              </a:rPr>
              <a:t>2.Урок закрепления </a:t>
            </a:r>
            <a:r>
              <a:rPr lang="ru-RU" dirty="0" smtClean="0">
                <a:solidFill>
                  <a:srgbClr val="0070C0"/>
                </a:solidFill>
              </a:rPr>
              <a:t>знаний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>
                <a:solidFill>
                  <a:srgbClr val="00B050"/>
                </a:solidFill>
              </a:rPr>
              <a:t>3.Урок комплексного </a:t>
            </a:r>
            <a:r>
              <a:rPr lang="ru-RU" dirty="0" smtClean="0">
                <a:solidFill>
                  <a:srgbClr val="00B050"/>
                </a:solidFill>
              </a:rPr>
              <a:t>применения знаний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>
                <a:solidFill>
                  <a:srgbClr val="7030A0"/>
                </a:solidFill>
              </a:rPr>
              <a:t>4.Урок обобщения и </a:t>
            </a:r>
            <a:r>
              <a:rPr lang="ru-RU" dirty="0" smtClean="0">
                <a:solidFill>
                  <a:srgbClr val="7030A0"/>
                </a:solidFill>
              </a:rPr>
              <a:t>систематизация знаний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>
                <a:solidFill>
                  <a:srgbClr val="FF6600"/>
                </a:solidFill>
              </a:rPr>
              <a:t>5.Урок контроля, оценки и коррекции знаний 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4071934" y="1500174"/>
            <a:ext cx="4686304" cy="4840303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b="1" u="sng" dirty="0" smtClean="0">
                <a:solidFill>
                  <a:srgbClr val="FF6600"/>
                </a:solidFill>
              </a:rPr>
              <a:t>Виды уроков</a:t>
            </a:r>
          </a:p>
          <a:p>
            <a:pPr>
              <a:buNone/>
            </a:pPr>
            <a:endParaRPr lang="ru-RU" b="1" u="sng" dirty="0">
              <a:solidFill>
                <a:srgbClr val="FF66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900" dirty="0">
                <a:solidFill>
                  <a:srgbClr val="C00000"/>
                </a:solidFill>
              </a:rPr>
              <a:t>Традиционный (комбинированный), лекция, экскурсия, исследовательская работа, учебный и трудовой практикум</a:t>
            </a:r>
          </a:p>
          <a:p>
            <a:pPr marL="514350" indent="-514350">
              <a:buFont typeface="+mj-lt"/>
              <a:buAutoNum type="arabicPeriod"/>
            </a:pPr>
            <a:endParaRPr lang="ru-RU" sz="2900" dirty="0" smtClean="0">
              <a:solidFill>
                <a:srgbClr val="0070C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900" dirty="0" smtClean="0">
                <a:solidFill>
                  <a:srgbClr val="0070C0"/>
                </a:solidFill>
              </a:rPr>
              <a:t>Практикум</a:t>
            </a:r>
            <a:r>
              <a:rPr lang="ru-RU" sz="2900" dirty="0">
                <a:solidFill>
                  <a:srgbClr val="0070C0"/>
                </a:solidFill>
              </a:rPr>
              <a:t>, экскурсия, лабораторная работа, собеседование,  консультация</a:t>
            </a:r>
            <a:r>
              <a:rPr lang="ru-RU" sz="2900" b="1" dirty="0" smtClean="0">
                <a:solidFill>
                  <a:srgbClr val="0070C0"/>
                </a:solidFill>
              </a:rPr>
              <a:t>.</a:t>
            </a:r>
          </a:p>
          <a:p>
            <a:pPr marL="514350" indent="-514350">
              <a:buNone/>
            </a:pPr>
            <a:endParaRPr lang="ru-RU" sz="2900" dirty="0" smtClean="0">
              <a:solidFill>
                <a:srgbClr val="00B05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900" dirty="0" smtClean="0">
                <a:solidFill>
                  <a:srgbClr val="00B050"/>
                </a:solidFill>
              </a:rPr>
              <a:t>Практикум</a:t>
            </a:r>
            <a:r>
              <a:rPr lang="ru-RU" sz="2900" dirty="0">
                <a:solidFill>
                  <a:srgbClr val="00B050"/>
                </a:solidFill>
              </a:rPr>
              <a:t>, лабораторная работа, семинар и т.д</a:t>
            </a:r>
            <a:r>
              <a:rPr lang="ru-RU" sz="2900" dirty="0" smtClean="0">
                <a:solidFill>
                  <a:srgbClr val="00B050"/>
                </a:solidFill>
              </a:rPr>
              <a:t>.</a:t>
            </a:r>
          </a:p>
          <a:p>
            <a:pPr marL="514350" indent="-514350">
              <a:buNone/>
            </a:pPr>
            <a:endParaRPr lang="ru-RU" sz="2900" dirty="0" smtClean="0"/>
          </a:p>
          <a:p>
            <a:pPr marL="514350" indent="-514350">
              <a:buNone/>
            </a:pPr>
            <a:r>
              <a:rPr lang="ru-RU" sz="2900" dirty="0" smtClean="0">
                <a:solidFill>
                  <a:srgbClr val="7030A0"/>
                </a:solidFill>
              </a:rPr>
              <a:t>4.    Семинар</a:t>
            </a:r>
            <a:r>
              <a:rPr lang="ru-RU" sz="2900" dirty="0">
                <a:solidFill>
                  <a:srgbClr val="7030A0"/>
                </a:solidFill>
              </a:rPr>
              <a:t>, конференция, круглый стол и т.д</a:t>
            </a:r>
            <a:r>
              <a:rPr lang="ru-RU" sz="2900" dirty="0" smtClean="0">
                <a:solidFill>
                  <a:srgbClr val="7030A0"/>
                </a:solidFill>
              </a:rPr>
              <a:t>.</a:t>
            </a:r>
          </a:p>
          <a:p>
            <a:pPr marL="514350" indent="-514350">
              <a:buNone/>
            </a:pPr>
            <a:endParaRPr lang="ru-RU" sz="2900" dirty="0" smtClean="0"/>
          </a:p>
          <a:p>
            <a:pPr marL="514350" indent="-514350">
              <a:buNone/>
            </a:pPr>
            <a:endParaRPr lang="ru-RU" sz="2900" dirty="0"/>
          </a:p>
          <a:p>
            <a:pPr marL="514350" indent="-514350">
              <a:buNone/>
            </a:pPr>
            <a:r>
              <a:rPr lang="ru-RU" sz="2900" dirty="0" smtClean="0">
                <a:solidFill>
                  <a:srgbClr val="FF6600"/>
                </a:solidFill>
              </a:rPr>
              <a:t>5.    Контрольная </a:t>
            </a:r>
            <a:r>
              <a:rPr lang="ru-RU" sz="2900" dirty="0">
                <a:solidFill>
                  <a:srgbClr val="FF6600"/>
                </a:solidFill>
              </a:rPr>
              <a:t>работа, зачет, коллоквиум, смотр знаний и т.д. </a:t>
            </a:r>
          </a:p>
          <a:p>
            <a:endParaRPr lang="ru-RU" sz="290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E8079-FCAD-4542-86FC-452B238C0777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500034" y="1357298"/>
          <a:ext cx="7786741" cy="4593487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664692"/>
                <a:gridCol w="5420047"/>
                <a:gridCol w="807882"/>
                <a:gridCol w="894120"/>
              </a:tblGrid>
              <a:tr h="2143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/>
                        <a:t>№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/>
                        <a:t>Утверждение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</a:rPr>
                        <a:t>Да</a:t>
                      </a:r>
                      <a:endParaRPr lang="ru-RU" sz="16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70C0"/>
                          </a:solidFill>
                        </a:rPr>
                        <a:t>Нет</a:t>
                      </a:r>
                      <a:endParaRPr lang="ru-RU" sz="1600" b="1" dirty="0">
                        <a:solidFill>
                          <a:srgbClr val="0070C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615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1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Все задания в работе показались мне лёгкими.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615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2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Все задания в работе показались мне трудными.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615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3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В работе были и лёгкие, и трудные задания.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615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4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Я легко справился со всеми заданиями.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615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5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Некоторые задания вызвали у меня затруднения.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615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6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Я выполнил все задания правильно.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615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7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Я сомневаюсь, что все задания выполнил правильно.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0" y="0"/>
            <a:ext cx="689644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                                                                              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                            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MS Mincho" pitchFamily="49" charset="-128"/>
                <a:cs typeface="Arial" pitchFamily="34" charset="0"/>
              </a:rPr>
              <a:t>Самооценка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E8079-FCAD-4542-86FC-452B238C0777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85728"/>
            <a:ext cx="6972320" cy="368280"/>
          </a:xfrm>
        </p:spPr>
        <p:txBody>
          <a:bodyPr>
            <a:noAutofit/>
          </a:bodyPr>
          <a:lstStyle/>
          <a:p>
            <a:r>
              <a:rPr lang="ru-RU" sz="2800" b="1" dirty="0" err="1" smtClean="0">
                <a:solidFill>
                  <a:schemeClr val="tx2">
                    <a:lumMod val="75000"/>
                  </a:schemeClr>
                </a:solidFill>
              </a:rPr>
              <a:t>Деятельностные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 технологии</a:t>
            </a:r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500175"/>
            <a:ext cx="8229600" cy="3286148"/>
          </a:xfrm>
        </p:spPr>
        <p:txBody>
          <a:bodyPr>
            <a:normAutofit lnSpcReduction="10000"/>
          </a:bodyPr>
          <a:lstStyle/>
          <a:p>
            <a:pPr lvl="0"/>
            <a:r>
              <a:rPr lang="ru-RU" sz="2000" b="1" dirty="0" smtClean="0"/>
              <a:t>проектные</a:t>
            </a:r>
            <a:r>
              <a:rPr lang="ru-RU" sz="2000" b="1" dirty="0"/>
              <a:t>;</a:t>
            </a:r>
          </a:p>
          <a:p>
            <a:pPr lvl="0"/>
            <a:r>
              <a:rPr lang="ru-RU" sz="2000" b="1" dirty="0"/>
              <a:t>исследовательские;</a:t>
            </a:r>
          </a:p>
          <a:p>
            <a:pPr lvl="0"/>
            <a:r>
              <a:rPr lang="ru-RU" sz="2000" b="1" dirty="0" smtClean="0"/>
              <a:t>дискуссионные;</a:t>
            </a:r>
            <a:endParaRPr lang="ru-RU" sz="2000" b="1" dirty="0"/>
          </a:p>
          <a:p>
            <a:pPr lvl="0"/>
            <a:r>
              <a:rPr lang="ru-RU" sz="2000" b="1" dirty="0"/>
              <a:t>педагогика сотрудничества;</a:t>
            </a:r>
          </a:p>
          <a:p>
            <a:pPr lvl="0"/>
            <a:r>
              <a:rPr lang="ru-RU" sz="2000" b="1" dirty="0"/>
              <a:t>учебных проблемных ситуаций;</a:t>
            </a:r>
          </a:p>
          <a:p>
            <a:pPr lvl="0"/>
            <a:r>
              <a:rPr lang="ru-RU" sz="2000" b="1" dirty="0"/>
              <a:t>проблемного диалога;</a:t>
            </a:r>
          </a:p>
          <a:p>
            <a:pPr lvl="0"/>
            <a:r>
              <a:rPr lang="ru-RU" sz="2000" b="1" dirty="0"/>
              <a:t>обучение смысловому чтению;</a:t>
            </a:r>
          </a:p>
          <a:p>
            <a:r>
              <a:rPr lang="ru-RU" sz="2000" b="1" dirty="0" smtClean="0"/>
              <a:t>ИКТ-технологии;</a:t>
            </a:r>
          </a:p>
          <a:p>
            <a:r>
              <a:rPr lang="ru-RU" sz="2000" b="1" dirty="0"/>
              <a:t>т</a:t>
            </a:r>
            <a:r>
              <a:rPr lang="ru-RU" sz="2000" b="1" dirty="0" smtClean="0"/>
              <a:t>ехнология развития критического мышления</a:t>
            </a:r>
            <a:endParaRPr lang="ru-RU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85786" y="4857760"/>
            <a:ext cx="80010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0066"/>
                </a:solidFill>
              </a:rPr>
              <a:t>Важное место в образовательном процессе занимают: психологическое здоровье учащихся, создание психологически безопасной и комфортной образовательной среды  и индивидуализация образовательных маршрутов.</a:t>
            </a:r>
          </a:p>
          <a:p>
            <a:endParaRPr lang="ru-RU" b="1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E8079-FCAD-4542-86FC-452B238C0777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338328"/>
            <a:ext cx="8858312" cy="1252728"/>
          </a:xfrm>
        </p:spPr>
        <p:txBody>
          <a:bodyPr>
            <a:noAutofit/>
          </a:bodyPr>
          <a:lstStyle/>
          <a:p>
            <a:pPr indent="629920">
              <a:lnSpc>
                <a:spcPct val="150000"/>
              </a:lnSpc>
              <a:spcAft>
                <a:spcPts val="0"/>
              </a:spcAft>
            </a:pPr>
            <a:r>
              <a:rPr lang="ru-RU" sz="3200" b="1" dirty="0" smtClean="0">
                <a:solidFill>
                  <a:schemeClr val="tx1"/>
                </a:solidFill>
                <a:ea typeface="Calibri"/>
                <a:cs typeface="Times New Roman"/>
              </a:rPr>
              <a:t>Результаты </a:t>
            </a:r>
            <a:r>
              <a:rPr lang="ru-RU" sz="3200" b="1" dirty="0">
                <a:solidFill>
                  <a:schemeClr val="tx1"/>
                </a:solidFill>
                <a:ea typeface="Calibri"/>
                <a:cs typeface="Times New Roman"/>
              </a:rPr>
              <a:t>формирования личностных </a:t>
            </a:r>
            <a:r>
              <a:rPr lang="ru-RU" sz="3200" b="1" dirty="0" smtClean="0">
                <a:solidFill>
                  <a:schemeClr val="tx1"/>
                </a:solidFill>
                <a:ea typeface="Calibri"/>
                <a:cs typeface="Times New Roman"/>
              </a:rPr>
              <a:t>УУД:</a:t>
            </a:r>
            <a:endParaRPr lang="ru-RU" sz="3200" b="1" dirty="0">
              <a:solidFill>
                <a:schemeClr val="tx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928590"/>
            <a:ext cx="83529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800" dirty="0" smtClean="0">
                <a:ea typeface="Calibri"/>
                <a:cs typeface="Times New Roman"/>
              </a:rPr>
              <a:t>развитие </a:t>
            </a:r>
            <a:r>
              <a:rPr lang="ru-RU" sz="2800" dirty="0">
                <a:ea typeface="Calibri"/>
                <a:cs typeface="Times New Roman"/>
              </a:rPr>
              <a:t>морального сознания;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800" dirty="0" smtClean="0">
                <a:ea typeface="Calibri"/>
                <a:cs typeface="Times New Roman"/>
              </a:rPr>
              <a:t>регулирование </a:t>
            </a:r>
            <a:r>
              <a:rPr lang="ru-RU" sz="2800" dirty="0">
                <a:ea typeface="Calibri"/>
                <a:cs typeface="Times New Roman"/>
              </a:rPr>
              <a:t>морального поведения;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800" dirty="0" smtClean="0">
                <a:ea typeface="Calibri"/>
                <a:cs typeface="Times New Roman"/>
              </a:rPr>
              <a:t>ориентация </a:t>
            </a:r>
            <a:r>
              <a:rPr lang="ru-RU" sz="2800" dirty="0">
                <a:ea typeface="Calibri"/>
                <a:cs typeface="Times New Roman"/>
              </a:rPr>
              <a:t>учащихся на моральное содержание ситуации.</a:t>
            </a:r>
            <a:endParaRPr lang="ru-RU" sz="2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1028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ru-RU" sz="3200" b="1" dirty="0" smtClean="0">
                <a:solidFill>
                  <a:schemeClr val="tx1"/>
                </a:solidFill>
                <a:ea typeface="Calibri"/>
                <a:cs typeface="Times New Roman"/>
              </a:rPr>
              <a:t>Критерии </a:t>
            </a:r>
            <a:r>
              <a:rPr lang="ru-RU" sz="3200" b="1" dirty="0" err="1">
                <a:solidFill>
                  <a:schemeClr val="tx1"/>
                </a:solidFill>
                <a:ea typeface="Calibri"/>
                <a:cs typeface="Times New Roman"/>
              </a:rPr>
              <a:t>сформированности</a:t>
            </a:r>
            <a:r>
              <a:rPr lang="ru-RU" sz="3200" b="1" dirty="0">
                <a:solidFill>
                  <a:schemeClr val="tx1"/>
                </a:solidFill>
                <a:ea typeface="Calibri"/>
                <a:cs typeface="Times New Roman"/>
              </a:rPr>
              <a:t> </a:t>
            </a:r>
            <a:r>
              <a:rPr lang="ru-RU" sz="3200" b="1" dirty="0" smtClean="0">
                <a:solidFill>
                  <a:schemeClr val="tx1"/>
                </a:solidFill>
                <a:ea typeface="Calibri"/>
                <a:cs typeface="Times New Roman"/>
              </a:rPr>
              <a:t>регулятивных </a:t>
            </a:r>
            <a:r>
              <a:rPr lang="ru-RU" sz="3200" b="1" dirty="0">
                <a:solidFill>
                  <a:schemeClr val="tx1"/>
                </a:solidFill>
                <a:ea typeface="Calibri"/>
                <a:cs typeface="Times New Roman"/>
              </a:rPr>
              <a:t>УУД </a:t>
            </a:r>
            <a:r>
              <a:rPr lang="ru-RU" sz="3200" b="1" dirty="0" smtClean="0">
                <a:solidFill>
                  <a:schemeClr val="tx1"/>
                </a:solidFill>
                <a:ea typeface="Calibri"/>
                <a:cs typeface="Times New Roman"/>
              </a:rPr>
              <a:t>:</a:t>
            </a:r>
            <a:r>
              <a:rPr lang="ru-RU" sz="3200" b="1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3200" b="1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</a:b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1214422"/>
            <a:ext cx="80648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800" dirty="0" smtClean="0">
                <a:ea typeface="Calibri"/>
                <a:cs typeface="Times New Roman"/>
              </a:rPr>
              <a:t> выбор способа </a:t>
            </a:r>
            <a:r>
              <a:rPr lang="ru-RU" sz="2800" dirty="0">
                <a:ea typeface="Calibri"/>
                <a:cs typeface="Times New Roman"/>
              </a:rPr>
              <a:t>поведения;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800" dirty="0" smtClean="0">
                <a:ea typeface="Calibri"/>
                <a:cs typeface="Times New Roman"/>
              </a:rPr>
              <a:t> планирование, контроль </a:t>
            </a:r>
            <a:r>
              <a:rPr lang="ru-RU" sz="2800" dirty="0">
                <a:ea typeface="Calibri"/>
                <a:cs typeface="Times New Roman"/>
              </a:rPr>
              <a:t>и </a:t>
            </a:r>
            <a:r>
              <a:rPr lang="ru-RU" sz="2800" dirty="0" smtClean="0">
                <a:ea typeface="Calibri"/>
                <a:cs typeface="Times New Roman"/>
              </a:rPr>
              <a:t>выполнение действий </a:t>
            </a:r>
            <a:r>
              <a:rPr lang="ru-RU" sz="2800" dirty="0">
                <a:ea typeface="Calibri"/>
                <a:cs typeface="Times New Roman"/>
              </a:rPr>
              <a:t>по заданному образцу, </a:t>
            </a:r>
            <a:r>
              <a:rPr lang="ru-RU" sz="2800" dirty="0" smtClean="0">
                <a:ea typeface="Calibri"/>
                <a:cs typeface="Times New Roman"/>
              </a:rPr>
              <a:t>правилу;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800" dirty="0" smtClean="0">
                <a:ea typeface="Calibri"/>
                <a:cs typeface="Times New Roman"/>
              </a:rPr>
              <a:t> планирование результатов </a:t>
            </a:r>
            <a:r>
              <a:rPr lang="ru-RU" sz="2800" dirty="0">
                <a:ea typeface="Calibri"/>
                <a:cs typeface="Times New Roman"/>
              </a:rPr>
              <a:t>своей </a:t>
            </a:r>
            <a:r>
              <a:rPr lang="ru-RU" sz="2800" dirty="0" smtClean="0">
                <a:ea typeface="Calibri"/>
                <a:cs typeface="Times New Roman"/>
              </a:rPr>
              <a:t>деятельности;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800" dirty="0" smtClean="0">
                <a:ea typeface="Calibri"/>
                <a:cs typeface="Times New Roman"/>
              </a:rPr>
              <a:t> умение вовремя начинать </a:t>
            </a:r>
            <a:r>
              <a:rPr lang="ru-RU" sz="2800" dirty="0">
                <a:ea typeface="Calibri"/>
                <a:cs typeface="Times New Roman"/>
              </a:rPr>
              <a:t>и заканчивать свои </a:t>
            </a:r>
            <a:r>
              <a:rPr lang="ru-RU" sz="2800" dirty="0" smtClean="0">
                <a:ea typeface="Calibri"/>
                <a:cs typeface="Times New Roman"/>
              </a:rPr>
              <a:t>действия.</a:t>
            </a:r>
            <a:endParaRPr lang="ru-RU" sz="2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85405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Результат </a:t>
            </a:r>
            <a:r>
              <a:rPr lang="ru-RU" sz="3200" b="1" dirty="0">
                <a:solidFill>
                  <a:schemeClr val="tx1"/>
                </a:solidFill>
              </a:rPr>
              <a:t>формирования познавательных УУД </a:t>
            </a:r>
            <a:r>
              <a:rPr lang="ru-RU" sz="3200" b="1" dirty="0" smtClean="0">
                <a:solidFill>
                  <a:schemeClr val="tx1"/>
                </a:solidFill>
              </a:rPr>
              <a:t>: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2325" y="1351509"/>
            <a:ext cx="87849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800" dirty="0" smtClean="0">
                <a:ea typeface="Calibri"/>
                <a:cs typeface="Times New Roman"/>
              </a:rPr>
              <a:t>выделение типов задач </a:t>
            </a:r>
            <a:r>
              <a:rPr lang="ru-RU" sz="2800" dirty="0">
                <a:ea typeface="Calibri"/>
                <a:cs typeface="Times New Roman"/>
              </a:rPr>
              <a:t>и </a:t>
            </a:r>
            <a:r>
              <a:rPr lang="ru-RU" sz="2800" dirty="0" smtClean="0">
                <a:ea typeface="Calibri"/>
                <a:cs typeface="Times New Roman"/>
              </a:rPr>
              <a:t>способов </a:t>
            </a:r>
            <a:r>
              <a:rPr lang="ru-RU" sz="2800" dirty="0">
                <a:ea typeface="Calibri"/>
                <a:cs typeface="Times New Roman"/>
              </a:rPr>
              <a:t>их решения;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800" dirty="0" smtClean="0">
                <a:ea typeface="Calibri"/>
                <a:cs typeface="Times New Roman"/>
              </a:rPr>
              <a:t>обоснование этапов </a:t>
            </a:r>
            <a:r>
              <a:rPr lang="ru-RU" sz="2800" dirty="0">
                <a:ea typeface="Calibri"/>
                <a:cs typeface="Times New Roman"/>
              </a:rPr>
              <a:t>решения учебной задачи;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800" dirty="0" smtClean="0">
                <a:ea typeface="Calibri"/>
                <a:cs typeface="Times New Roman"/>
              </a:rPr>
              <a:t> анализ </a:t>
            </a:r>
            <a:r>
              <a:rPr lang="ru-RU" sz="2800" dirty="0">
                <a:ea typeface="Calibri"/>
                <a:cs typeface="Times New Roman"/>
              </a:rPr>
              <a:t>и преобразование информации;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800" dirty="0" smtClean="0">
                <a:ea typeface="Calibri"/>
                <a:cs typeface="Times New Roman"/>
              </a:rPr>
              <a:t>проведение основных мыслительных операций;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800" dirty="0" smtClean="0">
                <a:ea typeface="Calibri"/>
                <a:cs typeface="Times New Roman"/>
              </a:rPr>
              <a:t> установление причинно-следственных связей;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800" dirty="0" smtClean="0">
                <a:ea typeface="Calibri"/>
                <a:cs typeface="Times New Roman"/>
              </a:rPr>
              <a:t> владение </a:t>
            </a:r>
            <a:r>
              <a:rPr lang="ru-RU" sz="2800" dirty="0">
                <a:ea typeface="Calibri"/>
                <a:cs typeface="Times New Roman"/>
              </a:rPr>
              <a:t>общим приемом решения </a:t>
            </a:r>
            <a:r>
              <a:rPr lang="ru-RU" sz="2800" dirty="0" smtClean="0">
                <a:ea typeface="Calibri"/>
                <a:cs typeface="Times New Roman"/>
              </a:rPr>
              <a:t>задач.</a:t>
            </a:r>
            <a:endParaRPr lang="ru-RU" sz="2800" dirty="0"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85452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Критерии </a:t>
            </a:r>
            <a:r>
              <a:rPr lang="ru-RU" sz="3200" b="1" dirty="0" err="1">
                <a:solidFill>
                  <a:schemeClr val="tx1"/>
                </a:solidFill>
              </a:rPr>
              <a:t>сформированности</a:t>
            </a:r>
            <a:r>
              <a:rPr lang="ru-RU" sz="3200" b="1" dirty="0">
                <a:solidFill>
                  <a:schemeClr val="tx1"/>
                </a:solidFill>
              </a:rPr>
              <a:t> </a:t>
            </a:r>
            <a:r>
              <a:rPr lang="ru-RU" sz="3200" b="1" dirty="0" smtClean="0">
                <a:solidFill>
                  <a:schemeClr val="tx1"/>
                </a:solidFill>
              </a:rPr>
              <a:t>коммуникативных УУД :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513091"/>
            <a:ext cx="864096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800" dirty="0">
                <a:ea typeface="Calibri"/>
                <a:cs typeface="Times New Roman"/>
              </a:rPr>
              <a:t>желание вступать в контакт с окружающими (мотивация общения «Я хочу!»);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800" dirty="0" smtClean="0">
                <a:ea typeface="Calibri"/>
                <a:cs typeface="Times New Roman"/>
              </a:rPr>
              <a:t>знание </a:t>
            </a:r>
            <a:r>
              <a:rPr lang="ru-RU" sz="2800" dirty="0">
                <a:ea typeface="Calibri"/>
                <a:cs typeface="Times New Roman"/>
              </a:rPr>
              <a:t>норм и правил, которым необходимо следовать при  общении с окружающими;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800" dirty="0" smtClean="0">
                <a:ea typeface="Calibri"/>
                <a:cs typeface="Times New Roman"/>
              </a:rPr>
              <a:t>умение </a:t>
            </a:r>
            <a:r>
              <a:rPr lang="ru-RU" sz="2800" dirty="0">
                <a:ea typeface="Calibri"/>
                <a:cs typeface="Times New Roman"/>
              </a:rPr>
              <a:t>организовывать общение, включающее умение слушать собеседника, </a:t>
            </a:r>
            <a:endParaRPr lang="ru-RU" sz="2800" dirty="0" smtClean="0">
              <a:ea typeface="Calibri"/>
              <a:cs typeface="Times New Roman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800" dirty="0" smtClean="0">
                <a:ea typeface="Calibri"/>
                <a:cs typeface="Times New Roman"/>
              </a:rPr>
              <a:t>умение </a:t>
            </a:r>
            <a:r>
              <a:rPr lang="ru-RU" sz="2800" dirty="0">
                <a:ea typeface="Calibri"/>
                <a:cs typeface="Times New Roman"/>
              </a:rPr>
              <a:t>решать конфликтные ситуации.</a:t>
            </a:r>
            <a:endParaRPr lang="ru-RU" sz="2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55586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ru-RU" sz="3200" b="1" i="1" dirty="0">
                <a:solidFill>
                  <a:srgbClr val="000000"/>
                </a:solidFill>
                <a:ea typeface="+mn-ea"/>
                <a:cs typeface="+mn-cs"/>
              </a:rPr>
              <a:t>Рекомендации по развитию познавательных УУД </a:t>
            </a:r>
            <a:r>
              <a:rPr lang="ru-RU" sz="1800" dirty="0">
                <a:solidFill>
                  <a:srgbClr val="000000"/>
                </a:solidFill>
                <a:ea typeface="+mn-ea"/>
                <a:cs typeface="+mn-cs"/>
              </a:rPr>
              <a:t/>
            </a:r>
            <a:br>
              <a:rPr lang="ru-RU" sz="1800" dirty="0">
                <a:solidFill>
                  <a:srgbClr val="000000"/>
                </a:solidFill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196752"/>
            <a:ext cx="3816424" cy="273630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400" dirty="0">
                <a:solidFill>
                  <a:srgbClr val="000000"/>
                </a:solidFill>
              </a:rPr>
              <a:t>Если вы </a:t>
            </a:r>
            <a:r>
              <a:rPr lang="ru-RU" sz="2400" dirty="0" smtClean="0">
                <a:solidFill>
                  <a:srgbClr val="000000"/>
                </a:solidFill>
              </a:rPr>
              <a:t>хотите, </a:t>
            </a:r>
            <a:r>
              <a:rPr lang="ru-RU" sz="2400" dirty="0">
                <a:solidFill>
                  <a:srgbClr val="000000"/>
                </a:solidFill>
              </a:rPr>
              <a:t>чтобы дети усвоили материал, научите их мыслить системно (например, основное понятие (правило) - пример - значение материала). </a:t>
            </a:r>
            <a:r>
              <a:rPr lang="ru-RU" dirty="0">
                <a:solidFill>
                  <a:srgbClr val="000000"/>
                </a:solidFill>
              </a:rPr>
              <a:t>	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44008" y="1205880"/>
            <a:ext cx="3816424" cy="2718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400" dirty="0">
                <a:solidFill>
                  <a:srgbClr val="000000"/>
                </a:solidFill>
              </a:rPr>
              <a:t>Помните, что знает не тот, кто пересказывает, а тот, кто использует на практике. Найдите способ научить ребенка применять свои знания</a:t>
            </a:r>
            <a:r>
              <a:rPr lang="ru-RU" dirty="0">
                <a:solidFill>
                  <a:srgbClr val="000000"/>
                </a:solidFill>
              </a:rPr>
              <a:t>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051720" y="4077072"/>
            <a:ext cx="4608511" cy="259228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400" dirty="0">
                <a:solidFill>
                  <a:srgbClr val="000000"/>
                </a:solidFill>
              </a:rPr>
              <a:t>Творческое мышление развивайте всесторонним анализом проблем; познавательные задачи решайте несколькими способами, чаще практикуйте творческие задачи. 	</a:t>
            </a:r>
          </a:p>
        </p:txBody>
      </p:sp>
    </p:spTree>
    <p:extLst>
      <p:ext uri="{BB962C8B-B14F-4D97-AF65-F5344CB8AC3E}">
        <p14:creationId xmlns:p14="http://schemas.microsoft.com/office/powerpoint/2010/main" val="3160621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3744416"/>
          </a:xfrm>
        </p:spPr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Спасибо за внимание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!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Другая 2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C7CCE4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1281</TotalTime>
  <Words>1409</Words>
  <Application>Microsoft Office PowerPoint</Application>
  <PresentationFormat>Экран (4:3)</PresentationFormat>
  <Paragraphs>427</Paragraphs>
  <Slides>26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6" baseType="lpstr">
      <vt:lpstr>MS Mincho</vt:lpstr>
      <vt:lpstr>Arial</vt:lpstr>
      <vt:lpstr>Book Antiqua</vt:lpstr>
      <vt:lpstr>Bookman Old Style</vt:lpstr>
      <vt:lpstr>Calibri</vt:lpstr>
      <vt:lpstr>Symbol</vt:lpstr>
      <vt:lpstr>Times New Roman</vt:lpstr>
      <vt:lpstr>Verdana</vt:lpstr>
      <vt:lpstr>Wingdings</vt:lpstr>
      <vt:lpstr>Волна</vt:lpstr>
      <vt:lpstr>Формирование   Универсальных учебных Действий на уроках математики  в основной школе </vt:lpstr>
      <vt:lpstr>Актуальность введения ФГОС</vt:lpstr>
      <vt:lpstr>Презентация PowerPoint</vt:lpstr>
      <vt:lpstr>Система дидактических принципов, обеспечивающих системно–деятельностный  подход</vt:lpstr>
      <vt:lpstr>Три типа результатов освоения  основной образовательной программы</vt:lpstr>
      <vt:lpstr>Универсальные учебные действия</vt:lpstr>
      <vt:lpstr>Личностные УУД</vt:lpstr>
      <vt:lpstr>Виды заданий для формирования  личностных УУД </vt:lpstr>
      <vt:lpstr>Регулятивные УУД </vt:lpstr>
      <vt:lpstr>Виды заданий для формирования регулятивных УУД</vt:lpstr>
      <vt:lpstr>Познавательные УУД</vt:lpstr>
      <vt:lpstr>Виды заданий для формирования познавательных УУД</vt:lpstr>
      <vt:lpstr>Коммуникативные УУД</vt:lpstr>
      <vt:lpstr>Виды заданий  для формирования коммуникативных УУД</vt:lpstr>
      <vt:lpstr>Что же дают УУД?</vt:lpstr>
      <vt:lpstr>Учитель - ученик</vt:lpstr>
      <vt:lpstr>Требования к современному уроку</vt:lpstr>
      <vt:lpstr>Типология уроков  по ФГОС </vt:lpstr>
      <vt:lpstr>Презентация PowerPoint</vt:lpstr>
      <vt:lpstr>Деятельностные технологии</vt:lpstr>
      <vt:lpstr>Результаты формирования личностных УУД:</vt:lpstr>
      <vt:lpstr>Критерии сформированности регулятивных УУД : </vt:lpstr>
      <vt:lpstr>Результат формирования познавательных УУД :</vt:lpstr>
      <vt:lpstr>Критерии сформированности коммуникативных УУД :</vt:lpstr>
      <vt:lpstr>Рекомендации по развитию познавательных УУД  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МБОУ «Борисовская средняя общеобразовательная школа»   Формирование УУД на уроках математики в 5 классе</dc:title>
  <dc:creator>максим</dc:creator>
  <cp:lastModifiedBy>Самойлова</cp:lastModifiedBy>
  <cp:revision>118</cp:revision>
  <dcterms:created xsi:type="dcterms:W3CDTF">2015-11-29T12:16:17Z</dcterms:created>
  <dcterms:modified xsi:type="dcterms:W3CDTF">2016-03-03T04:30:55Z</dcterms:modified>
</cp:coreProperties>
</file>