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83" r:id="rId2"/>
    <p:sldId id="258" r:id="rId3"/>
    <p:sldId id="259" r:id="rId4"/>
    <p:sldId id="261" r:id="rId5"/>
    <p:sldId id="290" r:id="rId6"/>
    <p:sldId id="286" r:id="rId7"/>
    <p:sldId id="279" r:id="rId8"/>
    <p:sldId id="276" r:id="rId9"/>
    <p:sldId id="281" r:id="rId10"/>
    <p:sldId id="269" r:id="rId11"/>
    <p:sldId id="282" r:id="rId12"/>
    <p:sldId id="262" r:id="rId13"/>
    <p:sldId id="291" r:id="rId14"/>
    <p:sldId id="277" r:id="rId15"/>
    <p:sldId id="274" r:id="rId16"/>
    <p:sldId id="275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2E0F"/>
    <a:srgbClr val="003300"/>
    <a:srgbClr val="AD0703"/>
    <a:srgbClr val="F24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32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C74B962-F2BA-4EB4-9444-37C1EAB99727}" type="datetimeFigureOut">
              <a:rPr lang="ru-RU"/>
              <a:pPr>
                <a:defRPr/>
              </a:pPr>
              <a:t>17.10.2017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55C27ED-D8E4-4BEC-90F5-8BF85441F7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4010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E03D3-06A7-45B2-A64A-F03A0AEE749A}" type="datetimeFigureOut">
              <a:rPr lang="ru-RU"/>
              <a:pPr>
                <a:defRPr/>
              </a:pPr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E3867-7F51-47FC-9D96-AE22D5131D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AAE81-7839-49FD-B2A7-40E57BB41EB7}" type="datetimeFigureOut">
              <a:rPr lang="ru-RU"/>
              <a:pPr>
                <a:defRPr/>
              </a:pPr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D666B-6ECD-47C0-B5DE-62B198AF80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15189-520D-4C42-9A1E-88287E7D634B}" type="datetimeFigureOut">
              <a:rPr lang="ru-RU"/>
              <a:pPr>
                <a:defRPr/>
              </a:pPr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38B04-E6B1-4854-8C8F-FF665CC7F3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AA420-E37A-467C-B6F0-C80F0DFC3135}" type="datetimeFigureOut">
              <a:rPr lang="ru-RU"/>
              <a:pPr>
                <a:defRPr/>
              </a:pPr>
              <a:t>17.10.2017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FF835-E756-4EDE-AA59-BA070D5419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A97C1-CE42-4609-99C7-C04F352C0A09}" type="datetimeFigureOut">
              <a:rPr lang="ru-RU"/>
              <a:pPr>
                <a:defRPr/>
              </a:pPr>
              <a:t>17.10.2017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5A225-3A29-4D6D-BFE3-A2719FEF98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1C174-DFD6-4459-9FF2-E144E7E4154C}" type="datetimeFigureOut">
              <a:rPr lang="ru-RU"/>
              <a:pPr>
                <a:defRPr/>
              </a:pPr>
              <a:t>17.10.2017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4751E-FC7B-4A99-B938-6BD83F85B9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10075-BD59-46BB-9984-BCD56B7260DB}" type="datetimeFigureOut">
              <a:rPr lang="ru-RU"/>
              <a:pPr>
                <a:defRPr/>
              </a:pPr>
              <a:t>17.10.2017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A927B-B26C-4853-B676-D5D3FB3321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2B149-FE26-42CE-B1D3-D14EEAB6B94F}" type="datetimeFigureOut">
              <a:rPr lang="ru-RU"/>
              <a:pPr>
                <a:defRPr/>
              </a:pPr>
              <a:t>17.10.2017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87EFD-CD83-4DDD-AFEB-99F4A7BBEB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F95A6-FFB4-4AD3-BD19-0EF9A2EF60B4}" type="datetimeFigureOut">
              <a:rPr lang="ru-RU"/>
              <a:pPr>
                <a:defRPr/>
              </a:pPr>
              <a:t>17.10.2017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CC54E-CE58-40BE-A31E-F9BF453747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831C6-B18D-4069-94A1-D77B772BC2D5}" type="datetimeFigureOut">
              <a:rPr lang="ru-RU"/>
              <a:pPr>
                <a:defRPr/>
              </a:pPr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69C85-51AD-4F11-AB5E-649FE24B6C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D6B6A-E85A-4445-9D95-3621D3E7B0F6}" type="datetimeFigureOut">
              <a:rPr lang="ru-RU"/>
              <a:pPr>
                <a:defRPr/>
              </a:pPr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4768A-0E92-4379-BBCE-64C71AEB94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F4B3C4-862C-4353-9A3A-C5EED294D63D}" type="datetimeFigureOut">
              <a:rPr lang="ru-RU"/>
              <a:pPr>
                <a:defRPr/>
              </a:pPr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458F3B-E832-45A5-A0E3-5B9B98046F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e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detsad16.42ru.ru/users/olesya1982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doy16@mail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4099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100" name="TextBox 5"/>
          <p:cNvSpPr txBox="1">
            <a:spLocks noChangeArrowheads="1"/>
          </p:cNvSpPr>
          <p:nvPr/>
        </p:nvSpPr>
        <p:spPr bwMode="auto">
          <a:xfrm>
            <a:off x="2195513" y="836613"/>
            <a:ext cx="59769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«Детский сад № 16»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Рисунок 7" descr="http://svobod-school.ru/upload/iblock/19d/19d6b09db5032700d1e7a3c610daa8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0823" y="2726924"/>
            <a:ext cx="4185233" cy="3446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051720" y="1772816"/>
            <a:ext cx="55446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ЭКОЛОГИЧЕСКИЙ ОТЧЕТ 2016-2017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932040" y="3933055"/>
            <a:ext cx="385192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altLang="ru-RU" b="1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altLang="ru-RU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altLang="ru-RU" sz="16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Составители:</a:t>
            </a:r>
          </a:p>
          <a:p>
            <a:pPr algn="ctr"/>
            <a:r>
              <a:rPr lang="ru-RU" altLang="ru-RU" sz="16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Н.В. Береза, </a:t>
            </a:r>
            <a:r>
              <a:rPr lang="ru-RU" altLang="ru-RU" sz="16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ст.воспитатель</a:t>
            </a:r>
            <a:r>
              <a:rPr lang="ru-RU" altLang="ru-RU" sz="16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Е.С. </a:t>
            </a:r>
            <a:r>
              <a:rPr lang="ru-RU" altLang="ru-RU" sz="16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Потякина</a:t>
            </a:r>
            <a:r>
              <a:rPr lang="ru-RU" altLang="ru-RU" sz="16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воспитатель </a:t>
            </a:r>
            <a:endParaRPr lang="ru-RU" altLang="ru-RU" sz="16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altLang="ru-RU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31840" y="6173906"/>
            <a:ext cx="44644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Ленинск-Кузнецкий, 2017</a:t>
            </a:r>
            <a:endParaRPr lang="ru-RU" alt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5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076" name="Рисунок 4" descr="bokor13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3987800"/>
            <a:ext cx="2952750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Box 6"/>
          <p:cNvSpPr txBox="1">
            <a:spLocks noChangeArrowheads="1"/>
          </p:cNvSpPr>
          <p:nvPr/>
        </p:nvSpPr>
        <p:spPr bwMode="auto">
          <a:xfrm>
            <a:off x="2051050" y="2492375"/>
            <a:ext cx="648176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Clr>
                <a:srgbClr val="009999"/>
              </a:buClr>
              <a:buSzPct val="65000"/>
            </a:pPr>
            <a:endParaRPr lang="ru-RU" sz="2400" b="1">
              <a:solidFill>
                <a:srgbClr val="008A00"/>
              </a:solidFill>
            </a:endParaRPr>
          </a:p>
          <a:p>
            <a:pPr marL="342900" indent="-342900" algn="ctr">
              <a:buClr>
                <a:srgbClr val="009999"/>
              </a:buClr>
              <a:buSzPct val="65000"/>
            </a:pPr>
            <a:endParaRPr lang="ru-RU" sz="2400" b="1">
              <a:solidFill>
                <a:srgbClr val="008A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2988" y="1557338"/>
            <a:ext cx="7561262" cy="34163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Пусть будет в человеке всё прекрасно.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И мысли, и поступки, и душа!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В гармонии с природой и с собою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На свете чтобы жили малыши,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Воспитывайте в детях, берегите,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Храните экологию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души</a:t>
            </a:r>
          </a:p>
          <a:p>
            <a:pPr algn="ctr">
              <a:defRPr/>
            </a:pPr>
            <a:endParaRPr lang="ru-RU" sz="2400" b="1" i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Н. Луконин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5123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124" name="Рисунок 4" descr="bokor13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4930775"/>
            <a:ext cx="2305050" cy="223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Box 5"/>
          <p:cNvSpPr txBox="1">
            <a:spLocks noChangeArrowheads="1"/>
          </p:cNvSpPr>
          <p:nvPr/>
        </p:nvSpPr>
        <p:spPr bwMode="auto">
          <a:xfrm>
            <a:off x="1116013" y="908050"/>
            <a:ext cx="71278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ru-RU" sz="20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ru-RU" sz="2000" b="1">
              <a:solidFill>
                <a:srgbClr val="FF0000"/>
              </a:solidFill>
            </a:endParaRPr>
          </a:p>
        </p:txBody>
      </p:sp>
      <p:sp>
        <p:nvSpPr>
          <p:cNvPr id="5126" name="TextBox 6"/>
          <p:cNvSpPr txBox="1">
            <a:spLocks noChangeArrowheads="1"/>
          </p:cNvSpPr>
          <p:nvPr/>
        </p:nvSpPr>
        <p:spPr bwMode="auto">
          <a:xfrm>
            <a:off x="2700338" y="692150"/>
            <a:ext cx="6048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8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7" name="TextBox 10"/>
          <p:cNvSpPr txBox="1">
            <a:spLocks noChangeArrowheads="1"/>
          </p:cNvSpPr>
          <p:nvPr/>
        </p:nvSpPr>
        <p:spPr bwMode="auto">
          <a:xfrm>
            <a:off x="1403648" y="1484784"/>
            <a:ext cx="7416824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1. Понимание ребенком </a:t>
            </a:r>
            <a:r>
              <a:rPr lang="ru-RU" sz="1900" b="1" dirty="0" err="1">
                <a:latin typeface="Times New Roman" pitchFamily="18" charset="0"/>
                <a:cs typeface="Times New Roman" pitchFamily="18" charset="0"/>
              </a:rPr>
              <a:t>самоценности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 природы;</a:t>
            </a:r>
          </a:p>
          <a:p>
            <a:pPr>
              <a:lnSpc>
                <a:spcPct val="150000"/>
              </a:lnSpc>
            </a:pP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2. Осознание ребенком себя как частицы природы;</a:t>
            </a:r>
          </a:p>
          <a:p>
            <a:pPr>
              <a:lnSpc>
                <a:spcPct val="150000"/>
              </a:lnSpc>
            </a:pP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3. Понимание того, что в природе все взаимосвязано и нарушение одной из связей ведет за собой другие изменения: происходит «цепная реакция»;</a:t>
            </a:r>
          </a:p>
          <a:p>
            <a:pPr>
              <a:lnSpc>
                <a:spcPct val="150000"/>
              </a:lnSpc>
            </a:pP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4. Первоначальное овладение детьми обобщенными способами действий в постижении смысла физических явлений;</a:t>
            </a:r>
          </a:p>
          <a:p>
            <a:pPr>
              <a:lnSpc>
                <a:spcPct val="150000"/>
              </a:lnSpc>
            </a:pP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5. Обучение азам элементарной экологической    безопасности;</a:t>
            </a:r>
            <a:r>
              <a:rPr lang="ru-RU" sz="1900" dirty="0"/>
              <a:t> </a:t>
            </a:r>
          </a:p>
          <a:p>
            <a:endParaRPr lang="ru-RU" sz="2000" dirty="0"/>
          </a:p>
          <a:p>
            <a:pPr algn="ctr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11760" y="692696"/>
            <a:ext cx="5859296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300" b="1" dirty="0" smtClean="0">
                <a:solidFill>
                  <a:srgbClr val="A12E0F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дошкольников</a:t>
            </a:r>
            <a:endParaRPr lang="ru-RU" sz="2300" b="1" dirty="0">
              <a:solidFill>
                <a:srgbClr val="A12E0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300" b="1" dirty="0" smtClean="0">
                <a:solidFill>
                  <a:srgbClr val="A12E0F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дошкольников</a:t>
            </a:r>
          </a:p>
        </p:txBody>
      </p:sp>
      <p:pic>
        <p:nvPicPr>
          <p:cNvPr id="6148" name="Рисунок 4" descr="bokor13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4897438"/>
            <a:ext cx="2016125" cy="196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Box 13"/>
          <p:cNvSpPr txBox="1">
            <a:spLocks noChangeArrowheads="1"/>
          </p:cNvSpPr>
          <p:nvPr/>
        </p:nvSpPr>
        <p:spPr bwMode="auto">
          <a:xfrm>
            <a:off x="467544" y="1052736"/>
            <a:ext cx="8280920" cy="4478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6. Формирование первоначальных сведений о рациональном использовании природных ресурсов на примере использования воды, энергии в быту;</a:t>
            </a:r>
          </a:p>
          <a:p>
            <a:pPr>
              <a:lnSpc>
                <a:spcPct val="150000"/>
              </a:lnSpc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. Формирование экологической грамотности поведения в быту и в природе;</a:t>
            </a:r>
          </a:p>
          <a:p>
            <a:pPr>
              <a:lnSpc>
                <a:spcPct val="150000"/>
              </a:lnSpc>
            </a:pP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8. Формирование эмоционально-положительного отношения к окружающему миру, понимание зависимости его состояния от действий человека ( в том числе и ребенка);</a:t>
            </a:r>
          </a:p>
          <a:p>
            <a:pPr>
              <a:lnSpc>
                <a:spcPct val="150000"/>
              </a:lnSpc>
            </a:pP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9. Воспитание у детей активной жизненной позиции;</a:t>
            </a:r>
          </a:p>
          <a:p>
            <a:pPr>
              <a:lnSpc>
                <a:spcPct val="150000"/>
              </a:lnSpc>
            </a:pP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10. Понимание неповторимости, красоты окружающего мира</a:t>
            </a:r>
            <a:r>
              <a:rPr lang="ru-RU" sz="1900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Николаева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7210" y="1600200"/>
            <a:ext cx="3089580" cy="4525963"/>
          </a:xfrm>
        </p:spPr>
      </p:pic>
      <p:pic>
        <p:nvPicPr>
          <p:cNvPr id="4" name="Содержимое 3" descr="56ab7e92c649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619672" y="620688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A12E0F"/>
                </a:solidFill>
                <a:latin typeface="Times New Roman" pitchFamily="18" charset="0"/>
                <a:cs typeface="Times New Roman" pitchFamily="18" charset="0"/>
              </a:rPr>
              <a:t>Программы по экологическому воспитанию</a:t>
            </a:r>
            <a:endParaRPr lang="ru-RU" sz="2400" b="1" dirty="0">
              <a:solidFill>
                <a:srgbClr val="A12E0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Николаева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1196752"/>
            <a:ext cx="2268747" cy="3323515"/>
          </a:xfrm>
          <a:prstGeom prst="rect">
            <a:avLst/>
          </a:prstGeom>
          <a:solidFill>
            <a:srgbClr val="00B050"/>
          </a:solidFill>
          <a:ln w="28575">
            <a:solidFill>
              <a:srgbClr val="00B050"/>
            </a:solidFill>
          </a:ln>
        </p:spPr>
      </p:pic>
      <p:pic>
        <p:nvPicPr>
          <p:cNvPr id="8" name="Рисунок 7" descr="Рыжова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5856" y="1548408"/>
            <a:ext cx="2592288" cy="3873407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9" name="Рисунок 8" descr="Тропинка в природу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2512972"/>
            <a:ext cx="2441253" cy="371495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39358" y="0"/>
            <a:ext cx="9183357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 smtClean="0">
                <a:solidFill>
                  <a:srgbClr val="A12E0F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дошкольников</a:t>
            </a:r>
            <a:endParaRPr lang="ru-RU" sz="2400" b="1" dirty="0">
              <a:solidFill>
                <a:srgbClr val="A12E0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_20170428_084938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5536" y="1412776"/>
            <a:ext cx="3456384" cy="3822834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323528" y="5353675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Работа с календарем погоды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_20170428_084836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39952" y="2272383"/>
            <a:ext cx="4499992" cy="2963227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4138092" y="5445224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Рассматривание и чтение познавательной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литератыры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7171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172" name="Рисунок 6" descr="IMG_6088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7" y="980729"/>
            <a:ext cx="3888431" cy="2591632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7173" name="TextBox 7"/>
          <p:cNvSpPr txBox="1">
            <a:spLocks noChangeArrowheads="1"/>
          </p:cNvSpPr>
          <p:nvPr/>
        </p:nvSpPr>
        <p:spPr bwMode="auto">
          <a:xfrm>
            <a:off x="1042988" y="549275"/>
            <a:ext cx="76327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A12E0F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дошкольников</a:t>
            </a:r>
          </a:p>
        </p:txBody>
      </p:sp>
      <p:sp>
        <p:nvSpPr>
          <p:cNvPr id="7175" name="TextBox 6"/>
          <p:cNvSpPr txBox="1">
            <a:spLocks noChangeArrowheads="1"/>
          </p:cNvSpPr>
          <p:nvPr/>
        </p:nvSpPr>
        <p:spPr bwMode="auto">
          <a:xfrm>
            <a:off x="395288" y="3645024"/>
            <a:ext cx="8353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«Чистая </a:t>
            </a:r>
            <a:r>
              <a:rPr lang="ru-RU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река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– чистые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берега»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защита животных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1560" y="4005063"/>
            <a:ext cx="3159278" cy="2267381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179512" y="5949280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Фотогазета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«Наши любимые животные»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IMG_6147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99992" y="980728"/>
            <a:ext cx="4202833" cy="2572424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12" name="Рисунок 11" descr="1666df1c6710766acbf3f860897ae639.jpg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220072" y="4014356"/>
            <a:ext cx="3270209" cy="2328785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8195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32488"/>
            <a:ext cx="9144000" cy="6858000"/>
          </a:xfrm>
        </p:spPr>
      </p:pic>
      <p:sp>
        <p:nvSpPr>
          <p:cNvPr id="8196" name="TextBox 9"/>
          <p:cNvSpPr txBox="1">
            <a:spLocks noChangeArrowheads="1"/>
          </p:cNvSpPr>
          <p:nvPr/>
        </p:nvSpPr>
        <p:spPr bwMode="auto">
          <a:xfrm>
            <a:off x="1042988" y="549275"/>
            <a:ext cx="73453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A12E0F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дошкольников</a:t>
            </a:r>
          </a:p>
        </p:txBody>
      </p:sp>
      <p:pic>
        <p:nvPicPr>
          <p:cNvPr id="8197" name="Рисунок 4" descr="Конкурс листовок Птицеград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088" y="1196752"/>
            <a:ext cx="3346241" cy="2561183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8198" name="Рисунок 6" descr="DSC_0082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81889" y="4149725"/>
            <a:ext cx="3622427" cy="2414476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8199" name="TextBox 7"/>
          <p:cNvSpPr txBox="1">
            <a:spLocks noChangeArrowheads="1"/>
          </p:cNvSpPr>
          <p:nvPr/>
        </p:nvSpPr>
        <p:spPr bwMode="auto">
          <a:xfrm>
            <a:off x="627752" y="3781425"/>
            <a:ext cx="37449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Выставка листовок «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Птицеград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8200" name="TextBox 8"/>
          <p:cNvSpPr txBox="1">
            <a:spLocks noChangeArrowheads="1"/>
          </p:cNvSpPr>
          <p:nvPr/>
        </p:nvSpPr>
        <p:spPr bwMode="auto">
          <a:xfrm>
            <a:off x="5404316" y="5076320"/>
            <a:ext cx="344204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Изготовление коллажа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«Сохраним лес»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69272" y="1196752"/>
            <a:ext cx="3419078" cy="2564628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7"/>
          <p:cNvSpPr txBox="1">
            <a:spLocks noChangeArrowheads="1"/>
          </p:cNvSpPr>
          <p:nvPr/>
        </p:nvSpPr>
        <p:spPr bwMode="auto">
          <a:xfrm>
            <a:off x="4890344" y="3818260"/>
            <a:ext cx="3744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Обрывная аппликация «Снегири»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9219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9220" name="TextBox 8"/>
          <p:cNvSpPr txBox="1">
            <a:spLocks noChangeArrowheads="1"/>
          </p:cNvSpPr>
          <p:nvPr/>
        </p:nvSpPr>
        <p:spPr bwMode="auto">
          <a:xfrm>
            <a:off x="1331913" y="620713"/>
            <a:ext cx="7416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AD0703"/>
                </a:solidFill>
                <a:latin typeface="Times New Roman" pitchFamily="18" charset="0"/>
                <a:cs typeface="Times New Roman" pitchFamily="18" charset="0"/>
              </a:rPr>
              <a:t>Групповые праздники и развлечения</a:t>
            </a:r>
          </a:p>
        </p:txBody>
      </p:sp>
      <p:pic>
        <p:nvPicPr>
          <p:cNvPr id="9221" name="Рисунок 4" descr="IMG_004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078111"/>
            <a:ext cx="3240087" cy="2376487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9222" name="Рисунок 5" descr="IMG_20170512_094235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82"/>
          <a:stretch>
            <a:fillRect/>
          </a:stretch>
        </p:blipFill>
        <p:spPr bwMode="auto">
          <a:xfrm>
            <a:off x="4991168" y="1134663"/>
            <a:ext cx="3455987" cy="2376487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9223" name="Рисунок 6" descr="IMG_4452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5668" y="4077767"/>
            <a:ext cx="2940050" cy="2205037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9225" name="TextBox 9"/>
          <p:cNvSpPr txBox="1">
            <a:spLocks noChangeArrowheads="1"/>
          </p:cNvSpPr>
          <p:nvPr/>
        </p:nvSpPr>
        <p:spPr bwMode="auto">
          <a:xfrm>
            <a:off x="755650" y="3573463"/>
            <a:ext cx="3384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/>
              <a:t>«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Кто в лесу живет?»</a:t>
            </a:r>
          </a:p>
        </p:txBody>
      </p:sp>
      <p:sp>
        <p:nvSpPr>
          <p:cNvPr id="9226" name="TextBox 10"/>
          <p:cNvSpPr txBox="1">
            <a:spLocks noChangeArrowheads="1"/>
          </p:cNvSpPr>
          <p:nvPr/>
        </p:nvSpPr>
        <p:spPr bwMode="auto">
          <a:xfrm>
            <a:off x="971550" y="6308725"/>
            <a:ext cx="3384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«Праздник Божьей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коровки»</a:t>
            </a:r>
          </a:p>
        </p:txBody>
      </p:sp>
      <p:sp>
        <p:nvSpPr>
          <p:cNvPr id="9227" name="TextBox 11"/>
          <p:cNvSpPr txBox="1">
            <a:spLocks noChangeArrowheads="1"/>
          </p:cNvSpPr>
          <p:nvPr/>
        </p:nvSpPr>
        <p:spPr bwMode="auto">
          <a:xfrm>
            <a:off x="5148263" y="3573463"/>
            <a:ext cx="34559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«В гости к деревьям»</a:t>
            </a:r>
          </a:p>
        </p:txBody>
      </p:sp>
      <p:sp>
        <p:nvSpPr>
          <p:cNvPr id="9228" name="TextBox 12"/>
          <p:cNvSpPr txBox="1">
            <a:spLocks noChangeArrowheads="1"/>
          </p:cNvSpPr>
          <p:nvPr/>
        </p:nvSpPr>
        <p:spPr bwMode="auto">
          <a:xfrm>
            <a:off x="5508625" y="6165850"/>
            <a:ext cx="29511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«Прилет птиц»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1168" y="3938687"/>
            <a:ext cx="3613082" cy="2265115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3315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3316" name="Рисунок 5" descr="IMG_20170403_09063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51425" y="866775"/>
            <a:ext cx="3455988" cy="2592388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13317" name="TextBox 7"/>
          <p:cNvSpPr txBox="1">
            <a:spLocks noChangeArrowheads="1"/>
          </p:cNvSpPr>
          <p:nvPr/>
        </p:nvSpPr>
        <p:spPr bwMode="auto">
          <a:xfrm>
            <a:off x="5508625" y="3429000"/>
            <a:ext cx="324008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700" b="1" dirty="0">
                <a:latin typeface="Times New Roman" pitchFamily="18" charset="0"/>
                <a:cs typeface="Times New Roman" pitchFamily="18" charset="0"/>
              </a:rPr>
              <a:t>Беседы о </a:t>
            </a:r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животных</a:t>
            </a:r>
            <a:endParaRPr lang="ru-RU" sz="17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700" b="1" dirty="0">
                <a:latin typeface="Times New Roman" pitchFamily="18" charset="0"/>
                <a:cs typeface="Times New Roman" pitchFamily="18" charset="0"/>
              </a:rPr>
              <a:t> родного края</a:t>
            </a:r>
          </a:p>
        </p:txBody>
      </p:sp>
      <p:pic>
        <p:nvPicPr>
          <p:cNvPr id="13318" name="Рисунок 8" descr="32093721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7825" y="3933825"/>
            <a:ext cx="2643188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Рисунок 9" descr="2036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4" y="867941"/>
            <a:ext cx="3384550" cy="2354262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467544" y="3116263"/>
            <a:ext cx="3995738" cy="641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7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Просмотр </a:t>
            </a:r>
            <a:r>
              <a:rPr lang="ru-RU" sz="17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презентации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7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«Красная книга Кузбасса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pic>
        <p:nvPicPr>
          <p:cNvPr id="13321" name="Рисунок 11" descr="010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0730" y="3904084"/>
            <a:ext cx="3240088" cy="2160587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13322" name="TextBox 12"/>
          <p:cNvSpPr txBox="1">
            <a:spLocks noChangeArrowheads="1"/>
          </p:cNvSpPr>
          <p:nvPr/>
        </p:nvSpPr>
        <p:spPr bwMode="auto">
          <a:xfrm>
            <a:off x="1880184" y="6077023"/>
            <a:ext cx="355516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Просмотр презентации </a:t>
            </a:r>
          </a:p>
          <a:p>
            <a:pPr algn="ctr"/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«Реки  и озера Кузбасса»</a:t>
            </a:r>
            <a:endParaRPr lang="ru-RU" sz="17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1042988" y="404813"/>
            <a:ext cx="7058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A12E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работа с детьми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0243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0244" name="TextBox 9"/>
          <p:cNvSpPr txBox="1">
            <a:spLocks noChangeArrowheads="1"/>
          </p:cNvSpPr>
          <p:nvPr/>
        </p:nvSpPr>
        <p:spPr bwMode="auto">
          <a:xfrm>
            <a:off x="1042988" y="549275"/>
            <a:ext cx="7489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A12E0F"/>
                </a:solidFill>
                <a:latin typeface="Times New Roman" pitchFamily="18" charset="0"/>
                <a:cs typeface="Times New Roman" pitchFamily="18" charset="0"/>
              </a:rPr>
              <a:t>Экологические и природоохранные акции</a:t>
            </a:r>
          </a:p>
        </p:txBody>
      </p:sp>
      <p:pic>
        <p:nvPicPr>
          <p:cNvPr id="10245" name="Рисунок 4" descr="DSC_0647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1701" y="1234282"/>
            <a:ext cx="3598862" cy="2398712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10246" name="TextBox 5"/>
          <p:cNvSpPr txBox="1">
            <a:spLocks noChangeArrowheads="1"/>
          </p:cNvSpPr>
          <p:nvPr/>
        </p:nvSpPr>
        <p:spPr bwMode="auto">
          <a:xfrm>
            <a:off x="901701" y="3683794"/>
            <a:ext cx="35988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«Наш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чистый детский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сад»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7" name="TextBox 8"/>
          <p:cNvSpPr txBox="1">
            <a:spLocks noChangeArrowheads="1"/>
          </p:cNvSpPr>
          <p:nvPr/>
        </p:nvSpPr>
        <p:spPr bwMode="auto">
          <a:xfrm>
            <a:off x="5518720" y="3683794"/>
            <a:ext cx="2447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«Зеленая Россия»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8" name="Рисунок 8" descr="IMG_20170804_101534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104" y="1150938"/>
            <a:ext cx="2520950" cy="2565400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10249" name="Рисунок 10" descr="IMG_20170918_102110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6375" y="4149725"/>
            <a:ext cx="3024188" cy="2084388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10250" name="Рисунок 11" descr="IMG_20170919_111847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7900" y="4119563"/>
            <a:ext cx="3024188" cy="2074862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10251" name="TextBox 12"/>
          <p:cNvSpPr txBox="1">
            <a:spLocks noChangeArrowheads="1"/>
          </p:cNvSpPr>
          <p:nvPr/>
        </p:nvSpPr>
        <p:spPr bwMode="auto">
          <a:xfrm>
            <a:off x="1619250" y="6165850"/>
            <a:ext cx="61928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Эколята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спешат 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помощь»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1267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1268" name="TextBox 6"/>
          <p:cNvSpPr txBox="1">
            <a:spLocks noChangeArrowheads="1"/>
          </p:cNvSpPr>
          <p:nvPr/>
        </p:nvSpPr>
        <p:spPr bwMode="auto">
          <a:xfrm>
            <a:off x="2555875" y="620713"/>
            <a:ext cx="6048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000">
              <a:solidFill>
                <a:srgbClr val="00B050"/>
              </a:solidFill>
            </a:endParaRPr>
          </a:p>
          <a:p>
            <a:endParaRPr lang="ru-RU" sz="2000">
              <a:solidFill>
                <a:srgbClr val="00B050"/>
              </a:solidFill>
            </a:endParaRPr>
          </a:p>
        </p:txBody>
      </p:sp>
      <p:sp>
        <p:nvSpPr>
          <p:cNvPr id="11269" name="TextBox 5"/>
          <p:cNvSpPr txBox="1">
            <a:spLocks noChangeArrowheads="1"/>
          </p:cNvSpPr>
          <p:nvPr/>
        </p:nvSpPr>
        <p:spPr bwMode="auto">
          <a:xfrm>
            <a:off x="1259632" y="476672"/>
            <a:ext cx="70564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A12E0F"/>
                </a:solidFill>
                <a:latin typeface="Times New Roman" pitchFamily="18" charset="0"/>
                <a:cs typeface="Times New Roman" pitchFamily="18" charset="0"/>
              </a:rPr>
              <a:t>Непосредственно- образовательная деятельность </a:t>
            </a:r>
            <a:endParaRPr lang="ru-RU" sz="2400" b="1" dirty="0" smtClean="0">
              <a:solidFill>
                <a:srgbClr val="A12E0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71" name="Рисунок 7" descr="310320171158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8336" y="1196752"/>
            <a:ext cx="3191843" cy="2127895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11272" name="Рисунок 8" descr="IMG_7903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6642" y="3777744"/>
            <a:ext cx="3243773" cy="2394092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11273" name="TextBox 8"/>
          <p:cNvSpPr txBox="1">
            <a:spLocks noChangeArrowheads="1"/>
          </p:cNvSpPr>
          <p:nvPr/>
        </p:nvSpPr>
        <p:spPr bwMode="auto">
          <a:xfrm>
            <a:off x="730250" y="3329980"/>
            <a:ext cx="3024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«Птица счастья»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74" name="TextBox 9"/>
          <p:cNvSpPr txBox="1">
            <a:spLocks noChangeArrowheads="1"/>
          </p:cNvSpPr>
          <p:nvPr/>
        </p:nvSpPr>
        <p:spPr bwMode="auto">
          <a:xfrm>
            <a:off x="4381824" y="3347343"/>
            <a:ext cx="41045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«На помощь к Дюймовочке»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75" name="TextBox 10"/>
          <p:cNvSpPr txBox="1">
            <a:spLocks noChangeArrowheads="1"/>
          </p:cNvSpPr>
          <p:nvPr/>
        </p:nvSpPr>
        <p:spPr bwMode="auto">
          <a:xfrm>
            <a:off x="657224" y="6116638"/>
            <a:ext cx="30972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«Сказочная птица»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77" name="TextBox 12"/>
          <p:cNvSpPr txBox="1">
            <a:spLocks noChangeArrowheads="1"/>
          </p:cNvSpPr>
          <p:nvPr/>
        </p:nvSpPr>
        <p:spPr bwMode="auto">
          <a:xfrm>
            <a:off x="4787900" y="6092825"/>
            <a:ext cx="3600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«Зима-волшебница»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3861048"/>
            <a:ext cx="3148164" cy="2231777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8" y="1163945"/>
            <a:ext cx="2860132" cy="2145099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56ab7e92c649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D:\Р-Стол\92b795bc33abc4aadf54116ccdccb420 (2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3871317"/>
            <a:ext cx="1656184" cy="2342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G:\1.jpe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286" y="1484784"/>
            <a:ext cx="1634734" cy="224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9"/>
          <p:cNvSpPr txBox="1">
            <a:spLocks noChangeArrowheads="1"/>
          </p:cNvSpPr>
          <p:nvPr/>
        </p:nvSpPr>
        <p:spPr bwMode="auto">
          <a:xfrm>
            <a:off x="493029" y="333374"/>
            <a:ext cx="80645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A12E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награды</a:t>
            </a:r>
            <a:endParaRPr lang="ru-RU" sz="2400" b="1" dirty="0">
              <a:solidFill>
                <a:srgbClr val="A12E0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1" name="Picture 5" descr="G:\2.jpe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56109" y="980728"/>
            <a:ext cx="1608801" cy="221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Р-Стол\11.jpe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7858" y="1216407"/>
            <a:ext cx="1608700" cy="221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Р-Стол\9.jpe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0725" y="949593"/>
            <a:ext cx="162299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Р-Стол\8.jpe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60085" y="3514702"/>
            <a:ext cx="1655434" cy="2276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6.jpe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2446" y="1369202"/>
            <a:ext cx="1603080" cy="220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2016 (ноябрь) диплом победителя  в XI Всероссийском творческом конкурсе «Грани таланта», работа «Волшебные листочки»,поделка, 2 место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4288" y="3733043"/>
            <a:ext cx="1640392" cy="232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G:\2016 (ноябрь) диплом победителя в XXI Всероссийском конкурсе «Ты-Гений», работа  «Умная сова», 1 место.jp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1171" y="3514703"/>
            <a:ext cx="1561658" cy="2211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G:\2016 (октябрь) диплом II степени в Международном конкурсе «Осень, осень, в гости просим», работа «Веселый пластилин»;.jp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3514702"/>
            <a:ext cx="1586350" cy="2243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36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2291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1" name="TextBox 10"/>
          <p:cNvSpPr txBox="1"/>
          <p:nvPr/>
        </p:nvSpPr>
        <p:spPr>
          <a:xfrm>
            <a:off x="1908175" y="6165850"/>
            <a:ext cx="460851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3" name="TextBox 9"/>
          <p:cNvSpPr txBox="1">
            <a:spLocks noChangeArrowheads="1"/>
          </p:cNvSpPr>
          <p:nvPr/>
        </p:nvSpPr>
        <p:spPr bwMode="auto">
          <a:xfrm>
            <a:off x="684213" y="333373"/>
            <a:ext cx="80645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A12E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</a:t>
            </a:r>
          </a:p>
        </p:txBody>
      </p:sp>
      <p:pic>
        <p:nvPicPr>
          <p:cNvPr id="12294" name="Рисунок 11" descr="IMG_20170906_104857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6851" y="3429000"/>
            <a:ext cx="2355579" cy="2591916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12295" name="TextBox 12"/>
          <p:cNvSpPr txBox="1">
            <a:spLocks noChangeArrowheads="1"/>
          </p:cNvSpPr>
          <p:nvPr/>
        </p:nvSpPr>
        <p:spPr bwMode="auto">
          <a:xfrm>
            <a:off x="652412" y="5970588"/>
            <a:ext cx="4104456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Природоохранная акция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Посади дерево»</a:t>
            </a:r>
          </a:p>
        </p:txBody>
      </p:sp>
      <p:pic>
        <p:nvPicPr>
          <p:cNvPr id="10" name="Рисунок 9" descr="IMG_3149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27984" y="914152"/>
            <a:ext cx="3632587" cy="2592288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12" name="Рисунок 11" descr="IMG_3122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59187" y="3639967"/>
            <a:ext cx="3601383" cy="2788394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5104" y="937023"/>
            <a:ext cx="3073349" cy="2305012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4339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4340" name="Рисунок 4" descr="img10 (2)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4968552" cy="3728443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14341" name="TextBox 5"/>
          <p:cNvSpPr txBox="1">
            <a:spLocks noChangeArrowheads="1"/>
          </p:cNvSpPr>
          <p:nvPr/>
        </p:nvSpPr>
        <p:spPr bwMode="auto">
          <a:xfrm>
            <a:off x="5674940" y="1124744"/>
            <a:ext cx="3024187" cy="4816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700" b="1" i="1" dirty="0">
                <a:solidFill>
                  <a:srgbClr val="003300"/>
                </a:solidFill>
              </a:rPr>
              <a:t>Всё хорошее в людях - из детства!</a:t>
            </a:r>
          </a:p>
          <a:p>
            <a:pPr algn="ctr"/>
            <a:r>
              <a:rPr lang="ru-RU" sz="1700" b="1" i="1" dirty="0">
                <a:solidFill>
                  <a:srgbClr val="003300"/>
                </a:solidFill>
              </a:rPr>
              <a:t>Как истоки добра пробудить?</a:t>
            </a:r>
          </a:p>
          <a:p>
            <a:pPr algn="ctr"/>
            <a:r>
              <a:rPr lang="ru-RU" sz="1700" b="1" i="1" dirty="0">
                <a:solidFill>
                  <a:srgbClr val="003300"/>
                </a:solidFill>
              </a:rPr>
              <a:t>Прикоснуться к природе всем сердцем:</a:t>
            </a:r>
          </a:p>
          <a:p>
            <a:pPr algn="ctr"/>
            <a:r>
              <a:rPr lang="ru-RU" sz="1700" b="1" i="1" dirty="0">
                <a:solidFill>
                  <a:srgbClr val="003300"/>
                </a:solidFill>
              </a:rPr>
              <a:t>Удивиться, узнать, полюбить!</a:t>
            </a:r>
          </a:p>
          <a:p>
            <a:pPr algn="ctr"/>
            <a:r>
              <a:rPr lang="ru-RU" sz="1700" b="1" i="1" dirty="0">
                <a:solidFill>
                  <a:srgbClr val="003300"/>
                </a:solidFill>
              </a:rPr>
              <a:t>Мы хотим, чтоб земля расцветала,</a:t>
            </a:r>
          </a:p>
          <a:p>
            <a:pPr algn="ctr"/>
            <a:r>
              <a:rPr lang="ru-RU" sz="1700" b="1" i="1" dirty="0">
                <a:solidFill>
                  <a:srgbClr val="003300"/>
                </a:solidFill>
              </a:rPr>
              <a:t>И росли, как цветы, малыши,</a:t>
            </a:r>
          </a:p>
          <a:p>
            <a:pPr algn="ctr"/>
            <a:r>
              <a:rPr lang="ru-RU" sz="1700" b="1" i="1" dirty="0">
                <a:solidFill>
                  <a:srgbClr val="003300"/>
                </a:solidFill>
              </a:rPr>
              <a:t>Чтоб для них экология стала</a:t>
            </a:r>
          </a:p>
          <a:p>
            <a:pPr algn="ctr"/>
            <a:r>
              <a:rPr lang="ru-RU" sz="1700" b="1" i="1" dirty="0">
                <a:solidFill>
                  <a:srgbClr val="003300"/>
                </a:solidFill>
              </a:rPr>
              <a:t>Не наукой, а частью души!</a:t>
            </a:r>
          </a:p>
          <a:p>
            <a:pPr algn="r"/>
            <a:r>
              <a:rPr lang="ru-RU" sz="1400" b="1" i="1" dirty="0">
                <a:solidFill>
                  <a:srgbClr val="003300"/>
                </a:solidFill>
              </a:rPr>
              <a:t>Н. Луконин</a:t>
            </a:r>
          </a:p>
          <a:p>
            <a:endParaRPr lang="ru-RU" dirty="0"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5363" name="Содержимое 3" descr="56ab7e92c64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900113" y="1341438"/>
            <a:ext cx="7848600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indent="0" algn="ctr" eaLnBrk="1" hangingPunct="1">
              <a:buFont typeface="Wingdings" panose="05000000000000000000" pitchFamily="2" charset="2"/>
              <a:buNone/>
            </a:pPr>
            <a:r>
              <a:rPr lang="ru-RU" alt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Приглашаем к сотрудничеству!</a:t>
            </a:r>
          </a:p>
          <a:p>
            <a:pPr marL="0" indent="0" algn="ctr" eaLnBrk="1" hangingPunct="1">
              <a:buFont typeface="Wingdings" panose="05000000000000000000" pitchFamily="2" charset="2"/>
              <a:buNone/>
            </a:pP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eaLnBrk="1" hangingPunct="1"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№ 16 </a:t>
            </a:r>
          </a:p>
          <a:p>
            <a:pPr marL="0" indent="0" algn="ctr" eaLnBrk="1" hangingPunct="1">
              <a:buFont typeface="Wingdings" panose="05000000000000000000" pitchFamily="2" charset="2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Ленинск-Кузнецкого городского округа</a:t>
            </a:r>
          </a:p>
          <a:p>
            <a:pPr marL="0" indent="0" algn="ctr" eaLnBrk="1" hangingPunct="1">
              <a:buFont typeface="Georgia" panose="02040502050405020303" pitchFamily="18" charset="0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652523, РФ, Кемеровская область, </a:t>
            </a:r>
          </a:p>
          <a:p>
            <a:pPr marL="0" indent="0" algn="ctr" eaLnBrk="1" hangingPunct="1">
              <a:buFont typeface="Georgia" panose="02040502050405020303" pitchFamily="18" charset="0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Ленинск-Кузнецкий, пр. Ленина, 61/4.</a:t>
            </a:r>
          </a:p>
          <a:p>
            <a:pPr marL="0" indent="0" algn="ctr" eaLnBrk="1" hangingPunct="1">
              <a:buFont typeface="Georgia" panose="02040502050405020303" pitchFamily="18" charset="0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Телефоны: (838456) 2-08-17; 2-08-42                     Сайт: </a:t>
            </a:r>
            <a:r>
              <a:rPr lang="en-US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tooltip="Олеся Владимировна Королева-Граф"/>
              </a:rPr>
              <a:t>http://detsad16.42ru.ru/users/olesya1982</a:t>
            </a:r>
            <a:endParaRPr lang="ru-RU" alt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eaLnBrk="1" hangingPunct="1">
              <a:buFont typeface="Georgia" panose="02040502050405020303" pitchFamily="18" charset="0"/>
              <a:buNone/>
            </a:pP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Электронная почта: </a:t>
            </a:r>
            <a:r>
              <a:rPr lang="en-US" alt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doy16@mail.ru</a:t>
            </a:r>
            <a:endParaRPr lang="ru-RU" alt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i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954</TotalTime>
  <Words>472</Words>
  <Application>Microsoft Office PowerPoint</Application>
  <PresentationFormat>Экран (4:3)</PresentationFormat>
  <Paragraphs>83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Arial Narrow</vt:lpstr>
      <vt:lpstr>Calibri</vt:lpstr>
      <vt:lpstr>Georgia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Экологическое воспитание дошкольников</vt:lpstr>
      <vt:lpstr>Презентация PowerPoint</vt:lpstr>
      <vt:lpstr>Экологическое воспитание дошкольников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grandbear</dc:creator>
  <cp:lastModifiedBy>finderX</cp:lastModifiedBy>
  <cp:revision>114</cp:revision>
  <dcterms:created xsi:type="dcterms:W3CDTF">2017-04-29T14:19:54Z</dcterms:created>
  <dcterms:modified xsi:type="dcterms:W3CDTF">2017-10-17T06:57:03Z</dcterms:modified>
</cp:coreProperties>
</file>