
<file path=[Content_Types].xml><?xml version="1.0" encoding="utf-8"?>
<Types xmlns="http://schemas.openxmlformats.org/package/2006/content-types">
  <Default Extension="bin" ContentType="application/vnd.openxmlformats-officedocument.oleObject"/>
  <Default Extension="docx" ContentType="application/vnd.openxmlformats-officedocument.wordprocessingml.documen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6" r:id="rId2"/>
    <p:sldId id="274" r:id="rId3"/>
    <p:sldId id="271" r:id="rId4"/>
    <p:sldId id="268" r:id="rId5"/>
    <p:sldId id="270" r:id="rId6"/>
    <p:sldId id="259" r:id="rId7"/>
    <p:sldId id="260" r:id="rId8"/>
    <p:sldId id="261" r:id="rId9"/>
    <p:sldId id="262" r:id="rId10"/>
    <p:sldId id="263" r:id="rId11"/>
    <p:sldId id="264" r:id="rId12"/>
    <p:sldId id="279" r:id="rId13"/>
    <p:sldId id="277" r:id="rId14"/>
    <p:sldId id="281" r:id="rId15"/>
    <p:sldId id="280" r:id="rId16"/>
    <p:sldId id="275" r:id="rId17"/>
  </p:sldIdLst>
  <p:sldSz cx="9361488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6699"/>
    <a:srgbClr val="C55E5B"/>
    <a:srgbClr val="FFE3AB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414" y="90"/>
      </p:cViewPr>
      <p:guideLst>
        <p:guide orient="horz" pos="2160"/>
        <p:guide pos="294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9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13EFB5-16D6-4E2B-8A2E-2B8892906946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89025" y="685800"/>
            <a:ext cx="4679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064E32-0D63-4DC9-9AD5-76BA6BEAEC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539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89025" y="685800"/>
            <a:ext cx="467995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64E32-0D63-4DC9-9AD5-76BA6BEAEC60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922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064E32-0D63-4DC9-9AD5-76BA6BEAEC60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8042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02112" y="2130426"/>
            <a:ext cx="7957265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4223" y="3886200"/>
            <a:ext cx="6553042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B6C2-3938-463B-B0AE-3A649C08F046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0D829-FA87-44C0-965C-733176D1B8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1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B6C2-3938-463B-B0AE-3A649C08F046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0D829-FA87-44C0-965C-733176D1B8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8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493" y="4406901"/>
            <a:ext cx="795726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9493" y="2906713"/>
            <a:ext cx="795726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B6C2-3938-463B-B0AE-3A649C08F046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0D829-FA87-44C0-965C-733176D1B8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33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8075" y="1600201"/>
            <a:ext cx="413465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8757" y="1600201"/>
            <a:ext cx="413465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B6C2-3938-463B-B0AE-3A649C08F046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0D829-FA87-44C0-965C-733176D1B8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25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074" y="1535113"/>
            <a:ext cx="413628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8074" y="2174875"/>
            <a:ext cx="413628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55506" y="1535113"/>
            <a:ext cx="413790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55506" y="2174875"/>
            <a:ext cx="413790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B6C2-3938-463B-B0AE-3A649C08F046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0D829-FA87-44C0-965C-733176D1B8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90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B6C2-3938-463B-B0AE-3A649C08F046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0D829-FA87-44C0-965C-733176D1B8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44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B6C2-3938-463B-B0AE-3A649C08F046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0D829-FA87-44C0-965C-733176D1B8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98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075" y="273050"/>
            <a:ext cx="307986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60082" y="273051"/>
            <a:ext cx="523333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8075" y="1435101"/>
            <a:ext cx="307986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B6C2-3938-463B-B0AE-3A649C08F046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0D829-FA87-44C0-965C-733176D1B8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93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4917" y="4800600"/>
            <a:ext cx="561689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34917" y="612775"/>
            <a:ext cx="5616893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34917" y="5367338"/>
            <a:ext cx="561689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B6C2-3938-463B-B0AE-3A649C08F046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0D829-FA87-44C0-965C-733176D1B8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2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B6C2-3938-463B-B0AE-3A649C08F046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0D829-FA87-44C0-965C-733176D1B8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18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7079" y="274639"/>
            <a:ext cx="2106335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68074" y="274639"/>
            <a:ext cx="616298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B6C2-3938-463B-B0AE-3A649C08F046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0D829-FA87-44C0-965C-733176D1B8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984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075" y="274638"/>
            <a:ext cx="842533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075" y="1600201"/>
            <a:ext cx="8425339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68075" y="6356351"/>
            <a:ext cx="21843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1B6C2-3938-463B-B0AE-3A649C08F046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98509" y="6356351"/>
            <a:ext cx="29644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709067" y="6356351"/>
            <a:ext cx="21843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0D829-FA87-44C0-965C-733176D1B8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952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package" Target="../embeddings/Microsoft_Word_Document.docx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Microsoft_Word_Document1.docx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3.jpeg"/><Relationship Id="rId7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wmf"/><Relationship Id="rId5" Type="http://schemas.openxmlformats.org/officeDocument/2006/relationships/package" Target="../embeddings/Microsoft_Word_Document2.docx"/><Relationship Id="rId4" Type="http://schemas.openxmlformats.org/officeDocument/2006/relationships/image" Target="../media/image4.pn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3.jpeg"/><Relationship Id="rId7" Type="http://schemas.openxmlformats.org/officeDocument/2006/relationships/package" Target="../embeddings/Microsoft_Word_Document4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microsoft.com/office/2007/relationships/hdphoto" Target="../media/hdphoto2.wdp"/><Relationship Id="rId5" Type="http://schemas.openxmlformats.org/officeDocument/2006/relationships/image" Target="../media/image13.jpeg"/><Relationship Id="rId10" Type="http://schemas.openxmlformats.org/officeDocument/2006/relationships/image" Target="../media/image12.wmf"/><Relationship Id="rId4" Type="http://schemas.openxmlformats.org/officeDocument/2006/relationships/image" Target="../media/image4.png"/><Relationship Id="rId9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package" Target="../embeddings/Microsoft_Word_Document5.docx"/><Relationship Id="rId5" Type="http://schemas.openxmlformats.org/officeDocument/2006/relationships/image" Target="../media/image4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6.wmf"/><Relationship Id="rId5" Type="http://schemas.openxmlformats.org/officeDocument/2006/relationships/package" Target="../embeddings/Microsoft_Word_Document6.docx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8.wmf"/><Relationship Id="rId5" Type="http://schemas.openxmlformats.org/officeDocument/2006/relationships/package" Target="../embeddings/Microsoft_Word_Document7.docx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package" Target="../embeddings/Microsoft_Word_Document8.docx"/><Relationship Id="rId5" Type="http://schemas.openxmlformats.org/officeDocument/2006/relationships/image" Target="../media/image4.png"/><Relationship Id="rId10" Type="http://schemas.openxmlformats.org/officeDocument/2006/relationships/image" Target="../media/image21.wmf"/><Relationship Id="rId4" Type="http://schemas.openxmlformats.org/officeDocument/2006/relationships/image" Target="../media/image3.jpeg"/><Relationship Id="rId9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4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3.wmf"/><Relationship Id="rId5" Type="http://schemas.openxmlformats.org/officeDocument/2006/relationships/package" Target="../embeddings/Microsoft_Word_Document9.docx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3.jpeg"/><Relationship Id="rId7" Type="http://schemas.openxmlformats.org/officeDocument/2006/relationships/hyperlink" Target="https://www.grimmstories.com/ru/grimm_skazki/list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6.jpeg"/><Relationship Id="rId5" Type="http://schemas.openxmlformats.org/officeDocument/2006/relationships/image" Target="../media/image25.wmf"/><Relationship Id="rId4" Type="http://schemas.openxmlformats.org/officeDocument/2006/relationships/package" Target="../embeddings/Microsoft_Word_Document10.docx"/><Relationship Id="rId9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0.png"/><Relationship Id="rId5" Type="http://schemas.openxmlformats.org/officeDocument/2006/relationships/image" Target="../media/image29.wmf"/><Relationship Id="rId4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2.jpg"/><Relationship Id="rId5" Type="http://schemas.openxmlformats.org/officeDocument/2006/relationships/image" Target="../media/image31.wmf"/><Relationship Id="rId4" Type="http://schemas.openxmlformats.org/officeDocument/2006/relationships/oleObject" Target="../embeddings/oleObject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4.png"/><Relationship Id="rId5" Type="http://schemas.openxmlformats.org/officeDocument/2006/relationships/image" Target="../media/image33.wmf"/><Relationship Id="rId4" Type="http://schemas.openxmlformats.org/officeDocument/2006/relationships/oleObject" Target="../embeddings/oleObject5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6.jpg"/><Relationship Id="rId5" Type="http://schemas.openxmlformats.org/officeDocument/2006/relationships/image" Target="../media/image35.wmf"/><Relationship Id="rId4" Type="http://schemas.openxmlformats.org/officeDocument/2006/relationships/oleObject" Target="../embeddings/oleObject6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4280" y="332656"/>
            <a:ext cx="542167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>
                <a:ln w="18000">
                  <a:noFill/>
                  <a:prstDash val="solid"/>
                  <a:miter lim="800000"/>
                </a:ln>
                <a:solidFill>
                  <a:srgbClr val="FF00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Евгений Львович Шварц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57004">
            <a:off x="374906" y="1499289"/>
            <a:ext cx="4412726" cy="460369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429407" y="3339472"/>
            <a:ext cx="21357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21 октября -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12</a:t>
            </a:r>
            <a:r>
              <a:rPr lang="en-US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5</a:t>
            </a:r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лет 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со дня рождения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(1896-1958)</a:t>
            </a:r>
          </a:p>
        </p:txBody>
      </p:sp>
      <p:graphicFrame>
        <p:nvGraphicFramePr>
          <p:cNvPr id="4" name="Объект 3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0302587"/>
              </p:ext>
            </p:extLst>
          </p:nvPr>
        </p:nvGraphicFramePr>
        <p:xfrm>
          <a:off x="4968776" y="2564904"/>
          <a:ext cx="1562284" cy="11921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30" name="Документ" showAsIcon="1" r:id="rId5" imgW="914400" imgH="714375" progId="Word.Document.12">
                  <p:embed/>
                </p:oleObj>
              </mc:Choice>
              <mc:Fallback>
                <p:oleObj name="Документ" showAsIcon="1" r:id="rId5" imgW="914400" imgH="714375" progId="Word.Document.12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8776" y="2564904"/>
                        <a:ext cx="1562284" cy="119217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896768" y="5229200"/>
            <a:ext cx="40546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Порядина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, М. Е. Нравственные уроки Е. Шварца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/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М. Е.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Порядина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//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Читаем, учимся, играем. – 2001. - № 3. – С. 47-52.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ru-RU" sz="1400" dirty="0">
              <a:ln w="1905">
                <a:noFill/>
              </a:ln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22961" y="3645024"/>
            <a:ext cx="2119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Русский писатель, </a:t>
            </a:r>
          </a:p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драматург, сценарист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-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0984" y="836712"/>
            <a:ext cx="1631488" cy="25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9392485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912991" y="764704"/>
            <a:ext cx="1901479" cy="25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360264" y="351185"/>
            <a:ext cx="618951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itchFamily="18" charset="0"/>
              </a:rPr>
              <a:t>Евгений Иванович Чарушин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57004">
            <a:off x="374906" y="1499289"/>
            <a:ext cx="4412726" cy="460369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29407" y="3339472"/>
            <a:ext cx="21357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11 ноября -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1</a:t>
            </a:r>
            <a:r>
              <a:rPr lang="en-US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20</a:t>
            </a:r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лет 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со дня рождения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(1901-1965)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480944" y="3501008"/>
            <a:ext cx="25065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       Русский писатель,</a:t>
            </a:r>
          </a:p>
          <a:p>
            <a:pPr lvl="0"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       художник, скульптор</a:t>
            </a:r>
          </a:p>
        </p:txBody>
      </p:sp>
      <p:graphicFrame>
        <p:nvGraphicFramePr>
          <p:cNvPr id="8" name="Объект 7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3117144"/>
              </p:ext>
            </p:extLst>
          </p:nvPr>
        </p:nvGraphicFramePr>
        <p:xfrm>
          <a:off x="4968776" y="2492896"/>
          <a:ext cx="1553355" cy="11853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8" name="Документ" showAsIcon="1" r:id="rId6" imgW="914400" imgH="714375" progId="Word.Document.12">
                  <p:embed/>
                </p:oleObj>
              </mc:Choice>
              <mc:Fallback>
                <p:oleObj name="Документ" showAsIcon="1" r:id="rId6" imgW="914400" imgH="714375" progId="Word.Document.12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8776" y="2492896"/>
                        <a:ext cx="1553355" cy="118536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392712" y="4365104"/>
            <a:ext cx="46805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Чарушин Евгений Иванович. Писатель и художник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[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Изоматериалы; текст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] /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Сост. М. С. Андреева, М. П. Короткова; Листы: Короткова М. П., Коршунова Л. Е. : Руководитель и отв. редактор серии Л. Е. Коршунова. – М.: Русская школьная библиотечная  ассоциация, 2016. -  С. 8-18. – (Профессиональная библиотека школьного библиотекаря. Сер 2. Выставка в школьной библиотеке;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Вып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. 4, 2016). – Приложение к журналу «Школьная библиотека.</a:t>
            </a:r>
          </a:p>
        </p:txBody>
      </p:sp>
    </p:spTree>
    <p:extLst>
      <p:ext uri="{BB962C8B-B14F-4D97-AF65-F5344CB8AC3E}">
        <p14:creationId xmlns:p14="http://schemas.microsoft.com/office/powerpoint/2010/main" val="93750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8840" y="332657"/>
            <a:ext cx="563487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itchFamily="18" charset="0"/>
              </a:rPr>
              <a:t>Владимир Иванович Даль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87870">
            <a:off x="355443" y="1492262"/>
            <a:ext cx="4362183" cy="45509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93274" y="3215882"/>
            <a:ext cx="21357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22 ноября -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2</a:t>
            </a:r>
            <a:r>
              <a:rPr lang="en-US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20</a:t>
            </a:r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лет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со дня рождения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(1801-1872)</a:t>
            </a:r>
          </a:p>
        </p:txBody>
      </p:sp>
      <p:graphicFrame>
        <p:nvGraphicFramePr>
          <p:cNvPr id="11" name="Объект 10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005052"/>
              </p:ext>
            </p:extLst>
          </p:nvPr>
        </p:nvGraphicFramePr>
        <p:xfrm>
          <a:off x="4563012" y="1266770"/>
          <a:ext cx="1656184" cy="12638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0" name="Документ" showAsIcon="1" r:id="rId5" imgW="914400" imgH="714375" progId="Word.Document.12">
                  <p:embed/>
                </p:oleObj>
              </mc:Choice>
              <mc:Fallback>
                <p:oleObj name="Документ" showAsIcon="1" r:id="rId5" imgW="914400" imgH="714375" progId="Word.Document.12">
                  <p:embed/>
                  <p:pic>
                    <p:nvPicPr>
                      <p:cNvPr id="0" name="Picture 1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3012" y="1266770"/>
                        <a:ext cx="1656184" cy="12638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960664" y="3933056"/>
            <a:ext cx="504630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Мургина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, О. И. Собрание слов, или Один час из жизни «Толкового словаря»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/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О. И.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Мургина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//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Читаем, учимся, играем. – 2001. - № 4. – С. 25-32. </a:t>
            </a:r>
          </a:p>
        </p:txBody>
      </p:sp>
      <p:graphicFrame>
        <p:nvGraphicFramePr>
          <p:cNvPr id="5" name="Объект 4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7208427"/>
              </p:ext>
            </p:extLst>
          </p:nvPr>
        </p:nvGraphicFramePr>
        <p:xfrm>
          <a:off x="4608735" y="2636912"/>
          <a:ext cx="1580071" cy="12057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1" name="Документ" showAsIcon="1" r:id="rId7" imgW="914400" imgH="714375" progId="Word.Document.12">
                  <p:embed/>
                </p:oleObj>
              </mc:Choice>
              <mc:Fallback>
                <p:oleObj name="Документ" showAsIcon="1" r:id="rId7" imgW="914400" imgH="714375" progId="Word.Document.12">
                  <p:embed/>
                  <p:pic>
                    <p:nvPicPr>
                      <p:cNvPr id="0" name="Picture 1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8735" y="2636912"/>
                        <a:ext cx="1580071" cy="12057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600624" y="4869160"/>
            <a:ext cx="5400600" cy="1578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Андреева, М. С. «Большое плавание в мире слов» : литературная игра для учащихся средней школы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М. С. Андреева, М. П. Короткова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//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rebuchet MS"/>
                <a:cs typeface="Arial" pitchFamily="34" charset="0"/>
              </a:rPr>
              <a:t>Профессиональная  библиотека школьного библиотекаря. Сер.2. Выставка в школьной библиотеке ;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rebuchet MS"/>
                <a:cs typeface="Arial" pitchFamily="34" charset="0"/>
              </a:rPr>
              <a:t>Вып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rebuchet MS"/>
                <a:cs typeface="Arial" pitchFamily="34" charset="0"/>
              </a:rPr>
              <a:t>. 6. – С. 7-9. - Прилож. к журналу «Школьная библиотека».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02407" y="3319444"/>
            <a:ext cx="22735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Русский писатель, </a:t>
            </a:r>
            <a:endParaRPr lang="en-US" sz="1400" b="1" dirty="0">
              <a:ln w="1905">
                <a:noFill/>
              </a:ln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лексикограф, этнограф</a:t>
            </a:r>
          </a:p>
        </p:txBody>
      </p:sp>
      <p:pic>
        <p:nvPicPr>
          <p:cNvPr id="13" name="Рисунок 12" descr="В. Даль.jpg"/>
          <p:cNvPicPr>
            <a:picLocks noChangeAspect="1"/>
          </p:cNvPicPr>
          <p:nvPr/>
        </p:nvPicPr>
        <p:blipFill>
          <a:blip r:embed="rId9" cstate="screen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40984" y="620688"/>
            <a:ext cx="1800200" cy="25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918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1403" y="332656"/>
            <a:ext cx="66736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Николай Алексеевич Некрасов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87870">
            <a:off x="318971" y="1477736"/>
            <a:ext cx="4437262" cy="46292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93274" y="3215882"/>
            <a:ext cx="21357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 декабря - 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200 лет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 дня рождения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(1821-1878)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8976" y="886654"/>
            <a:ext cx="1921805" cy="25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6655929" y="3677882"/>
            <a:ext cx="21478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Русский  поэт,</a:t>
            </a:r>
          </a:p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писатель, публицист</a:t>
            </a:r>
          </a:p>
        </p:txBody>
      </p:sp>
      <p:graphicFrame>
        <p:nvGraphicFramePr>
          <p:cNvPr id="9" name="Объект 8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7146730"/>
              </p:ext>
            </p:extLst>
          </p:nvPr>
        </p:nvGraphicFramePr>
        <p:xfrm>
          <a:off x="4680744" y="1268760"/>
          <a:ext cx="1488767" cy="11360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7" name="Документ" showAsIcon="1" r:id="rId7" imgW="914400" imgH="714375" progId="Word.Document.12">
                  <p:embed/>
                </p:oleObj>
              </mc:Choice>
              <mc:Fallback>
                <p:oleObj name="Документ" showAsIcon="1" r:id="rId7" imgW="914400" imgH="714375" progId="Word.Document.12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744" y="1268760"/>
                        <a:ext cx="1488767" cy="11360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890780" y="4416211"/>
            <a:ext cx="411044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Ежова Н</a:t>
            </a:r>
            <a:r>
              <a:rPr lang="ru-RU" sz="1400" b="1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Я. «Я лиру посвятил народу своему…»</a:t>
            </a:r>
            <a:r>
              <a:rPr lang="en-US" sz="1400" b="1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] /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 Я</a:t>
            </a:r>
            <a:r>
              <a:rPr lang="ru-RU" sz="1400" b="1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Ежова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Читаем, учимся, играем. – 2006. - № 10.</a:t>
            </a:r>
            <a:r>
              <a:rPr lang="ru-RU" sz="1400" b="1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С. 41-44.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20704" y="5445224"/>
            <a:ext cx="4716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Маевская, О. С. «Раненое сердце» : литературно-историческая игра «За семью печатями» для учеников 8-9 классов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О. С. Маевская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//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Литература. – 2017. - № 5-6. – С. 21-24. </a:t>
            </a:r>
          </a:p>
        </p:txBody>
      </p:sp>
      <p:graphicFrame>
        <p:nvGraphicFramePr>
          <p:cNvPr id="5" name="Объект 4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1827283"/>
              </p:ext>
            </p:extLst>
          </p:nvPr>
        </p:nvGraphicFramePr>
        <p:xfrm>
          <a:off x="4752752" y="2655128"/>
          <a:ext cx="1313728" cy="11084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8" name="Acrobat Document" showAsIcon="1" r:id="rId9" imgW="914400" imgH="771480" progId="AcroExch.Document.DC">
                  <p:embed/>
                </p:oleObj>
              </mc:Choice>
              <mc:Fallback>
                <p:oleObj name="Acrobat Document" showAsIcon="1" r:id="rId9" imgW="914400" imgH="771480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752752" y="2655128"/>
                        <a:ext cx="1313728" cy="11084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029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6979" y="902590"/>
            <a:ext cx="2193047" cy="25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445319" y="317815"/>
            <a:ext cx="610615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Джон Рональд Руэл Толкиен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20333">
            <a:off x="356506" y="1476588"/>
            <a:ext cx="4431356" cy="462313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TextBox 6"/>
          <p:cNvSpPr txBox="1"/>
          <p:nvPr/>
        </p:nvSpPr>
        <p:spPr>
          <a:xfrm>
            <a:off x="1540561" y="3212977"/>
            <a:ext cx="21357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 января - 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130 лет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 дня рождения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(1892-1973)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59323" y="3645024"/>
            <a:ext cx="3128357" cy="120032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Английский писатель, </a:t>
            </a:r>
          </a:p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учёный, профессор литературы </a:t>
            </a:r>
          </a:p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Оксфордского университета,</a:t>
            </a:r>
          </a:p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специалист по средневековому </a:t>
            </a:r>
          </a:p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фольклору и мифологии</a:t>
            </a:r>
            <a:endParaRPr lang="ru-RU" sz="1600" b="1" dirty="0">
              <a:ln w="1905">
                <a:noFill/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Объект 3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224042"/>
              </p:ext>
            </p:extLst>
          </p:nvPr>
        </p:nvGraphicFramePr>
        <p:xfrm>
          <a:off x="4752752" y="2480025"/>
          <a:ext cx="1547365" cy="11807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" name="Документ" showAsIcon="1" r:id="rId6" imgW="914400" imgH="714375" progId="Word.Document.12">
                  <p:embed/>
                </p:oleObj>
              </mc:Choice>
              <mc:Fallback>
                <p:oleObj name="Документ" showAsIcon="1" r:id="rId6" imgW="914400" imgH="714375" progId="Word.Document.12">
                  <p:embed/>
                  <p:pic>
                    <p:nvPicPr>
                      <p:cNvPr id="0" name="Picture 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2752" y="2480025"/>
                        <a:ext cx="1547365" cy="118079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48696" y="5509651"/>
            <a:ext cx="47525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Мартиянова, О. В. Добро пожаловать в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Средиземье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О. В.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Мартиянова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Читаем, учимся, играем. – 2006. - № 11. – С. 21-27.</a:t>
            </a:r>
          </a:p>
        </p:txBody>
      </p:sp>
    </p:spTree>
    <p:extLst>
      <p:ext uri="{BB962C8B-B14F-4D97-AF65-F5344CB8AC3E}">
        <p14:creationId xmlns:p14="http://schemas.microsoft.com/office/powerpoint/2010/main" val="158267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83062" y="2271649"/>
            <a:ext cx="3784571" cy="3816000"/>
          </a:xfrm>
          <a:prstGeom prst="rect">
            <a:avLst/>
          </a:prstGeom>
          <a:effectLst>
            <a:softEdge rad="63500"/>
          </a:effectLst>
        </p:spPr>
      </p:pic>
      <p:graphicFrame>
        <p:nvGraphicFramePr>
          <p:cNvPr id="7" name="Объект 6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8801991"/>
              </p:ext>
            </p:extLst>
          </p:nvPr>
        </p:nvGraphicFramePr>
        <p:xfrm>
          <a:off x="6408936" y="2924944"/>
          <a:ext cx="1807855" cy="13795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4" name="Документ" showAsIcon="1" r:id="rId5" imgW="914400" imgH="714240" progId="Word.Document.12">
                  <p:embed/>
                </p:oleObj>
              </mc:Choice>
              <mc:Fallback>
                <p:oleObj name="Документ" showAsIcon="1" r:id="rId5" imgW="914400" imgH="714240" progId="Word.Document.12">
                  <p:embed/>
                  <p:pic>
                    <p:nvPicPr>
                      <p:cNvPr id="0" name="Picture 8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8936" y="2924944"/>
                        <a:ext cx="1807855" cy="13795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978967" y="4590256"/>
            <a:ext cx="433665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Абросимова, А. А. По следам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Бильбо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Бэггинса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] / </a:t>
            </a:r>
          </a:p>
          <a:p>
            <a:pPr algn="just"/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А. А. Абросимова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Читаем, учимся, играем. – 2005. – № 1. – С. 57-59.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1223" y="332657"/>
            <a:ext cx="86253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Книга-юбиляр</a:t>
            </a:r>
          </a:p>
          <a:p>
            <a:pPr lvl="0" algn="ctr"/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Джон Рональд </a:t>
            </a:r>
            <a:r>
              <a:rPr lang="ru-RU" sz="2800" b="1" dirty="0" err="1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Руэл</a:t>
            </a:r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Толкиен</a:t>
            </a:r>
            <a:endParaRPr lang="ru-RU" sz="2800" b="1" dirty="0">
              <a:ln w="31550" cmpd="sng">
                <a:noFill/>
                <a:prstDash val="solid"/>
              </a:ln>
              <a:solidFill>
                <a:srgbClr val="FF0066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Georgia" panose="02040502050405020303" pitchFamily="18" charset="0"/>
            </a:endParaRPr>
          </a:p>
          <a:p>
            <a:pPr lvl="0" algn="ctr"/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 «Хоббит, или Туда и обратно»</a:t>
            </a:r>
          </a:p>
          <a:p>
            <a:pPr lvl="0" algn="ctr"/>
            <a:r>
              <a:rPr lang="ru-RU" sz="32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85 лет </a:t>
            </a:r>
          </a:p>
        </p:txBody>
      </p:sp>
    </p:spTree>
    <p:extLst>
      <p:ext uri="{BB962C8B-B14F-4D97-AF65-F5344CB8AC3E}">
        <p14:creationId xmlns:p14="http://schemas.microsoft.com/office/powerpoint/2010/main" val="364588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4686" y="260648"/>
            <a:ext cx="704231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Валентин Григорьевич Распутин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54389">
            <a:off x="363896" y="1467441"/>
            <a:ext cx="4419669" cy="461093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71659" y="3281088"/>
            <a:ext cx="21357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 марта - 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85 лет 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 дня рождения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(1937-2015)</a:t>
            </a:r>
          </a:p>
        </p:txBody>
      </p:sp>
      <p:graphicFrame>
        <p:nvGraphicFramePr>
          <p:cNvPr id="9" name="Объект 8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4686266"/>
              </p:ext>
            </p:extLst>
          </p:nvPr>
        </p:nvGraphicFramePr>
        <p:xfrm>
          <a:off x="4906335" y="2560040"/>
          <a:ext cx="1725823" cy="13169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6" name="Документ" showAsIcon="1" r:id="rId5" imgW="914400" imgH="714375" progId="Word.Document.12">
                  <p:embed/>
                </p:oleObj>
              </mc:Choice>
              <mc:Fallback>
                <p:oleObj name="Документ" showAsIcon="1" r:id="rId5" imgW="914400" imgH="714375" progId="Word.Document.12">
                  <p:embed/>
                  <p:pic>
                    <p:nvPicPr>
                      <p:cNvPr id="0" name="Picture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06335" y="2560040"/>
                        <a:ext cx="1725823" cy="13169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109030" y="4879799"/>
            <a:ext cx="369932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Макарова, Б. А. Живи в согласии со своей</a:t>
            </a:r>
          </a:p>
          <a:p>
            <a:pPr algn="just"/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совестью 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Б. А. Макарова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Читаем,</a:t>
            </a:r>
          </a:p>
          <a:p>
            <a:pPr algn="just"/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учимся, играем. – 2007. - № 1. – С. 23-27.  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screen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0104" y="974128"/>
            <a:ext cx="1958288" cy="25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6632158" y="3677881"/>
            <a:ext cx="234076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Русский  писатель,</a:t>
            </a:r>
          </a:p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публицист,</a:t>
            </a:r>
          </a:p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общественный деятель</a:t>
            </a:r>
          </a:p>
          <a:p>
            <a:pPr algn="ctr"/>
            <a:endParaRPr lang="ru-RU" sz="1400" b="1" dirty="0">
              <a:ln w="1905">
                <a:noFill/>
              </a:ln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97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492" y="371215"/>
            <a:ext cx="610615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Белла Ахатовна Ахмадулина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54389">
            <a:off x="333581" y="1514163"/>
            <a:ext cx="4380079" cy="456963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71660" y="3281088"/>
            <a:ext cx="21357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 апреля - 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85 лет 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 дня рождения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(1937-2010)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93411" y="4111528"/>
            <a:ext cx="4396324" cy="954107"/>
          </a:xfrm>
          <a:prstGeom prst="rect">
            <a:avLst/>
          </a:prstGeom>
          <a:noFill/>
        </p:spPr>
        <p:txBody>
          <a:bodyPr wrap="square" lIns="72000" rIns="72000" rtlCol="0">
            <a:spAutoFit/>
          </a:bodyPr>
          <a:lstStyle/>
          <a:p>
            <a:pPr algn="just"/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Макарова, Б. А.  «Жизнь, посвященная поэзии…»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Б. А. Макарова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//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Литературные поэтические вечера: 7-11 классы. -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М. : ВАКО, 2008. -  С. 121- 129. -  (Мастерская учителя-словесника).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73123" y="3506592"/>
            <a:ext cx="27039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Русская поэтесса,</a:t>
            </a:r>
          </a:p>
          <a:p>
            <a:pPr algn="ctr"/>
            <a:r>
              <a:rPr lang="ru-RU" sz="16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писательница, переводчица</a:t>
            </a:r>
          </a:p>
        </p:txBody>
      </p:sp>
      <p:graphicFrame>
        <p:nvGraphicFramePr>
          <p:cNvPr id="9" name="Объект 8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6794721"/>
              </p:ext>
            </p:extLst>
          </p:nvPr>
        </p:nvGraphicFramePr>
        <p:xfrm>
          <a:off x="4665271" y="1340768"/>
          <a:ext cx="1656184" cy="12638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7" name="Документ" showAsIcon="1" r:id="rId6" imgW="914400" imgH="714375" progId="Word.Document.12">
                  <p:embed/>
                </p:oleObj>
              </mc:Choice>
              <mc:Fallback>
                <p:oleObj name="Документ" showAsIcon="1" r:id="rId6" imgW="914400" imgH="714375" progId="Word.Document.12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5271" y="1340768"/>
                        <a:ext cx="1656184" cy="126383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0401" y="845424"/>
            <a:ext cx="1808903" cy="25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5" name="Объект 4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9770056"/>
              </p:ext>
            </p:extLst>
          </p:nvPr>
        </p:nvGraphicFramePr>
        <p:xfrm>
          <a:off x="4898372" y="2496596"/>
          <a:ext cx="1294539" cy="10922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8" name="Acrobat Document" showAsIcon="1" r:id="rId9" imgW="914400" imgH="771480" progId="AcroExch.Document.DC">
                  <p:embed/>
                </p:oleObj>
              </mc:Choice>
              <mc:Fallback>
                <p:oleObj name="Acrobat Document" showAsIcon="1" r:id="rId9" imgW="914400" imgH="771480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898372" y="2496596"/>
                        <a:ext cx="1294539" cy="10922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41164" y="5065635"/>
            <a:ext cx="55098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Ахмадулина Белла (Изабелла) Ахатовна. К 80-летию со дня рождения 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Изоматериалы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; текст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авт.-сост. текстовой части Л.Ф.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Фионова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– М. : Русская школьная библиотечная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ассоци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ация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2016. – (Профессиональная библиотека школьного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биб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- 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лиотекаря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Сер. 2. Выставка в школьной библиотеке; Вып.11). -  (Прилож. к журналу «Школьная библиотека)   </a:t>
            </a:r>
          </a:p>
        </p:txBody>
      </p:sp>
    </p:spTree>
    <p:extLst>
      <p:ext uri="{BB962C8B-B14F-4D97-AF65-F5344CB8AC3E}">
        <p14:creationId xmlns:p14="http://schemas.microsoft.com/office/powerpoint/2010/main" val="161984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9244" y="320264"/>
            <a:ext cx="797993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0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Константин Георгиевич Паустовский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59657">
            <a:off x="499081" y="1504683"/>
            <a:ext cx="4304014" cy="456871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4630" y="3352659"/>
            <a:ext cx="21357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19 мая - 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130 лет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 дня рождения</a:t>
            </a:r>
          </a:p>
          <a:p>
            <a:pPr algn="ctr"/>
            <a:r>
              <a:rPr lang="ru-RU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(1892-1968)</a:t>
            </a:r>
          </a:p>
        </p:txBody>
      </p:sp>
      <p:graphicFrame>
        <p:nvGraphicFramePr>
          <p:cNvPr id="13" name="Объект 12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1998778"/>
              </p:ext>
            </p:extLst>
          </p:nvPr>
        </p:nvGraphicFramePr>
        <p:xfrm>
          <a:off x="4824760" y="2687412"/>
          <a:ext cx="1743540" cy="13304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0" name="Документ" showAsIcon="1" r:id="rId5" imgW="914400" imgH="714375" progId="Word.Document.12">
                  <p:embed/>
                </p:oleObj>
              </mc:Choice>
              <mc:Fallback>
                <p:oleObj name="Документ" showAsIcon="1" r:id="rId5" imgW="914400" imgH="714375" progId="Word.Document.12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4760" y="2687412"/>
                        <a:ext cx="1743540" cy="13304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4405916" y="5033710"/>
            <a:ext cx="4680744" cy="157889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Паустовский Константин Георгиевич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Изоматериалы; текст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] /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Сост.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М. С. Андреева, М. П. Короткова; 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М. С. Андреева, М. П. Короткова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ea typeface="Trebuchet MS"/>
                <a:cs typeface="Arial" panose="020B0604020202020204" pitchFamily="34" charset="0"/>
              </a:rPr>
              <a:t>– Профессиональная  библиотека школьного библиотекаря. Сер.2. Выставка в школьной библиотеке ;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ea typeface="Trebuchet MS"/>
                <a:cs typeface="Arial" panose="020B0604020202020204" pitchFamily="34" charset="0"/>
              </a:rPr>
              <a:t>Вып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ea typeface="Trebuchet MS"/>
                <a:cs typeface="Arial" panose="020B0604020202020204" pitchFamily="34" charset="0"/>
              </a:rPr>
              <a:t>. 6. – С. 7-9. – (Прилож. к журналу «Школьная библиотека»).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13510" y="3789040"/>
            <a:ext cx="19082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Русский  писатель,</a:t>
            </a:r>
          </a:p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сценарист, педагог,</a:t>
            </a:r>
          </a:p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журналист</a:t>
            </a:r>
          </a:p>
          <a:p>
            <a:pPr algn="ctr"/>
            <a:endParaRPr lang="ru-RU" sz="1400" b="1" dirty="0">
              <a:ln w="1905">
                <a:noFill/>
              </a:ln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9278" y="1052736"/>
            <a:ext cx="1741275" cy="25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95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9080097"/>
              </p:ext>
            </p:extLst>
          </p:nvPr>
        </p:nvGraphicFramePr>
        <p:xfrm>
          <a:off x="4643883" y="3137666"/>
          <a:ext cx="1589367" cy="12128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2" name="Документ" showAsIcon="1" r:id="rId4" imgW="914400" imgH="714240" progId="Word.Document.12">
                  <p:embed/>
                </p:oleObj>
              </mc:Choice>
              <mc:Fallback>
                <p:oleObj name="Документ" showAsIcon="1" r:id="rId4" imgW="914400" imgH="714240" progId="Word.Document.12">
                  <p:embed/>
                  <p:pic>
                    <p:nvPicPr>
                      <p:cNvPr id="0" name="Picture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883" y="3137666"/>
                        <a:ext cx="1589367" cy="121284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1788" y="1844824"/>
            <a:ext cx="2397586" cy="25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"/>
          </a:effectLst>
        </p:spPr>
      </p:pic>
      <p:sp>
        <p:nvSpPr>
          <p:cNvPr id="4" name="TextBox 3"/>
          <p:cNvSpPr txBox="1"/>
          <p:nvPr/>
        </p:nvSpPr>
        <p:spPr>
          <a:xfrm>
            <a:off x="5367017" y="5661248"/>
            <a:ext cx="36105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Петриенко, О. М. В стране сказок братьев Гримм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О. М. Петриенко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// 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Читаем, учимся, играем. – 2007. - № 7. – С. 76-77.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94059" y="4509120"/>
            <a:ext cx="245304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Немецкие  лингвисты,</a:t>
            </a:r>
          </a:p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исследователи немецкой</a:t>
            </a:r>
          </a:p>
          <a:p>
            <a:pPr algn="ctr"/>
            <a:r>
              <a:rPr lang="ru-RU" sz="1400" b="1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народной культуры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1223" y="332657"/>
            <a:ext cx="8625321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Книга-юбиляр</a:t>
            </a:r>
          </a:p>
          <a:p>
            <a:pPr lvl="0" algn="ctr"/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Братья Гримм </a:t>
            </a:r>
          </a:p>
          <a:p>
            <a:pPr lvl="0" algn="ctr"/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«Детские и семейные сказки»</a:t>
            </a:r>
          </a:p>
          <a:p>
            <a:pPr lvl="0" algn="ctr"/>
            <a:r>
              <a:rPr lang="ru-RU" sz="32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210 лет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369" y="6050970"/>
            <a:ext cx="467995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hlinkClick r:id="rId7"/>
              </a:rPr>
              <a:t>«Детские и семейные сказки»</a:t>
            </a:r>
            <a:r>
              <a:rPr lang="ru-RU" dirty="0"/>
              <a:t>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читать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369" y="2132856"/>
            <a:ext cx="3620483" cy="3816000"/>
          </a:xfrm>
          <a:prstGeom prst="rect">
            <a:avLst/>
          </a:prstGeom>
          <a:blipFill>
            <a:blip r:embed="rId9"/>
            <a:tile tx="0" ty="0" sx="100000" sy="100000" flip="none" algn="tl"/>
          </a:blipFill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912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8416" y="375375"/>
            <a:ext cx="612068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0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Книга-юбиляр</a:t>
            </a:r>
          </a:p>
          <a:p>
            <a:pPr lvl="0" algn="ctr"/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Марк Твен</a:t>
            </a:r>
          </a:p>
          <a:p>
            <a:pPr lvl="0" algn="ctr"/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 «Приключения Тома </a:t>
            </a:r>
            <a:r>
              <a:rPr lang="ru-RU" sz="2800" b="1" dirty="0" err="1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Сойера</a:t>
            </a:r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»</a:t>
            </a:r>
          </a:p>
          <a:p>
            <a:pPr lvl="0" algn="ctr"/>
            <a:r>
              <a:rPr lang="ru-RU" sz="32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145 лет </a:t>
            </a:r>
          </a:p>
        </p:txBody>
      </p:sp>
      <p:graphicFrame>
        <p:nvGraphicFramePr>
          <p:cNvPr id="3" name="Объект 2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1871760"/>
              </p:ext>
            </p:extLst>
          </p:nvPr>
        </p:nvGraphicFramePr>
        <p:xfrm>
          <a:off x="5616848" y="2708920"/>
          <a:ext cx="1476164" cy="12455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2" name="Acrobat Document" showAsIcon="1" r:id="rId4" imgW="914400" imgH="771480" progId="AcroExch.Document.DC">
                  <p:embed/>
                </p:oleObj>
              </mc:Choice>
              <mc:Fallback>
                <p:oleObj name="Acrobat Document" showAsIcon="1" r:id="rId4" imgW="914400" imgH="771480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16848" y="2708920"/>
                        <a:ext cx="1476164" cy="12455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08736" y="4601724"/>
            <a:ext cx="43366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Крук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Н. В. Библиотечные уроки по чтению. Сценарии, 1-9 классы : В 2 ч. Ч. 2. 5-9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кл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Н. В.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Крук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И. В.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Котомцева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– М. : Русская  школьная библиотечная ассоциация, 2010. – С. 60-66.</a:t>
            </a:r>
            <a:endParaRPr lang="en-US" sz="1400" dirty="0">
              <a:ln w="1905">
                <a:noFill/>
              </a:ln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6328" y="2254169"/>
            <a:ext cx="2410818" cy="381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2019452"/>
      </p:ext>
    </p:extLst>
  </p:cSld>
  <p:clrMapOvr>
    <a:masterClrMapping/>
  </p:clrMapOvr>
  <p:transition spd="slow"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1223" y="332657"/>
            <a:ext cx="86253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Книга-юбиляр</a:t>
            </a:r>
          </a:p>
          <a:p>
            <a:pPr lvl="0" algn="ctr"/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Александр Степанович Грин</a:t>
            </a:r>
          </a:p>
          <a:p>
            <a:pPr lvl="0" algn="ctr"/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 «Алые паруса»</a:t>
            </a:r>
          </a:p>
          <a:p>
            <a:pPr lvl="0" algn="ctr"/>
            <a:r>
              <a:rPr lang="ru-RU" sz="32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100 лет </a:t>
            </a:r>
          </a:p>
        </p:txBody>
      </p:sp>
      <p:graphicFrame>
        <p:nvGraphicFramePr>
          <p:cNvPr id="3" name="Объект 2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9911994"/>
              </p:ext>
            </p:extLst>
          </p:nvPr>
        </p:nvGraphicFramePr>
        <p:xfrm>
          <a:off x="5760864" y="2780928"/>
          <a:ext cx="1440160" cy="1215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57" name="Acrobat Document" showAsIcon="1" r:id="rId4" imgW="914400" imgH="771480" progId="AcroExch.Document.DC">
                  <p:embed/>
                </p:oleObj>
              </mc:Choice>
              <mc:Fallback>
                <p:oleObj name="Acrobat Document" showAsIcon="1" r:id="rId4" imgW="914400" imgH="771480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60864" y="2780928"/>
                        <a:ext cx="1440160" cy="12151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08736" y="4601724"/>
            <a:ext cx="43366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Крук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Н. В. Библиотечные уроки по чтению. Сценарии, 1-9 классы : В 2 ч. Ч. 2. 5-9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кл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Н. В.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Крук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И. В.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Котомцева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– М. : Русская  школьная библиотечная ассоциация, 2010. – С. 156-161.</a:t>
            </a:r>
            <a:endParaRPr lang="en-US" sz="1400" dirty="0">
              <a:ln w="1905">
                <a:noFill/>
              </a:ln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599" y="2398066"/>
            <a:ext cx="3816000" cy="381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4206862"/>
      </p:ext>
    </p:extLst>
  </p:cSld>
  <p:clrMapOvr>
    <a:masterClrMapping/>
  </p:clrMapOvr>
  <p:transition spd="slow"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8021" y="305507"/>
            <a:ext cx="6408712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0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Книга-юбиляр</a:t>
            </a:r>
          </a:p>
          <a:p>
            <a:pPr lvl="0" algn="ctr"/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Антуан де Сент-Экзюпери</a:t>
            </a:r>
          </a:p>
          <a:p>
            <a:pPr lvl="0" algn="ctr"/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 «Маленький принц»</a:t>
            </a:r>
          </a:p>
          <a:p>
            <a:pPr lvl="0" algn="ctr"/>
            <a:r>
              <a:rPr lang="ru-RU" sz="32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80 лет </a:t>
            </a:r>
          </a:p>
        </p:txBody>
      </p:sp>
      <p:graphicFrame>
        <p:nvGraphicFramePr>
          <p:cNvPr id="3" name="Объект 2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8603653"/>
              </p:ext>
            </p:extLst>
          </p:nvPr>
        </p:nvGraphicFramePr>
        <p:xfrm>
          <a:off x="5832872" y="2780928"/>
          <a:ext cx="1322090" cy="1115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1" name="Acrobat Document" showAsIcon="1" r:id="rId4" imgW="914400" imgH="771480" progId="AcroExch.Document.DC">
                  <p:embed/>
                </p:oleObj>
              </mc:Choice>
              <mc:Fallback>
                <p:oleObj name="Acrobat Document" showAsIcon="1" r:id="rId4" imgW="914400" imgH="771480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32872" y="2780928"/>
                        <a:ext cx="1322090" cy="11155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08736" y="4601724"/>
            <a:ext cx="43366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Крук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Н. В. Библиотечные уроки по чтению. Сценарии, 1-9 классы : В 2 ч. Ч. 2. 5-9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кл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Н. В.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Крук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И. В.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Котомцева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– М. : Русская  школьная библиотечная ассоциация, 2010. – С. 37-45</a:t>
            </a:r>
            <a:endParaRPr lang="en-US" sz="1400" dirty="0">
              <a:ln w="1905">
                <a:noFill/>
              </a:ln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804" y="2924944"/>
            <a:ext cx="3816000" cy="381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0972418"/>
      </p:ext>
    </p:extLst>
  </p:cSld>
  <p:clrMapOvr>
    <a:masterClrMapping/>
  </p:clrMapOvr>
  <p:transition spd="slow"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0344" y="339848"/>
            <a:ext cx="705678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0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Книга-юбиляр</a:t>
            </a:r>
          </a:p>
          <a:p>
            <a:pPr lvl="0" algn="ctr"/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Михаил Александрович Шолохов</a:t>
            </a:r>
          </a:p>
          <a:p>
            <a:pPr lvl="0" algn="ctr"/>
            <a:r>
              <a:rPr lang="ru-RU" sz="28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 «Судьба человека»</a:t>
            </a:r>
          </a:p>
          <a:p>
            <a:pPr lvl="0" algn="ctr"/>
            <a:r>
              <a:rPr lang="ru-RU" sz="3200" b="1" dirty="0">
                <a:ln w="31550" cmpd="sng">
                  <a:noFill/>
                  <a:prstDash val="solid"/>
                </a:ln>
                <a:solidFill>
                  <a:srgbClr val="FF006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Georgia" panose="02040502050405020303" pitchFamily="18" charset="0"/>
              </a:rPr>
              <a:t>65 лет </a:t>
            </a:r>
          </a:p>
        </p:txBody>
      </p:sp>
      <p:graphicFrame>
        <p:nvGraphicFramePr>
          <p:cNvPr id="3" name="Объект 2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6685549"/>
              </p:ext>
            </p:extLst>
          </p:nvPr>
        </p:nvGraphicFramePr>
        <p:xfrm>
          <a:off x="5832872" y="2636912"/>
          <a:ext cx="1294338" cy="10920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3" name="Acrobat Document" showAsIcon="1" r:id="rId4" imgW="914400" imgH="771480" progId="AcroExch.Document.DC">
                  <p:embed/>
                </p:oleObj>
              </mc:Choice>
              <mc:Fallback>
                <p:oleObj name="Acrobat Document" showAsIcon="1" r:id="rId4" imgW="914400" imgH="771480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32872" y="2636912"/>
                        <a:ext cx="1294338" cy="109209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08736" y="4601724"/>
            <a:ext cx="43366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Крук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Н. В. Библиотечные уроки по чтению. Сценарии, 1-9 классы : В 2 ч. Ч. 2. 5-9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кл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Н. В.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Крук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И. В. </a:t>
            </a:r>
            <a:r>
              <a:rPr lang="ru-RU" sz="1400" dirty="0" err="1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Котомцева</a:t>
            </a:r>
            <a:r>
              <a:rPr lang="ru-RU" sz="1400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– М. : Русская  школьная библиотечная ассоциация, 2010. – С182-187.</a:t>
            </a:r>
            <a:endParaRPr lang="en-US" sz="1400" dirty="0">
              <a:ln w="1905">
                <a:noFill/>
              </a:ln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36912"/>
            <a:ext cx="4475676" cy="3356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5957632"/>
      </p:ext>
    </p:extLst>
  </p:cSld>
  <p:clrMapOvr>
    <a:masterClrMapping/>
  </p:clrMapOvr>
  <p:transition spd="slow">
    <p:split orient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680823" y="267676"/>
            <a:ext cx="8136904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ББК 83.3(0)</a:t>
            </a:r>
          </a:p>
          <a:p>
            <a:pPr lvl="0"/>
            <a:r>
              <a:rPr lang="ru-RU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 Л64                               Электронное издание</a:t>
            </a:r>
          </a:p>
          <a:p>
            <a:pPr lvl="0" algn="ctr"/>
            <a:endParaRPr lang="ru-RU" dirty="0">
              <a:ln w="1905">
                <a:noFill/>
              </a:ln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ru-RU" sz="2400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Литературный календарь.</a:t>
            </a:r>
            <a:endParaRPr lang="en-US" sz="2400" dirty="0">
              <a:ln w="1905">
                <a:noFill/>
              </a:ln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ru-RU" sz="2000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2021-</a:t>
            </a:r>
            <a:r>
              <a:rPr lang="en-US" sz="2000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ru-RU" sz="2000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</a:p>
          <a:p>
            <a:pPr lvl="0" algn="ctr"/>
            <a:endParaRPr lang="ru-RU" sz="2000" dirty="0">
              <a:ln w="1905">
                <a:noFill/>
              </a:ln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ru-RU" sz="2000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Презентация</a:t>
            </a:r>
          </a:p>
          <a:p>
            <a:pPr lvl="0" algn="ctr"/>
            <a:endParaRPr lang="ru-RU" dirty="0">
              <a:ln w="1905">
                <a:noFill/>
              </a:ln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ru-RU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Составитель</a:t>
            </a:r>
          </a:p>
          <a:p>
            <a:pPr lvl="0" algn="ctr"/>
            <a:r>
              <a:rPr lang="ru-RU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Татьяна Николаевна Палатова ,</a:t>
            </a:r>
          </a:p>
          <a:p>
            <a:pPr lvl="0" algn="ctr"/>
            <a:r>
              <a:rPr lang="ru-RU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заведующая библиотекой  МБОУ ДПО «НМЦ»</a:t>
            </a:r>
          </a:p>
          <a:p>
            <a:pPr lvl="0" algn="ctr"/>
            <a:endParaRPr lang="ru-RU" dirty="0">
              <a:ln w="1905">
                <a:noFill/>
              </a:ln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1463" lvl="0" indent="-85725" algn="just" defTabSz="247650">
              <a:tabLst>
                <a:tab pos="449263" algn="l"/>
                <a:tab pos="620713" algn="l"/>
                <a:tab pos="1069975" algn="l"/>
              </a:tabLst>
            </a:pPr>
            <a:r>
              <a:rPr lang="ru-RU" dirty="0">
                <a:ln w="1905">
                  <a:noFill/>
                </a:ln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 lvl="0"/>
            <a:endParaRPr lang="ru-RU" dirty="0">
              <a:ln w="1905">
                <a:noFill/>
              </a:ln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ru-RU" dirty="0">
              <a:ln w="1905">
                <a:noFill/>
              </a:ln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12592" y="5904459"/>
            <a:ext cx="2885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Ленинск-Кузнецкий, 2021</a:t>
            </a:r>
          </a:p>
        </p:txBody>
      </p:sp>
    </p:spTree>
    <p:extLst>
      <p:ext uri="{BB962C8B-B14F-4D97-AF65-F5344CB8AC3E}">
        <p14:creationId xmlns:p14="http://schemas.microsoft.com/office/powerpoint/2010/main" val="283456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3978</TotalTime>
  <Words>1179</Words>
  <Application>Microsoft Office PowerPoint</Application>
  <PresentationFormat>Произвольный</PresentationFormat>
  <Paragraphs>125</Paragraphs>
  <Slides>16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Georgia</vt:lpstr>
      <vt:lpstr>Тема Office</vt:lpstr>
      <vt:lpstr>Документ</vt:lpstr>
      <vt:lpstr>Acrobat 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Computer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finderX oxy</cp:lastModifiedBy>
  <cp:revision>243</cp:revision>
  <dcterms:created xsi:type="dcterms:W3CDTF">2016-09-07T08:20:37Z</dcterms:created>
  <dcterms:modified xsi:type="dcterms:W3CDTF">2021-10-21T01:48:43Z</dcterms:modified>
</cp:coreProperties>
</file>