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56" r:id="rId3"/>
    <p:sldId id="259" r:id="rId4"/>
    <p:sldId id="260" r:id="rId5"/>
    <p:sldId id="261" r:id="rId6"/>
    <p:sldId id="262" r:id="rId7"/>
    <p:sldId id="263" r:id="rId8"/>
    <p:sldId id="266" r:id="rId9"/>
    <p:sldId id="264" r:id="rId10"/>
    <p:sldId id="257" r:id="rId11"/>
    <p:sldId id="269" r:id="rId12"/>
    <p:sldId id="272" r:id="rId13"/>
    <p:sldId id="267" r:id="rId14"/>
    <p:sldId id="265" r:id="rId15"/>
    <p:sldId id="271" r:id="rId16"/>
    <p:sldId id="274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85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9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CA0965-3F1A-4A48-A215-195E5EAFB444}" type="datetimeFigureOut">
              <a:rPr lang="ru-RU" smtClean="0"/>
              <a:pPr/>
              <a:t>28.09.2015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653AE1-D5EB-458D-9A95-2ED4E29466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74421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https://yandex.ru/images/search?p=4&amp;text=</a:t>
            </a:r>
            <a:r>
              <a:rPr lang="ru-RU" dirty="0" smtClean="0"/>
              <a:t>фон%20военных%20лет&amp;</a:t>
            </a:r>
            <a:r>
              <a:rPr lang="en-US" dirty="0" err="1" smtClean="0"/>
              <a:t>img_url</a:t>
            </a:r>
            <a:r>
              <a:rPr lang="en-US" dirty="0" smtClean="0"/>
              <a:t>=http%3A%2F%2Fwww.clipart1.com%2Fimages%2Fsclip7811.jpg&amp;pos=136&amp;rpt=</a:t>
            </a:r>
            <a:r>
              <a:rPr lang="en-US" dirty="0" err="1" smtClean="0"/>
              <a:t>simage</a:t>
            </a:r>
            <a:r>
              <a:rPr lang="en-US" dirty="0" smtClean="0"/>
              <a:t>&amp;_=1443067558120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53AE1-D5EB-458D-9A95-2ED4E2946638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47883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http://www.cultin.ru/writers-images/smirnov-sergejj-sergeevich-pisatel_0.jpg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53AE1-D5EB-458D-9A95-2ED4E2946638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17904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http://www.playcast.ru/uploads/2015/04/21/13265281.gif</a:t>
            </a:r>
            <a:endParaRPr lang="ru-RU" dirty="0" smtClean="0"/>
          </a:p>
          <a:p>
            <a:r>
              <a:rPr lang="en-US" dirty="0" smtClean="0"/>
              <a:t>http://torrentstock.com/torrents/images/199920.jpeg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53AE1-D5EB-458D-9A95-2ED4E2946638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63217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https://yandex.ru/images/search?p=4&amp;text=</a:t>
            </a:r>
            <a:r>
              <a:rPr lang="ru-RU" dirty="0" smtClean="0"/>
              <a:t>сергей%20сергеевич%20смирнов%20фото&amp;</a:t>
            </a:r>
            <a:r>
              <a:rPr lang="en-US" dirty="0" err="1" smtClean="0"/>
              <a:t>img_url</a:t>
            </a:r>
            <a:r>
              <a:rPr lang="en-US" dirty="0" smtClean="0"/>
              <a:t>=http%3A%2F%2Fi.poisk1942.ru%2Fu%2Fe4%2F43e376670411e381155fab87cd4527%2F-%2F%25D1%2581%25D0%25BC%25D0%25B8%25D1%2580%25D0%25BD%25D0%25BE%25D0%25B2-03.gif&amp;pos=145&amp;rpt=</a:t>
            </a:r>
            <a:r>
              <a:rPr lang="en-US" dirty="0" err="1" smtClean="0"/>
              <a:t>simage</a:t>
            </a:r>
            <a:r>
              <a:rPr lang="en-US" dirty="0" smtClean="0"/>
              <a:t>&amp;_=1443070631750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53AE1-D5EB-458D-9A95-2ED4E2946638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69087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</a:t>
            </a:r>
            <a:r>
              <a:rPr lang="ru-RU" dirty="0" smtClean="0"/>
              <a:t>город53.рф/</a:t>
            </a:r>
            <a:r>
              <a:rPr lang="en-US" dirty="0" err="1" smtClean="0"/>
              <a:t>userfiles</a:t>
            </a:r>
            <a:r>
              <a:rPr lang="en-US" dirty="0" smtClean="0"/>
              <a:t>/images/slider/2014/2015/02/03/-02.jpg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53AE1-D5EB-458D-9A95-2ED4E2946638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77396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http://gorod53.ru/images/news/22.jpg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53AE1-D5EB-458D-9A95-2ED4E2946638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16991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</a:t>
            </a:r>
            <a:r>
              <a:rPr lang="ru-RU" dirty="0" smtClean="0"/>
              <a:t>город53.рф/</a:t>
            </a:r>
            <a:r>
              <a:rPr lang="en-US" dirty="0" err="1" smtClean="0"/>
              <a:t>userfiles</a:t>
            </a:r>
            <a:r>
              <a:rPr lang="en-US" dirty="0" smtClean="0"/>
              <a:t>/images/slider/2014/2015/02/03/150311_1.jpg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53AE1-D5EB-458D-9A95-2ED4E2946638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76271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http://vseknigi.co/sites/default/files/book_covers/1003869088.jpg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53AE1-D5EB-458D-9A95-2ED4E2946638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9106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http://1945-2010.info/media/big_img/brest.jpg</a:t>
            </a:r>
            <a:endParaRPr lang="ru-RU" dirty="0" smtClean="0"/>
          </a:p>
          <a:p>
            <a:r>
              <a:rPr lang="en-US" dirty="0" smtClean="0"/>
              <a:t>http://www.stihi.ru/pics/2011/04/10/7104.jpg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53AE1-D5EB-458D-9A95-2ED4E2946638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80653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http://www.filipoc.ru/attaches/posts/heroes/2013-03-12/brestskaya-krepost-russkie-ne-sdayutsya/953c12158e9094ca8b024e89a00de161.jpg</a:t>
            </a:r>
            <a:endParaRPr kumimoji="0" lang="ru-RU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http://www.youtube.com/watch?v=BwOsQcdp-zs</a:t>
            </a:r>
            <a:endParaRPr kumimoji="0" lang="ru-RU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53AE1-D5EB-458D-9A95-2ED4E2946638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18710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https://h-a.d-cd.net/c6831cs-960.jpg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53AE1-D5EB-458D-9A95-2ED4E2946638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16032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http://mutuality.ru/attach.asp?a_no=6794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53AE1-D5EB-458D-9A95-2ED4E2946638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35451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9F5A7-7634-4D59-B27C-CDEBF2703CE9}" type="datetimeFigureOut">
              <a:rPr lang="ru-RU" smtClean="0"/>
              <a:pPr/>
              <a:t>28.09.2015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A7BDD-D4E0-46D8-BCA7-DDBB8FE52D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9F5A7-7634-4D59-B27C-CDEBF2703CE9}" type="datetimeFigureOut">
              <a:rPr lang="ru-RU" smtClean="0"/>
              <a:pPr/>
              <a:t>28.09.2015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A7BDD-D4E0-46D8-BCA7-DDBB8FE52D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9F5A7-7634-4D59-B27C-CDEBF2703CE9}" type="datetimeFigureOut">
              <a:rPr lang="ru-RU" smtClean="0"/>
              <a:pPr/>
              <a:t>28.09.2015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A7BDD-D4E0-46D8-BCA7-DDBB8FE52D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9F5A7-7634-4D59-B27C-CDEBF2703CE9}" type="datetimeFigureOut">
              <a:rPr lang="ru-RU" smtClean="0"/>
              <a:pPr/>
              <a:t>28.09.2015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A7BDD-D4E0-46D8-BCA7-DDBB8FE52D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9F5A7-7634-4D59-B27C-CDEBF2703CE9}" type="datetimeFigureOut">
              <a:rPr lang="ru-RU" smtClean="0"/>
              <a:pPr/>
              <a:t>28.09.2015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A7BDD-D4E0-46D8-BCA7-DDBB8FE52D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9F5A7-7634-4D59-B27C-CDEBF2703CE9}" type="datetimeFigureOut">
              <a:rPr lang="ru-RU" smtClean="0"/>
              <a:pPr/>
              <a:t>28.09.2015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A7BDD-D4E0-46D8-BCA7-DDBB8FE52D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9F5A7-7634-4D59-B27C-CDEBF2703CE9}" type="datetimeFigureOut">
              <a:rPr lang="ru-RU" smtClean="0"/>
              <a:pPr/>
              <a:t>28.09.2015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A7BDD-D4E0-46D8-BCA7-DDBB8FE52D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9F5A7-7634-4D59-B27C-CDEBF2703CE9}" type="datetimeFigureOut">
              <a:rPr lang="ru-RU" smtClean="0"/>
              <a:pPr/>
              <a:t>28.09.2015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A7BDD-D4E0-46D8-BCA7-DDBB8FE52D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9F5A7-7634-4D59-B27C-CDEBF2703CE9}" type="datetimeFigureOut">
              <a:rPr lang="ru-RU" smtClean="0"/>
              <a:pPr/>
              <a:t>28.09.2015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A7BDD-D4E0-46D8-BCA7-DDBB8FE52D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9F5A7-7634-4D59-B27C-CDEBF2703CE9}" type="datetimeFigureOut">
              <a:rPr lang="ru-RU" smtClean="0"/>
              <a:pPr/>
              <a:t>28.09.2015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A7BDD-D4E0-46D8-BCA7-DDBB8FE52D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9F5A7-7634-4D59-B27C-CDEBF2703CE9}" type="datetimeFigureOut">
              <a:rPr lang="ru-RU" smtClean="0"/>
              <a:pPr/>
              <a:t>28.09.2015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A7BDD-D4E0-46D8-BCA7-DDBB8FE52D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9F5A7-7634-4D59-B27C-CDEBF2703CE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28.09.2015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A7BDD-D4E0-46D8-BCA7-DDBB8FE52D5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09668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9F5A7-7634-4D59-B27C-CDEBF2703CE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28.09.2015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A7BDD-D4E0-46D8-BCA7-DDBB8FE52D5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26358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9F5A7-7634-4D59-B27C-CDEBF2703CE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28.09.2015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A7BDD-D4E0-46D8-BCA7-DDBB8FE52D5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39349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9F5A7-7634-4D59-B27C-CDEBF2703CE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28.09.2015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A7BDD-D4E0-46D8-BCA7-DDBB8FE52D5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3828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9F5A7-7634-4D59-B27C-CDEBF2703CE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28.09.2015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A7BDD-D4E0-46D8-BCA7-DDBB8FE52D5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29170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9F5A7-7634-4D59-B27C-CDEBF2703CE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28.09.2015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A7BDD-D4E0-46D8-BCA7-DDBB8FE52D5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291247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9F5A7-7634-4D59-B27C-CDEBF2703CE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28.09.2015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A7BDD-D4E0-46D8-BCA7-DDBB8FE52D5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9853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9F5A7-7634-4D59-B27C-CDEBF2703CE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28.09.2015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A7BDD-D4E0-46D8-BCA7-DDBB8FE52D5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89927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9F5A7-7634-4D59-B27C-CDEBF2703CE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28.09.2015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A7BDD-D4E0-46D8-BCA7-DDBB8FE52D5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43896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9F5A7-7634-4D59-B27C-CDEBF2703CE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28.09.2015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A7BDD-D4E0-46D8-BCA7-DDBB8FE52D5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825168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9F5A7-7634-4D59-B27C-CDEBF2703CE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28.09.2015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A7BDD-D4E0-46D8-BCA7-DDBB8FE52D5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1445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09F5A7-7634-4D59-B27C-CDEBF2703CE9}" type="datetimeFigureOut">
              <a:rPr lang="ru-RU" smtClean="0"/>
              <a:pPr/>
              <a:t>28.09.2015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5A7BDD-D4E0-46D8-BCA7-DDBB8FE52D5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09F5A7-7634-4D59-B27C-CDEBF2703CE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28.09.2015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5A7BDD-D4E0-46D8-BCA7-DDBB8FE52D5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9834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Documents%20and%20Settings\Admin\&#1052;&#1086;&#1080;%20&#1076;&#1086;&#1082;&#1091;&#1084;&#1077;&#1085;&#1090;&#1099;\&#1052;&#1086;&#1080;%20&#1074;&#1080;&#1076;&#1077;&#1086;&#1079;&#1072;&#1087;&#1080;&#1089;&#1080;\&#1041;&#1088;&#1077;&#1089;&#1090;.%20&#1050;&#1088;&#1077;&#1087;&#1086;&#1089;&#1090;&#1085;&#1099;&#1077;%20&#1075;&#1077;&#1088;&#1086;&#1080;.%20&#1063;&#1072;&#1089;&#1090;&#1100;%205%20(1).avi" TargetMode="Externa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tvkultura.ru/video/show/brand_id/20882/episode_id/391408/video_id/391408/" TargetMode="Externa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tvkultura.ru/video%20/show/brand_id/20882/episode_%20%20%20%20%20id/391408/video_id/391408/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youtube.com/watch?v=BwOsQcdp-zs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548680"/>
            <a:ext cx="5112568" cy="1754326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ru-RU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Подвигу</a:t>
            </a:r>
          </a:p>
          <a:p>
            <a:r>
              <a:rPr lang="ru-RU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лежит дорога</a:t>
            </a:r>
          </a:p>
          <a:p>
            <a:r>
              <a:rPr lang="ru-RU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     в вечность</a:t>
            </a:r>
            <a:endParaRPr lang="ru-RU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27584" y="4149080"/>
            <a:ext cx="338220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B856D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100 лет со дня рождения</a:t>
            </a:r>
          </a:p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B856D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русского советского писателя</a:t>
            </a:r>
          </a:p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B856D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Сергея Сергеевича Смирнова</a:t>
            </a:r>
          </a:p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B856D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(1915-1976)</a:t>
            </a:r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B856D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Сергей Смирнов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1484784"/>
            <a:ext cx="3495327" cy="44811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TextBox 3"/>
          <p:cNvSpPr txBox="1"/>
          <p:nvPr/>
        </p:nvSpPr>
        <p:spPr>
          <a:xfrm>
            <a:off x="3931943" y="1556792"/>
            <a:ext cx="4772076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Родился в Петрограде 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26 сентября 1915 года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в семье инженера-энергетика.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Учился в Харьковском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 электротехникуме.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Одновременно работал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 электромонтёром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на электромеханическом заводе.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Затем учёба в Московском 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энергетическом институте, 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по окончании которого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Сергей Сергеевич поступил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в Литературный институт им. М. Горького.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Окончил в 1941 году. </a:t>
            </a:r>
            <a:endParaRPr lang="ru-RU" sz="2000" dirty="0">
              <a:solidFill>
                <a:schemeClr val="bg1"/>
              </a:solidFill>
              <a:latin typeface="Calibri Light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99592" y="476672"/>
            <a:ext cx="75234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Сергей Сергеевич Смирнов – прозаик, драматург, киносценарист.</a:t>
            </a:r>
            <a:endParaRPr lang="ru-RU" sz="2000" dirty="0">
              <a:latin typeface="Calibri Light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Анимированный огонь войны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5076056" cy="686408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76056" y="476672"/>
            <a:ext cx="3925625" cy="594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С начала 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Великой Отечественной войны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Сергей Сергеевич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в составе группы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студентов-выпускников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Литературного института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вступил добровольцем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в истребительный батальон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Советского района Москвы.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Летом 1941 года он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окончил под Москвой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школу снайперов,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в 1942 году  в Уфе – 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училище 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зенитной артиллерии.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С января 1943 года стал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командиром взвода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зенитно-артиллерийской дивизии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  на Северо-Западном фронте. </a:t>
            </a:r>
            <a:endParaRPr lang="ru-RU" sz="2000" dirty="0">
              <a:solidFill>
                <a:schemeClr val="bg1"/>
              </a:solidFill>
              <a:latin typeface="Calibri Light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ергей Смирнов на войне jp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2348880"/>
            <a:ext cx="2857021" cy="31744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3275856" y="1916832"/>
            <a:ext cx="5616624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«Начиная с Курской дуги почти до конца войны мы трудились и воевали в боевом коллективе военных журналистов - в газете "Мужество", - вспоминал Анвер Гадеевич. - Нам доставалась полная норма всех испытаний: ходили под пулями и бомбами, нередко шли вместе с солдатами в атаку. Но ведь наша задача заключалась не только в том, чтобы взять ту или иную высоту или населенный пункт, мы еще должны были поддержать своим умом и талантом тех, кто защищал Родину, самую главную нашу святыню. Заметки "</a:t>
            </a:r>
            <a:r>
              <a:rPr lang="ru-RU" sz="2000" dirty="0" err="1" smtClean="0">
                <a:solidFill>
                  <a:schemeClr val="bg1"/>
                </a:solidFill>
                <a:latin typeface="Calibri Light" pitchFamily="34" charset="0"/>
              </a:rPr>
              <a:t>мужественцев</a:t>
            </a:r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", статьи, стихи порою значили не меньше, чем письма от любимых и ящики со снарядами...»</a:t>
            </a:r>
            <a:b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</a:br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/>
            </a:r>
            <a:b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</a:br>
            <a:endParaRPr lang="ru-RU" sz="2000" dirty="0">
              <a:solidFill>
                <a:schemeClr val="bg1"/>
              </a:solidFill>
              <a:latin typeface="Calibri Light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5536" y="188640"/>
            <a:ext cx="828092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С 1943 года Сергей Сергеевич стал специальным корреспондентом </a:t>
            </a:r>
          </a:p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армейской газеты "Мужество".</a:t>
            </a:r>
            <a:b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</a:br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"Мужество" сдружило его с уфимцем Анвером Бикчентаевым, </a:t>
            </a:r>
          </a:p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позднее известным писателем.</a:t>
            </a:r>
            <a:b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</a:br>
            <a:endParaRPr lang="ru-RU" sz="2000" dirty="0">
              <a:latin typeface="Calibri Light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ергей Смирнов 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1628800"/>
            <a:ext cx="3240360" cy="490963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TextBox 2"/>
          <p:cNvSpPr txBox="1"/>
          <p:nvPr/>
        </p:nvSpPr>
        <p:spPr>
          <a:xfrm>
            <a:off x="4018251" y="2564904"/>
            <a:ext cx="4333623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bg1"/>
                </a:solidFill>
              </a:rPr>
              <a:t>«… При всех тяжёлых испытаниях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</a:rPr>
              <a:t>военного времени, я вспоминаю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</a:rPr>
              <a:t>о нём как о великом «университете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</a:rPr>
              <a:t>жизни и смерти»,  окончательно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</a:rPr>
              <a:t>сформировавшем мой характер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</a:rPr>
              <a:t>и определившем  мой  дальнейший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</a:rPr>
              <a:t>путь в журналистике и в литературе».</a:t>
            </a:r>
          </a:p>
          <a:p>
            <a:pPr algn="ctr"/>
            <a:endParaRPr lang="ru-RU" sz="20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endParaRPr lang="ru-RU" sz="20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endParaRPr lang="ru-RU" sz="20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endParaRPr lang="ru-RU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260648"/>
            <a:ext cx="777686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Сергей Сергеевич совершал боевые подвиги на Днепре и на Курской дуге, </a:t>
            </a:r>
            <a:r>
              <a:rPr 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 </a:t>
            </a:r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участвовал в Корсунь-Шевченковской битве и в  Ясско-Кишиневской операции, в освобождении Венгрии, Чехословакии, Австрии.</a:t>
            </a:r>
            <a:b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</a:br>
            <a:endParaRPr lang="ru-RU" sz="2000" dirty="0">
              <a:latin typeface="Calibri Light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ергей Смирнов 5 jp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75656" y="620688"/>
            <a:ext cx="6179792" cy="3600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683568" y="4365104"/>
            <a:ext cx="799288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После войны Сергей Сергеевич работал редактором Воениздата, 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оставаясь в рядах Советской Армии. 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Демобилизовавшись из армии в 1956 г. в звании майора,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он становится заместителем главного редактора журнала 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«Новый мир»с ноября 1953 г. по октябрь 1954 г.  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Александр Твардовский j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548680"/>
            <a:ext cx="3384376" cy="25382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3491880" y="692696"/>
            <a:ext cx="547260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Главным редактором журнала «Новый мир» был </a:t>
            </a:r>
          </a:p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Александр Трифонович Твардовский.</a:t>
            </a:r>
          </a:p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К Твардовскому Сергей Сергеевич</a:t>
            </a:r>
          </a:p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 на всю жизнь сохранял трепетную любовь </a:t>
            </a:r>
          </a:p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 и преклонялся перед его личностью.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3212976"/>
            <a:ext cx="849694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chemeClr val="bg1"/>
                </a:solidFill>
              </a:rPr>
              <a:t>«…Я не раз думал о том, как повезло мне, что встретил Вас и имел 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</a:rPr>
              <a:t>счастливую возможность работать с Вами и быть некоторое время 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</a:rPr>
              <a:t>Вашим близким другом (надеюсь, что это не дерзость с моей стороны).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</a:rPr>
              <a:t>Случилось это в очень критический,  наверное, переломный момент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</a:rPr>
              <a:t> моей жизни, когда распирала энергия и жажда деятельности, а эпоха, 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</a:rPr>
              <a:t>в которую мы в то время жили, могла ведь направить всё это по разным руслам.  И хотя, полагаю, что  на сознательную подлость я и тогда не был способен, всё же бог весть как могли сказаться обстоятельства и сложности тех времен, не встреться  мне Вы, с Вашим талантом и обаянием. И во всём, что я делал потом, расставшись с Вами, всегда была доля Вашего влияния, воздействия на меня Вашей личности…»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Сергей Смирнов 5 jp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6809" y="1844824"/>
            <a:ext cx="3342753" cy="4082752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2" name="Прямоугольник 1"/>
          <p:cNvSpPr/>
          <p:nvPr/>
        </p:nvSpPr>
        <p:spPr>
          <a:xfrm>
            <a:off x="1331640" y="692696"/>
            <a:ext cx="63367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В 1959-1960  г.г. -  главный редактор «Литературной газеты». 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355976" y="2348880"/>
            <a:ext cx="424847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Будучи главным редактором, 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Сергей Сергеевич вернул газете былой авторитет, возродил её, разваленную предшественником 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В. Кочетовым. Однако это не встретило поддержки ЦК КПСС, газета подвергалась проработкам и разносам за отступления от «линии партии» в «литературной политике». </a:t>
            </a:r>
            <a:endParaRPr lang="ru-RU" sz="2000" dirty="0">
              <a:solidFill>
                <a:schemeClr val="bg1"/>
              </a:solidFill>
              <a:latin typeface="Calibri Light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476672"/>
            <a:ext cx="77768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Книга «Брестская крепость» стала главным трудом его жизни. За нее писатель в 1965 году был удостоен Ленинской премии.</a:t>
            </a:r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 Light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139952" y="2132856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«Я был участником войны 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и немало видел в те памятные годы. 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Но именно подвиг  защитников Брестской крепости как бы новым светом озарил все виденное, раскрыл мне силу и широту души нашего человека, заставил с особой остротой пережить счастье и гордость сознания принадлежности к великому, благородному и самоотверженному народу, способному  творить </a:t>
            </a:r>
          </a:p>
          <a:p>
            <a:pPr algn="ctr"/>
            <a:r>
              <a:rPr lang="en-US" sz="2000" dirty="0" smtClean="0">
                <a:solidFill>
                  <a:schemeClr val="bg1"/>
                </a:solidFill>
                <a:latin typeface="Calibri Light" pitchFamily="34" charset="0"/>
              </a:rPr>
              <a:t> </a:t>
            </a:r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даже невозможное». </a:t>
            </a:r>
            <a:endParaRPr lang="ru-RU" sz="2000" dirty="0">
              <a:solidFill>
                <a:schemeClr val="bg1"/>
              </a:solidFill>
              <a:latin typeface="Calibri Light" pitchFamily="34" charset="0"/>
            </a:endParaRPr>
          </a:p>
        </p:txBody>
      </p:sp>
      <p:pic>
        <p:nvPicPr>
          <p:cNvPr id="7" name="Рисунок 6" descr="Брестская крепость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4457" y="2060848"/>
            <a:ext cx="2605078" cy="39642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perspectiveRight"/>
            <a:lightRig rig="threePt" dir="t"/>
          </a:scene3d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2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132856"/>
            <a:ext cx="4572000" cy="440120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 Light" pitchFamily="34" charset="0"/>
              </a:rPr>
              <a:t>«Брестская крепость» не только воскрешала забытых павших,</a:t>
            </a:r>
          </a:p>
          <a:p>
            <a:pPr algn="ctr"/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 Light" pitchFamily="34" charset="0"/>
              </a:rPr>
              <a:t>но и возвращала доброе имя</a:t>
            </a:r>
          </a:p>
          <a:p>
            <a:pPr algn="ctr"/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 Light" pitchFamily="34" charset="0"/>
              </a:rPr>
              <a:t> живым – бывшим узникам </a:t>
            </a:r>
          </a:p>
          <a:p>
            <a:pPr algn="ctr"/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 Light" pitchFamily="34" charset="0"/>
              </a:rPr>
              <a:t>фашистских и советских</a:t>
            </a:r>
          </a:p>
          <a:p>
            <a:pPr algn="ctr"/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 Light" pitchFamily="34" charset="0"/>
              </a:rPr>
              <a:t> концлагерей, меченным</a:t>
            </a:r>
          </a:p>
          <a:p>
            <a:pPr algn="ctr"/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 Light" pitchFamily="34" charset="0"/>
              </a:rPr>
              <a:t> сталинским клеймом  «позора»</a:t>
            </a:r>
          </a:p>
          <a:p>
            <a:pPr algn="ctr"/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 Light" pitchFamily="34" charset="0"/>
              </a:rPr>
              <a:t> за гитлеровский плен, и людям, </a:t>
            </a:r>
          </a:p>
          <a:p>
            <a:pPr algn="ctr"/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 Light" pitchFamily="34" charset="0"/>
              </a:rPr>
              <a:t>чьи послевоенные судьбы, даже</a:t>
            </a:r>
          </a:p>
          <a:p>
            <a:pPr algn="ctr"/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 Light" pitchFamily="34" charset="0"/>
              </a:rPr>
              <a:t> если их миновала лагерная доля, складывались настолько непросто </a:t>
            </a:r>
          </a:p>
          <a:p>
            <a:pPr algn="ctr"/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 Light" pitchFamily="34" charset="0"/>
              </a:rPr>
              <a:t>и негладко, что взывали к личному участию автора, нуждались в его действенной помощи.</a:t>
            </a:r>
            <a:endParaRPr lang="ru-RU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 Light" pitchFamily="34" charset="0"/>
            </a:endParaRPr>
          </a:p>
        </p:txBody>
      </p:sp>
      <p:pic>
        <p:nvPicPr>
          <p:cNvPr id="3" name="Рисунок 2" descr="Встреча героев Бреста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6016" y="2204864"/>
            <a:ext cx="4247755" cy="42689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Брест. Крепостные герои. Часть 5 (1)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1115617" y="908720"/>
            <a:ext cx="6912768" cy="5184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941405"/>
      </p:ext>
    </p:extLst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26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Музей обороны Брестской крепости 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15516" y="4917917"/>
            <a:ext cx="87129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Многолетняя поисковая работа подтолкнула Сергея Сергеевича к идее создания Музея обороны Брестской крепости, который был открыт </a:t>
            </a:r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8 </a:t>
            </a:r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ноября 1956 г. Сюда он передал более полусотни папок с письмами, тетради и блокноты с записями бесед с оставшимися в живых участниками тех боев, сотни фотографий. Писателю посвящена 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 Light" pitchFamily="34" charset="0"/>
              </a:rPr>
              <a:t>в музее отдельная экспозиция, его имя дали брестской улице.</a:t>
            </a:r>
            <a:endParaRPr lang="ru-RU" sz="2000" dirty="0">
              <a:solidFill>
                <a:schemeClr val="bg1"/>
              </a:solidFill>
              <a:latin typeface="Calibri Light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03648" y="620688"/>
            <a:ext cx="708155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«Он не просто «хроникёр войны» и не только её «талантливый</a:t>
            </a:r>
          </a:p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исследователь», он  «прежде всего… солдат», все</a:t>
            </a:r>
          </a:p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 послевоенные десятилетия живший  событиями войны,</a:t>
            </a:r>
          </a:p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«излучением её колоссальной энергии…»</a:t>
            </a:r>
            <a:endParaRPr lang="en-US" sz="20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 Light" pitchFamily="34" charset="0"/>
            </a:endParaRPr>
          </a:p>
          <a:p>
            <a:pPr algn="ctr"/>
            <a:endParaRPr lang="en-US" sz="20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 Light" pitchFamily="34" charset="0"/>
            </a:endParaRPr>
          </a:p>
          <a:p>
            <a:pPr algn="ctr"/>
            <a:r>
              <a:rPr 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                                                </a:t>
            </a:r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                              Василь Быков</a:t>
            </a:r>
            <a:endParaRPr lang="ru-RU" sz="2000" dirty="0">
              <a:latin typeface="Calibri Light" pitchFamily="34" charset="0"/>
            </a:endParaRPr>
          </a:p>
        </p:txBody>
      </p:sp>
      <p:pic>
        <p:nvPicPr>
          <p:cNvPr id="3" name="Рисунок 2" descr="Сергей Смирнов 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2132856"/>
            <a:ext cx="3376662" cy="444488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4572000" y="3140968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dirty="0" smtClean="0">
                <a:solidFill>
                  <a:schemeClr val="bg1"/>
                </a:solidFill>
              </a:rPr>
              <a:t>Писатель награжден двумя орденами Красной Звезды, орденом Трудового Красного Знамени, орденом Ленина, медалями.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355976" y="530120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u="sn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5"/>
              </a:rPr>
              <a:t>Документальный фильм:</a:t>
            </a:r>
          </a:p>
          <a:p>
            <a:pPr algn="ctr"/>
            <a:r>
              <a:rPr lang="ru-RU" u="sn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5"/>
              </a:rPr>
              <a:t> Острова. Сергей Смирнов </a:t>
            </a:r>
            <a:r>
              <a:rPr lang="en-US" u="sn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5"/>
              </a:rPr>
              <a:t>http</a:t>
            </a:r>
            <a:r>
              <a:rPr lang="ru-RU" u="sn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5"/>
              </a:rPr>
              <a:t>://</a:t>
            </a:r>
            <a:r>
              <a:rPr lang="en-US" u="sng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5"/>
              </a:rPr>
              <a:t>tvkultura</a:t>
            </a:r>
            <a:r>
              <a:rPr lang="ru-RU" u="sn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5"/>
              </a:rPr>
              <a:t>.</a:t>
            </a:r>
            <a:r>
              <a:rPr lang="en-US" u="sng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5"/>
              </a:rPr>
              <a:t>ru</a:t>
            </a:r>
            <a:r>
              <a:rPr lang="ru-RU" u="sn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5"/>
              </a:rPr>
              <a:t>/</a:t>
            </a:r>
            <a:r>
              <a:rPr lang="en-US" u="sn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5"/>
              </a:rPr>
              <a:t>video</a:t>
            </a:r>
            <a:r>
              <a:rPr lang="ru-RU" u="sn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5"/>
              </a:rPr>
              <a:t>/</a:t>
            </a:r>
            <a:r>
              <a:rPr lang="en-US" u="sn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5"/>
              </a:rPr>
              <a:t>show</a:t>
            </a:r>
            <a:r>
              <a:rPr lang="ru-RU" u="sn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5"/>
              </a:rPr>
              <a:t>/</a:t>
            </a:r>
            <a:r>
              <a:rPr lang="en-US" u="sn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5"/>
              </a:rPr>
              <a:t>brand</a:t>
            </a:r>
            <a:r>
              <a:rPr lang="ru-RU" u="sn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5"/>
              </a:rPr>
              <a:t>_</a:t>
            </a:r>
            <a:r>
              <a:rPr lang="en-US" u="sn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5"/>
              </a:rPr>
              <a:t>id</a:t>
            </a:r>
            <a:r>
              <a:rPr lang="ru-RU" u="sn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5"/>
              </a:rPr>
              <a:t>/20882/</a:t>
            </a:r>
            <a:r>
              <a:rPr lang="en-US" u="sn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5"/>
              </a:rPr>
              <a:t>episode</a:t>
            </a:r>
            <a:r>
              <a:rPr lang="ru-RU" u="sn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5"/>
              </a:rPr>
              <a:t>_</a:t>
            </a:r>
            <a:r>
              <a:rPr lang="en-US" u="sn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5"/>
              </a:rPr>
              <a:t>id</a:t>
            </a:r>
            <a:r>
              <a:rPr lang="ru-RU" u="sn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5"/>
              </a:rPr>
              <a:t>/391408/</a:t>
            </a:r>
            <a:r>
              <a:rPr lang="en-US" u="sn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5"/>
              </a:rPr>
              <a:t>video</a:t>
            </a:r>
            <a:r>
              <a:rPr lang="ru-RU" u="sn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5"/>
              </a:rPr>
              <a:t>_</a:t>
            </a:r>
            <a:r>
              <a:rPr lang="en-US" u="sn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5"/>
              </a:rPr>
              <a:t>id</a:t>
            </a:r>
            <a:r>
              <a:rPr lang="ru-RU" u="sn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5"/>
              </a:rPr>
              <a:t>/391408/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 Light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7544" y="364891"/>
            <a:ext cx="799288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Источники</a:t>
            </a:r>
          </a:p>
          <a:p>
            <a:pPr algn="ctr"/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 Light" pitchFamily="34" charset="0"/>
            </a:endParaRPr>
          </a:p>
          <a:p>
            <a:pPr marL="358775" lvl="1" indent="-358775" defTabSz="536575">
              <a:buFont typeface="+mj-lt"/>
              <a:buAutoNum type="arabicPeriod"/>
            </a:pPr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 	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Острова. </a:t>
            </a:r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Сергей Смирнов 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[</a:t>
            </a:r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Электронный ресурс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]</a:t>
            </a:r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  - Режим доступа: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 </a:t>
            </a:r>
            <a:r>
              <a:rPr lang="en-US" u="sng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3"/>
              </a:rPr>
              <a:t>http</a:t>
            </a:r>
            <a:r>
              <a:rPr lang="ru-RU" u="sng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3"/>
              </a:rPr>
              <a:t>:</a:t>
            </a:r>
            <a:r>
              <a:rPr lang="en-US" u="sng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3"/>
              </a:rPr>
              <a:t>//</a:t>
            </a:r>
            <a:r>
              <a:rPr lang="en-US" u="sng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3"/>
              </a:rPr>
              <a:t>tvkultura</a:t>
            </a:r>
            <a:r>
              <a:rPr lang="ru-RU" u="sng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3"/>
              </a:rPr>
              <a:t>.</a:t>
            </a:r>
            <a:r>
              <a:rPr lang="en-US" u="sng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3"/>
              </a:rPr>
              <a:t>ru/video</a:t>
            </a:r>
            <a:r>
              <a:rPr lang="ru-RU" u="sng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3"/>
              </a:rPr>
              <a:t> /</a:t>
            </a:r>
            <a:r>
              <a:rPr lang="en-US" u="sng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3"/>
              </a:rPr>
              <a:t>show</a:t>
            </a:r>
            <a:r>
              <a:rPr lang="ru-RU" u="sng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3"/>
              </a:rPr>
              <a:t>/</a:t>
            </a:r>
            <a:r>
              <a:rPr lang="en-US" u="sng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3"/>
              </a:rPr>
              <a:t>brand</a:t>
            </a:r>
            <a:r>
              <a:rPr lang="ru-RU" u="sng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3"/>
              </a:rPr>
              <a:t>_</a:t>
            </a:r>
            <a:r>
              <a:rPr lang="en-US" u="sng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3"/>
              </a:rPr>
              <a:t>id</a:t>
            </a:r>
            <a:r>
              <a:rPr lang="ru-RU" u="sng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3"/>
              </a:rPr>
              <a:t>/20882/</a:t>
            </a:r>
            <a:r>
              <a:rPr lang="en-US" u="sng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3"/>
              </a:rPr>
              <a:t>episode</a:t>
            </a:r>
            <a:r>
              <a:rPr lang="ru-RU" u="sng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3"/>
              </a:rPr>
              <a:t>_     </a:t>
            </a:r>
            <a:r>
              <a:rPr lang="en-US" u="sng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3"/>
              </a:rPr>
              <a:t>id</a:t>
            </a:r>
            <a:r>
              <a:rPr lang="ru-RU" u="sng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3"/>
              </a:rPr>
              <a:t>/391408/</a:t>
            </a:r>
            <a:r>
              <a:rPr lang="en-US" u="sng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3"/>
              </a:rPr>
              <a:t>video</a:t>
            </a:r>
            <a:r>
              <a:rPr lang="ru-RU" u="sng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3"/>
              </a:rPr>
              <a:t>_</a:t>
            </a:r>
            <a:r>
              <a:rPr lang="en-US" u="sng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3"/>
              </a:rPr>
              <a:t>id</a:t>
            </a:r>
            <a:r>
              <a:rPr lang="ru-RU" u="sng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3"/>
              </a:rPr>
              <a:t>/391408/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 Light" pitchFamily="34" charset="0"/>
            </a:endParaRPr>
          </a:p>
          <a:p>
            <a:pPr marL="84137" lvl="1" defTabSz="715963"/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 	</a:t>
            </a:r>
          </a:p>
          <a:p>
            <a:pPr marL="358775" lvl="1" indent="-358775" defTabSz="715963">
              <a:tabLst>
                <a:tab pos="536575" algn="l"/>
              </a:tabLst>
            </a:pPr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2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.  	   Пивоваров, А. Брест. Крепостные герои. Часть 5. </a:t>
            </a:r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 [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Электронный ресурс</a:t>
            </a:r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]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.  - Режим доступа: </a:t>
            </a:r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  <a:hlinkClick r:id="rId4"/>
              </a:rPr>
              <a:t>http://www.youtube.com/watch?v=BwOsQcdp-zs</a:t>
            </a:r>
            <a:endParaRPr lang="en-US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 Light" pitchFamily="34" charset="0"/>
            </a:endParaRPr>
          </a:p>
          <a:p>
            <a:pPr marL="285750" lvl="0" indent="-285750">
              <a:buFont typeface="Arial" pitchFamily="34" charset="0"/>
              <a:buChar char="•"/>
            </a:pPr>
            <a:endParaRPr lang="en-US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 Light" pitchFamily="34" charset="0"/>
            </a:endParaRPr>
          </a:p>
          <a:p>
            <a:pPr marL="342900" indent="-342900">
              <a:tabLst>
                <a:tab pos="0" algn="l"/>
              </a:tabLst>
            </a:pP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 </a:t>
            </a:r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3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.     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Русские писатели 20 века : Биографический словарь </a:t>
            </a:r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[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Текст</a:t>
            </a:r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] / 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гл. ред. и сост. П. А. Николаев. Редкол.: А. Г. Бочаров, Л. И. Лазарев, </a:t>
            </a:r>
            <a:endParaRPr lang="ru-RU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 Light" pitchFamily="34" charset="0"/>
            </a:endParaRPr>
          </a:p>
          <a:p>
            <a:pPr marL="342900" indent="-342900">
              <a:tabLst>
                <a:tab pos="0" algn="l"/>
              </a:tabLst>
            </a:pPr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 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    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А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. Н. Михайлов и </a:t>
            </a:r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[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др.</a:t>
            </a:r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]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. – М. : Большая Российская энциклопедия; Рандеву. – А. М., 2000. –</a:t>
            </a:r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C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. 649-651.  </a:t>
            </a:r>
          </a:p>
          <a:p>
            <a:pPr marL="285750" lvl="0" indent="-285750">
              <a:buFont typeface="Arial" pitchFamily="34" charset="0"/>
              <a:buChar char="•"/>
            </a:pPr>
            <a:endParaRPr lang="ru-RU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 Light" pitchFamily="34" charset="0"/>
            </a:endParaRPr>
          </a:p>
          <a:p>
            <a:pPr marL="285750" lvl="0" indent="-285750">
              <a:buFont typeface="Arial" pitchFamily="34" charset="0"/>
              <a:buChar char="•"/>
            </a:pP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 Light" pitchFamily="34" charset="0"/>
            </a:endParaRPr>
          </a:p>
          <a:p>
            <a:endParaRPr lang="ru-RU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 Light" pitchFamily="34" charset="0"/>
            </a:endParaRPr>
          </a:p>
          <a:p>
            <a:pPr algn="ctr"/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 Ligh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706662"/>
            <a:ext cx="7560840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ББК 83.3(2Рос=Рус)6</a:t>
            </a:r>
            <a:endParaRPr lang="en-US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 Light" pitchFamily="34" charset="0"/>
            </a:endParaRPr>
          </a:p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П 44                                         Электронное издание</a:t>
            </a:r>
          </a:p>
          <a:p>
            <a:pPr algn="ctr"/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 Light" pitchFamily="34" charset="0"/>
            </a:endParaRPr>
          </a:p>
          <a:p>
            <a:pPr algn="ctr"/>
            <a:endParaRPr lang="ru-RU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 Light" pitchFamily="34" charset="0"/>
            </a:endParaRPr>
          </a:p>
          <a:p>
            <a:pPr algn="ctr"/>
            <a:r>
              <a:rPr lang="ru-RU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«Подвигу лежит дорога в вечность»</a:t>
            </a:r>
          </a:p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Презентация о русском советском писателе</a:t>
            </a:r>
          </a:p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Сергее Сергеевиче Смирнове</a:t>
            </a:r>
          </a:p>
          <a:p>
            <a:pPr algn="ctr"/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 Light" pitchFamily="34" charset="0"/>
            </a:endParaRPr>
          </a:p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Составитель, технический редактор</a:t>
            </a:r>
          </a:p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Татьяна Николаевна Палатова,</a:t>
            </a:r>
          </a:p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заведующая библиотекой</a:t>
            </a:r>
          </a:p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МБОУ ДПО «НМЦ»</a:t>
            </a:r>
          </a:p>
          <a:p>
            <a:pPr algn="ctr"/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 Light" pitchFamily="34" charset="0"/>
            </a:endParaRPr>
          </a:p>
          <a:p>
            <a:pPr algn="ctr"/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 Light" pitchFamily="34" charset="0"/>
            </a:endParaRPr>
          </a:p>
          <a:p>
            <a:pPr algn="just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П44</a:t>
            </a:r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	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«Подвигу лежит дорога в вечность» </a:t>
            </a:r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[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Электронный ресурс</a:t>
            </a:r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] 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:</a:t>
            </a:r>
          </a:p>
          <a:p>
            <a:pPr marL="811213" indent="-811213" algn="just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             презентация </a:t>
            </a:r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/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 МБОУ ДПО «НМЦ»; составитель Т.Н. Палатова. – 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Электронные 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данные. – Ленинск-Кузнецкий, 2015. – 15 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слайдов.</a:t>
            </a:r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 - 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Загл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. с экрана.</a:t>
            </a:r>
          </a:p>
          <a:p>
            <a:pPr algn="just"/>
            <a:endParaRPr lang="ru-RU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 Light" pitchFamily="34" charset="0"/>
            </a:endParaRPr>
          </a:p>
          <a:p>
            <a:pPr algn="ctr"/>
            <a:endParaRPr lang="ru-RU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 Light" pitchFamily="34" charset="0"/>
            </a:endParaRPr>
          </a:p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 Light" pitchFamily="34" charset="0"/>
              </a:rPr>
              <a:t>                                                                                      83.3(2Рос=Рус)6</a:t>
            </a:r>
          </a:p>
          <a:p>
            <a:pPr algn="ctr"/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endParaRPr lang="ru-RU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1628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1120</TotalTime>
  <Words>854</Words>
  <Application>Microsoft Office PowerPoint</Application>
  <PresentationFormat>Экран (4:3)</PresentationFormat>
  <Paragraphs>159</Paragraphs>
  <Slides>15</Slides>
  <Notes>12</Notes>
  <HiddenSlides>0</HiddenSlides>
  <MMClips>1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15</vt:i4>
      </vt:variant>
    </vt:vector>
  </HeadingPairs>
  <TitlesOfParts>
    <vt:vector size="17" baseType="lpstr"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User</cp:lastModifiedBy>
  <cp:revision>123</cp:revision>
  <dcterms:created xsi:type="dcterms:W3CDTF">2015-09-16T11:47:38Z</dcterms:created>
  <dcterms:modified xsi:type="dcterms:W3CDTF">2015-09-28T02:07:38Z</dcterms:modified>
</cp:coreProperties>
</file>